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9600"/>
    <a:srgbClr val="AB743D"/>
    <a:srgbClr val="00C100"/>
    <a:srgbClr val="8EB8D8"/>
    <a:srgbClr val="FFF777"/>
    <a:srgbClr val="90B1D0"/>
    <a:srgbClr val="00AD00"/>
    <a:srgbClr val="A5ADCB"/>
    <a:srgbClr val="7298BD"/>
    <a:srgbClr val="672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917" autoAdjust="0"/>
  </p:normalViewPr>
  <p:slideViewPr>
    <p:cSldViewPr snapToGrid="0" snapToObjects="1">
      <p:cViewPr>
        <p:scale>
          <a:sx n="125" d="100"/>
          <a:sy n="125" d="100"/>
        </p:scale>
        <p:origin x="-1216" y="-5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1" name="Picture 17"/>
          <p:cNvPicPr>
            <a:picLocks noChangeAspect="1" noChangeArrowheads="1"/>
          </p:cNvPicPr>
          <p:nvPr userDrawn="1"/>
        </p:nvPicPr>
        <p:blipFill>
          <a:blip r:embed="rId1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102" name="Picture 101"/>
          <p:cNvPicPr>
            <a:picLocks noChangeAspect="1" noChangeArrowheads="1"/>
          </p:cNvPicPr>
          <p:nvPr userDrawn="1"/>
        </p:nvPicPr>
        <p:blipFill>
          <a:blip r:embed="rId1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03" name="Text Box 173"/>
          <p:cNvSpPr txBox="1">
            <a:spLocks noChangeArrowheads="1"/>
          </p:cNvSpPr>
          <p:nvPr userDrawn="1"/>
        </p:nvSpPr>
        <p:spPr bwMode="auto">
          <a:xfrm>
            <a:off x="2389538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104" name="Group 103"/>
          <p:cNvGrpSpPr/>
          <p:nvPr userDrawn="1"/>
        </p:nvGrpSpPr>
        <p:grpSpPr>
          <a:xfrm>
            <a:off x="1546755" y="5682356"/>
            <a:ext cx="6540875" cy="782825"/>
            <a:chOff x="1546755" y="5682356"/>
            <a:chExt cx="6540875" cy="782825"/>
          </a:xfrm>
        </p:grpSpPr>
        <p:grpSp>
          <p:nvGrpSpPr>
            <p:cNvPr id="105" name="Group 10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140" name="Rounded Rectangle 13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41" name="Rectangle 14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106" name="Group 10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138" name="Rounded Rectangle 13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9" name="Rectangle 13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107" name="Rounded Rectangle 10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09" name="Snip Same Side Corner Rectangle 10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111" name="Group 11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136" name="Snip Same Side Corner Rectangle 13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7" name="TextBox 13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112" name="Group 11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134" name="Snip Same Side Corner Rectangle 13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5" name="TextBox 13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113" name="Group 11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132" name="Snip Same Side Corner Rectangle 13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3" name="TextBox 13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114" name="Group 11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130" name="Snip Same Side Corner Rectangle 12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1" name="TextBox 13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115" name="Elbow Connector 11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6" name="Elbow Connector 11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7" name="Elbow Connector 11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8" name="Elbow Connector 11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9" name="Elbow Connector 11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0" name="Elbow Connector 11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1" name="TextBox 12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127" name="Elbow Connector 12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128" name="TextBox 12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163697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  <p:sp>
        <p:nvSpPr>
          <p:cNvPr id="142" name="TextBox 141"/>
          <p:cNvSpPr txBox="1"/>
          <p:nvPr userDrawn="1"/>
        </p:nvSpPr>
        <p:spPr>
          <a:xfrm>
            <a:off x="6954350" y="6469149"/>
            <a:ext cx="19948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Prepared by Dr. Steven Pelech</a:t>
            </a:r>
            <a:endParaRPr lang="en-US" sz="12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258733" y="104506"/>
            <a:ext cx="4683638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 err="1" smtClean="0">
                <a:solidFill>
                  <a:srgbClr val="FFBB07"/>
                </a:solidFill>
                <a:latin typeface="Arial Narrow" charset="0"/>
              </a:rPr>
              <a:t>Cyclin</a:t>
            </a: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-dependent Protein-serine Kinase 12</a:t>
            </a:r>
            <a:endParaRPr lang="en-US" sz="26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132319"/>
            <a:ext cx="494081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Q9NYV4 </a:t>
            </a:r>
            <a:endParaRPr lang="en-US" sz="26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grpSp>
        <p:nvGrpSpPr>
          <p:cNvPr id="63" name="Group 62"/>
          <p:cNvGrpSpPr/>
          <p:nvPr/>
        </p:nvGrpSpPr>
        <p:grpSpPr>
          <a:xfrm>
            <a:off x="4076648" y="2142193"/>
            <a:ext cx="1015712" cy="461921"/>
            <a:chOff x="550901" y="1139280"/>
            <a:chExt cx="1154094" cy="544552"/>
          </a:xfrm>
        </p:grpSpPr>
        <p:sp>
          <p:nvSpPr>
            <p:cNvPr id="66" name="Rounded Rectangle 65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550901" y="1139280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CDK12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Q9NYV4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4244984" y="1928705"/>
            <a:ext cx="715674" cy="246221"/>
            <a:chOff x="7620676" y="5024219"/>
            <a:chExt cx="862158" cy="350482"/>
          </a:xfrm>
        </p:grpSpPr>
        <p:sp>
          <p:nvSpPr>
            <p:cNvPr id="93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94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+T893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5" name="Group 94"/>
          <p:cNvGrpSpPr/>
          <p:nvPr/>
        </p:nvGrpSpPr>
        <p:grpSpPr>
          <a:xfrm>
            <a:off x="4244984" y="1728793"/>
            <a:ext cx="715674" cy="246221"/>
            <a:chOff x="7610476" y="5012167"/>
            <a:chExt cx="862158" cy="350482"/>
          </a:xfrm>
        </p:grpSpPr>
        <p:sp>
          <p:nvSpPr>
            <p:cNvPr id="96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97" name="Text Box 154"/>
            <p:cNvSpPr txBox="1">
              <a:spLocks noChangeArrowheads="1"/>
            </p:cNvSpPr>
            <p:nvPr/>
          </p:nvSpPr>
          <p:spPr bwMode="auto">
            <a:xfrm>
              <a:off x="7610476" y="501216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+Y892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140" name="Straight Connector 139"/>
          <p:cNvCxnSpPr/>
          <p:nvPr/>
        </p:nvCxnSpPr>
        <p:spPr bwMode="auto">
          <a:xfrm flipH="1">
            <a:off x="1793730" y="5812398"/>
            <a:ext cx="1041332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45" name="Group 144"/>
          <p:cNvGrpSpPr/>
          <p:nvPr/>
        </p:nvGrpSpPr>
        <p:grpSpPr>
          <a:xfrm>
            <a:off x="4244984" y="1557730"/>
            <a:ext cx="715674" cy="246221"/>
            <a:chOff x="7610476" y="5012167"/>
            <a:chExt cx="862158" cy="350482"/>
          </a:xfrm>
        </p:grpSpPr>
        <p:sp>
          <p:nvSpPr>
            <p:cNvPr id="146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47" name="Text Box 154"/>
            <p:cNvSpPr txBox="1">
              <a:spLocks noChangeArrowheads="1"/>
            </p:cNvSpPr>
            <p:nvPr/>
          </p:nvSpPr>
          <p:spPr bwMode="auto">
            <a:xfrm>
              <a:off x="7610476" y="501216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+S899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170" name="Elbow Connector 169"/>
          <p:cNvCxnSpPr/>
          <p:nvPr/>
        </p:nvCxnSpPr>
        <p:spPr bwMode="auto">
          <a:xfrm rot="5400000" flipH="1" flipV="1">
            <a:off x="2511105" y="3506396"/>
            <a:ext cx="2464597" cy="208086"/>
          </a:xfrm>
          <a:prstGeom prst="bentConnector3">
            <a:avLst>
              <a:gd name="adj1" fmla="val -156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75" name="Group 174"/>
          <p:cNvGrpSpPr/>
          <p:nvPr/>
        </p:nvGrpSpPr>
        <p:grpSpPr>
          <a:xfrm>
            <a:off x="2523058" y="2150236"/>
            <a:ext cx="1222785" cy="458059"/>
            <a:chOff x="443193" y="3634424"/>
            <a:chExt cx="1389379" cy="540000"/>
          </a:xfrm>
        </p:grpSpPr>
        <p:sp>
          <p:nvSpPr>
            <p:cNvPr id="176" name="Snip Same Side Corner Rectangle 17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77" name="TextBox 176"/>
            <p:cNvSpPr txBox="1"/>
            <p:nvPr/>
          </p:nvSpPr>
          <p:spPr>
            <a:xfrm>
              <a:off x="443193" y="3639736"/>
              <a:ext cx="1389379" cy="514769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err="1" smtClean="0">
                  <a:solidFill>
                    <a:schemeClr val="bg1"/>
                  </a:solidFill>
                  <a:latin typeface="Arial" charset="0"/>
                </a:rPr>
                <a:t>Cyclin</a:t>
              </a: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 K/CCNK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O75909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78" name="Group 177"/>
          <p:cNvGrpSpPr/>
          <p:nvPr/>
        </p:nvGrpSpPr>
        <p:grpSpPr>
          <a:xfrm>
            <a:off x="2523058" y="2756175"/>
            <a:ext cx="1222785" cy="458060"/>
            <a:chOff x="443194" y="3634424"/>
            <a:chExt cx="1389379" cy="540000"/>
          </a:xfrm>
        </p:grpSpPr>
        <p:sp>
          <p:nvSpPr>
            <p:cNvPr id="179" name="Snip Same Side Corner Rectangle 178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80" name="TextBox 179"/>
            <p:cNvSpPr txBox="1"/>
            <p:nvPr/>
          </p:nvSpPr>
          <p:spPr>
            <a:xfrm>
              <a:off x="443194" y="3639736"/>
              <a:ext cx="1389379" cy="514770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err="1">
                  <a:solidFill>
                    <a:schemeClr val="bg1"/>
                  </a:solidFill>
                  <a:latin typeface="Arial" charset="0"/>
                </a:rPr>
                <a:t>Cyclin</a:t>
              </a:r>
              <a:r>
                <a:rPr lang="en-US" sz="1000" dirty="0">
                  <a:solidFill>
                    <a:schemeClr val="bg1"/>
                  </a:solidFill>
                  <a:latin typeface="Arial" charset="0"/>
                </a:rPr>
                <a:t> </a:t>
              </a: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L1/CCNL1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Q9UK58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81" name="Group 180"/>
          <p:cNvGrpSpPr/>
          <p:nvPr/>
        </p:nvGrpSpPr>
        <p:grpSpPr>
          <a:xfrm>
            <a:off x="2523058" y="3362115"/>
            <a:ext cx="1222785" cy="458059"/>
            <a:chOff x="443194" y="3634424"/>
            <a:chExt cx="1389379" cy="540000"/>
          </a:xfrm>
        </p:grpSpPr>
        <p:sp>
          <p:nvSpPr>
            <p:cNvPr id="182" name="Snip Same Side Corner Rectangle 18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83" name="TextBox 182"/>
            <p:cNvSpPr txBox="1"/>
            <p:nvPr/>
          </p:nvSpPr>
          <p:spPr>
            <a:xfrm>
              <a:off x="443194" y="3639736"/>
              <a:ext cx="1389379" cy="514770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err="1">
                  <a:solidFill>
                    <a:schemeClr val="bg1"/>
                  </a:solidFill>
                  <a:latin typeface="Arial" charset="0"/>
                </a:rPr>
                <a:t>Cyclin</a:t>
              </a:r>
              <a:r>
                <a:rPr lang="en-US" sz="1000" dirty="0">
                  <a:solidFill>
                    <a:schemeClr val="bg1"/>
                  </a:solidFill>
                  <a:latin typeface="Arial" charset="0"/>
                </a:rPr>
                <a:t> D1/CCND1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P24385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84" name="Group 183"/>
          <p:cNvGrpSpPr/>
          <p:nvPr/>
        </p:nvGrpSpPr>
        <p:grpSpPr>
          <a:xfrm>
            <a:off x="2543577" y="3968054"/>
            <a:ext cx="1202265" cy="458059"/>
            <a:chOff x="466508" y="3634424"/>
            <a:chExt cx="1366064" cy="540000"/>
          </a:xfrm>
        </p:grpSpPr>
        <p:sp>
          <p:nvSpPr>
            <p:cNvPr id="185" name="Snip Same Side Corner Rectangle 184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86" name="TextBox 185"/>
            <p:cNvSpPr txBox="1"/>
            <p:nvPr/>
          </p:nvSpPr>
          <p:spPr>
            <a:xfrm>
              <a:off x="466508" y="3639736"/>
              <a:ext cx="1366064" cy="514770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err="1">
                  <a:solidFill>
                    <a:schemeClr val="bg1"/>
                  </a:solidFill>
                  <a:latin typeface="Arial" charset="0"/>
                </a:rPr>
                <a:t>Cyclin</a:t>
              </a:r>
              <a:r>
                <a:rPr lang="en-US" sz="1000" dirty="0">
                  <a:solidFill>
                    <a:schemeClr val="bg1"/>
                  </a:solidFill>
                  <a:latin typeface="Arial" charset="0"/>
                </a:rPr>
                <a:t> D2/CCND2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P30279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87" name="Group 186"/>
          <p:cNvGrpSpPr/>
          <p:nvPr/>
        </p:nvGrpSpPr>
        <p:grpSpPr>
          <a:xfrm>
            <a:off x="2535110" y="4573994"/>
            <a:ext cx="1222784" cy="458059"/>
            <a:chOff x="456888" y="3634424"/>
            <a:chExt cx="1389378" cy="540000"/>
          </a:xfrm>
        </p:grpSpPr>
        <p:sp>
          <p:nvSpPr>
            <p:cNvPr id="188" name="Snip Same Side Corner Rectangle 18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90" name="TextBox 189"/>
            <p:cNvSpPr txBox="1"/>
            <p:nvPr/>
          </p:nvSpPr>
          <p:spPr>
            <a:xfrm>
              <a:off x="456888" y="3639734"/>
              <a:ext cx="1389378" cy="514769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err="1">
                  <a:solidFill>
                    <a:schemeClr val="bg1"/>
                  </a:solidFill>
                  <a:latin typeface="Arial" charset="0"/>
                </a:rPr>
                <a:t>Cyclin</a:t>
              </a:r>
              <a:r>
                <a:rPr lang="en-US" sz="1000" dirty="0">
                  <a:solidFill>
                    <a:schemeClr val="bg1"/>
                  </a:solidFill>
                  <a:latin typeface="Arial" charset="0"/>
                </a:rPr>
                <a:t> D3/CCND3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P30281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91" name="Group 190"/>
          <p:cNvGrpSpPr/>
          <p:nvPr/>
        </p:nvGrpSpPr>
        <p:grpSpPr>
          <a:xfrm>
            <a:off x="5391282" y="2703707"/>
            <a:ext cx="1222785" cy="458092"/>
            <a:chOff x="443194" y="3634424"/>
            <a:chExt cx="1389379" cy="540038"/>
          </a:xfrm>
        </p:grpSpPr>
        <p:sp>
          <p:nvSpPr>
            <p:cNvPr id="192" name="Snip Same Side Corner Rectangle 19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93" name="TextBox 192"/>
            <p:cNvSpPr txBox="1"/>
            <p:nvPr/>
          </p:nvSpPr>
          <p:spPr>
            <a:xfrm>
              <a:off x="443194" y="3639736"/>
              <a:ext cx="1389379" cy="534726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CDKN1A/Cip1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P38936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97" name="Straight Arrow Connector 196"/>
          <p:cNvCxnSpPr/>
          <p:nvPr/>
        </p:nvCxnSpPr>
        <p:spPr bwMode="auto">
          <a:xfrm>
            <a:off x="3847447" y="2369671"/>
            <a:ext cx="261794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98" name="Straight Connector 197"/>
          <p:cNvCxnSpPr/>
          <p:nvPr/>
        </p:nvCxnSpPr>
        <p:spPr bwMode="auto">
          <a:xfrm>
            <a:off x="3610376" y="2377569"/>
            <a:ext cx="237067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99" name="Straight Connector 198"/>
          <p:cNvCxnSpPr/>
          <p:nvPr/>
        </p:nvCxnSpPr>
        <p:spPr bwMode="auto">
          <a:xfrm>
            <a:off x="3639360" y="3019053"/>
            <a:ext cx="48092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00" name="Straight Connector 199"/>
          <p:cNvCxnSpPr/>
          <p:nvPr/>
        </p:nvCxnSpPr>
        <p:spPr bwMode="auto">
          <a:xfrm>
            <a:off x="3607925" y="3606641"/>
            <a:ext cx="512359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01" name="Straight Connector 200"/>
          <p:cNvCxnSpPr/>
          <p:nvPr/>
        </p:nvCxnSpPr>
        <p:spPr bwMode="auto">
          <a:xfrm>
            <a:off x="3588560" y="4250413"/>
            <a:ext cx="53172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02" name="Elbow Connector 201"/>
          <p:cNvCxnSpPr/>
          <p:nvPr/>
        </p:nvCxnSpPr>
        <p:spPr bwMode="auto">
          <a:xfrm rot="16200000" flipV="1">
            <a:off x="4922796" y="2632941"/>
            <a:ext cx="518625" cy="244674"/>
          </a:xfrm>
          <a:prstGeom prst="bentConnector3">
            <a:avLst>
              <a:gd name="adj1" fmla="val 100608"/>
            </a:avLst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203" name="Group 202"/>
          <p:cNvGrpSpPr/>
          <p:nvPr/>
        </p:nvGrpSpPr>
        <p:grpSpPr>
          <a:xfrm>
            <a:off x="3985919" y="2732728"/>
            <a:ext cx="1222785" cy="458060"/>
            <a:chOff x="443194" y="3634424"/>
            <a:chExt cx="1389379" cy="540000"/>
          </a:xfrm>
        </p:grpSpPr>
        <p:sp>
          <p:nvSpPr>
            <p:cNvPr id="204" name="Snip Same Side Corner Rectangle 203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05" name="TextBox 204"/>
            <p:cNvSpPr txBox="1"/>
            <p:nvPr/>
          </p:nvSpPr>
          <p:spPr>
            <a:xfrm>
              <a:off x="443194" y="3639736"/>
              <a:ext cx="1389379" cy="514770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err="1">
                  <a:solidFill>
                    <a:schemeClr val="bg1"/>
                  </a:solidFill>
                  <a:latin typeface="Arial" charset="0"/>
                </a:rPr>
                <a:t>Cyclin</a:t>
              </a:r>
              <a:r>
                <a:rPr lang="en-US" sz="1000" dirty="0">
                  <a:solidFill>
                    <a:schemeClr val="bg1"/>
                  </a:solidFill>
                  <a:latin typeface="Arial" charset="0"/>
                </a:rPr>
                <a:t> E1/CCNE1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P24864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06" name="Group 205"/>
          <p:cNvGrpSpPr/>
          <p:nvPr/>
        </p:nvGrpSpPr>
        <p:grpSpPr>
          <a:xfrm>
            <a:off x="3985919" y="3338668"/>
            <a:ext cx="1222785" cy="458059"/>
            <a:chOff x="443194" y="3634424"/>
            <a:chExt cx="1389379" cy="540000"/>
          </a:xfrm>
        </p:grpSpPr>
        <p:sp>
          <p:nvSpPr>
            <p:cNvPr id="207" name="Snip Same Side Corner Rectangle 206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08" name="TextBox 207"/>
            <p:cNvSpPr txBox="1"/>
            <p:nvPr/>
          </p:nvSpPr>
          <p:spPr>
            <a:xfrm>
              <a:off x="443194" y="3639736"/>
              <a:ext cx="1389379" cy="514770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err="1" smtClean="0">
                  <a:solidFill>
                    <a:schemeClr val="bg1"/>
                  </a:solidFill>
                  <a:latin typeface="Arial" charset="0"/>
                </a:rPr>
                <a:t>Cyclin</a:t>
              </a: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 T1/CCNT1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O60563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09" name="Group 208"/>
          <p:cNvGrpSpPr/>
          <p:nvPr/>
        </p:nvGrpSpPr>
        <p:grpSpPr>
          <a:xfrm>
            <a:off x="4006438" y="3944607"/>
            <a:ext cx="1202265" cy="458059"/>
            <a:chOff x="466508" y="3634424"/>
            <a:chExt cx="1366064" cy="540000"/>
          </a:xfrm>
        </p:grpSpPr>
        <p:sp>
          <p:nvSpPr>
            <p:cNvPr id="210" name="Snip Same Side Corner Rectangle 20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11" name="TextBox 210"/>
            <p:cNvSpPr txBox="1"/>
            <p:nvPr/>
          </p:nvSpPr>
          <p:spPr>
            <a:xfrm>
              <a:off x="466508" y="3639736"/>
              <a:ext cx="1366064" cy="514770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err="1" smtClean="0">
                  <a:solidFill>
                    <a:schemeClr val="bg1"/>
                  </a:solidFill>
                  <a:latin typeface="Arial" charset="0"/>
                </a:rPr>
                <a:t>Cyclin</a:t>
              </a: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 Y/CCNY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Q8ND76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236" name="Straight Connector 235"/>
          <p:cNvCxnSpPr/>
          <p:nvPr/>
        </p:nvCxnSpPr>
        <p:spPr bwMode="auto">
          <a:xfrm flipH="1">
            <a:off x="5304443" y="3014589"/>
            <a:ext cx="22448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831</TotalTime>
  <Words>63</Words>
  <Application>Microsoft Macintosh PowerPoint</Application>
  <PresentationFormat>On-screen Show (4:3)</PresentationFormat>
  <Paragraphs>25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69</cp:revision>
  <dcterms:created xsi:type="dcterms:W3CDTF">2014-02-16T01:31:59Z</dcterms:created>
  <dcterms:modified xsi:type="dcterms:W3CDTF">2016-03-21T23:02:25Z</dcterms:modified>
</cp:coreProperties>
</file>