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sldIdLst>
    <p:sldId id="277" r:id="rId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72AFF"/>
    <a:srgbClr val="7298BD"/>
    <a:srgbClr val="00C100"/>
    <a:srgbClr val="B1783F"/>
    <a:srgbClr val="969600"/>
    <a:srgbClr val="AB743D"/>
    <a:srgbClr val="8EB8D8"/>
    <a:srgbClr val="FFF777"/>
    <a:srgbClr val="90B1D0"/>
    <a:srgbClr val="00AD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31" autoAdjust="0"/>
    <p:restoredTop sz="94756" autoAdjust="0"/>
  </p:normalViewPr>
  <p:slideViewPr>
    <p:cSldViewPr snapToGrid="0" snapToObjects="1">
      <p:cViewPr varScale="1">
        <p:scale>
          <a:sx n="143" d="100"/>
          <a:sy n="143" d="100"/>
        </p:scale>
        <p:origin x="-136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253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065D0B-94E1-42B8-BEA4-DFA1429F7219}" type="datetimeFigureOut">
              <a:rPr lang="en-GB" smtClean="0"/>
              <a:t>16-03-22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0ECCF5-D3A0-438F-B927-A81215D4EE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89190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CA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81349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84788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05241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80486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647410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73706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1411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4072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913387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17513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CA" noProof="0" smtClean="0"/>
              <a:t>Drag picture to placeholder or click icon to add</a:t>
            </a:r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328656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4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Rectangle 13"/>
          <p:cNvSpPr>
            <a:spLocks noChangeArrowheads="1"/>
          </p:cNvSpPr>
          <p:nvPr userDrawn="1"/>
        </p:nvSpPr>
        <p:spPr bwMode="auto">
          <a:xfrm>
            <a:off x="-8074" y="0"/>
            <a:ext cx="9144000" cy="1879600"/>
          </a:xfrm>
          <a:prstGeom prst="rect">
            <a:avLst/>
          </a:prstGeom>
          <a:gradFill rotWithShape="0">
            <a:gsLst>
              <a:gs pos="0">
                <a:srgbClr val="330066"/>
              </a:gs>
              <a:gs pos="100000">
                <a:schemeClr val="tx1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51" name="Picture 17"/>
          <p:cNvPicPr>
            <a:picLocks noChangeAspect="1" noChangeArrowheads="1"/>
          </p:cNvPicPr>
          <p:nvPr userDrawn="1"/>
        </p:nvPicPr>
        <p:blipFill>
          <a:blip r:embed="rId13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0037" y="6136635"/>
            <a:ext cx="7570801" cy="6913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20000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52" name="Picture 51"/>
          <p:cNvPicPr>
            <a:picLocks noChangeAspect="1" noChangeArrowheads="1"/>
          </p:cNvPicPr>
          <p:nvPr userDrawn="1"/>
        </p:nvPicPr>
        <p:blipFill>
          <a:blip r:embed="rId14">
            <a:lum contrast="2000"/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588" y="6090461"/>
            <a:ext cx="1288735" cy="7373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85001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53" name="Text Box 173"/>
          <p:cNvSpPr txBox="1">
            <a:spLocks noChangeArrowheads="1"/>
          </p:cNvSpPr>
          <p:nvPr userDrawn="1"/>
        </p:nvSpPr>
        <p:spPr bwMode="auto">
          <a:xfrm>
            <a:off x="2257458" y="6464594"/>
            <a:ext cx="4940818" cy="292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300" dirty="0" err="1" smtClean="0">
                <a:solidFill>
                  <a:schemeClr val="bg1">
                    <a:lumMod val="65000"/>
                  </a:schemeClr>
                </a:solidFill>
                <a:latin typeface="Arial Narrow"/>
                <a:cs typeface="Arial Narrow"/>
              </a:rPr>
              <a:t>Kinexus</a:t>
            </a:r>
            <a:r>
              <a:rPr lang="en-US" sz="1300" dirty="0" smtClean="0">
                <a:solidFill>
                  <a:schemeClr val="bg1">
                    <a:lumMod val="65000"/>
                  </a:schemeClr>
                </a:solidFill>
                <a:latin typeface="Arial Narrow"/>
                <a:cs typeface="Arial Narrow"/>
              </a:rPr>
              <a:t> Bioinformatics Corporation © 2016</a:t>
            </a:r>
            <a:endParaRPr lang="en-US" sz="1300" dirty="0">
              <a:solidFill>
                <a:schemeClr val="bg1">
                  <a:lumMod val="65000"/>
                </a:schemeClr>
              </a:solidFill>
              <a:latin typeface="Arial Narrow"/>
              <a:cs typeface="Arial Narrow"/>
            </a:endParaRPr>
          </a:p>
        </p:txBody>
      </p:sp>
      <p:grpSp>
        <p:nvGrpSpPr>
          <p:cNvPr id="54" name="Group 53"/>
          <p:cNvGrpSpPr/>
          <p:nvPr userDrawn="1"/>
        </p:nvGrpSpPr>
        <p:grpSpPr>
          <a:xfrm>
            <a:off x="1504891" y="5682356"/>
            <a:ext cx="6582739" cy="782825"/>
            <a:chOff x="1504891" y="5682356"/>
            <a:chExt cx="6582739" cy="782825"/>
          </a:xfrm>
        </p:grpSpPr>
        <p:grpSp>
          <p:nvGrpSpPr>
            <p:cNvPr id="55" name="Group 54"/>
            <p:cNvGrpSpPr/>
            <p:nvPr/>
          </p:nvGrpSpPr>
          <p:grpSpPr>
            <a:xfrm>
              <a:off x="1546755" y="6239478"/>
              <a:ext cx="804335" cy="225703"/>
              <a:chOff x="6274555" y="1014855"/>
              <a:chExt cx="899993" cy="262648"/>
            </a:xfrm>
          </p:grpSpPr>
          <p:sp>
            <p:nvSpPr>
              <p:cNvPr id="90" name="Rounded Rectangle 89"/>
              <p:cNvSpPr/>
              <p:nvPr/>
            </p:nvSpPr>
            <p:spPr bwMode="auto">
              <a:xfrm>
                <a:off x="6274555" y="1058039"/>
                <a:ext cx="899993" cy="180000"/>
              </a:xfrm>
              <a:prstGeom prst="roundRect">
                <a:avLst>
                  <a:gd name="adj" fmla="val 35897"/>
                </a:avLst>
              </a:prstGeom>
              <a:solidFill>
                <a:srgbClr val="672A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91" name="Rectangle 90"/>
              <p:cNvSpPr/>
              <p:nvPr/>
            </p:nvSpPr>
            <p:spPr>
              <a:xfrm>
                <a:off x="6274555" y="1014855"/>
                <a:ext cx="899993" cy="26264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Tyr Kinase</a:t>
                </a:r>
                <a:endParaRPr lang="en-US" sz="800" b="1" dirty="0">
                  <a:solidFill>
                    <a:schemeClr val="accent4">
                      <a:lumMod val="40000"/>
                      <a:lumOff val="60000"/>
                    </a:schemeClr>
                  </a:solidFill>
                </a:endParaRPr>
              </a:p>
            </p:txBody>
          </p:sp>
        </p:grpSp>
        <p:grpSp>
          <p:nvGrpSpPr>
            <p:cNvPr id="56" name="Group 55"/>
            <p:cNvGrpSpPr/>
            <p:nvPr/>
          </p:nvGrpSpPr>
          <p:grpSpPr>
            <a:xfrm>
              <a:off x="2408089" y="6232250"/>
              <a:ext cx="804335" cy="225703"/>
              <a:chOff x="6289597" y="1599537"/>
              <a:chExt cx="901369" cy="262648"/>
            </a:xfrm>
          </p:grpSpPr>
          <p:sp>
            <p:nvSpPr>
              <p:cNvPr id="88" name="Rounded Rectangle 87"/>
              <p:cNvSpPr/>
              <p:nvPr/>
            </p:nvSpPr>
            <p:spPr bwMode="auto">
              <a:xfrm>
                <a:off x="6289597" y="1655801"/>
                <a:ext cx="899993" cy="180000"/>
              </a:xfrm>
              <a:prstGeom prst="roundRect">
                <a:avLst>
                  <a:gd name="adj" fmla="val 35897"/>
                </a:avLst>
              </a:prstGeom>
              <a:solidFill>
                <a:srgbClr val="9083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9" name="Rectangle 88"/>
              <p:cNvSpPr/>
              <p:nvPr/>
            </p:nvSpPr>
            <p:spPr>
              <a:xfrm>
                <a:off x="6290973" y="1599537"/>
                <a:ext cx="899993" cy="26264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err="1" smtClean="0">
                    <a:solidFill>
                      <a:schemeClr val="bg1"/>
                    </a:solidFill>
                    <a:latin typeface="Arial" charset="0"/>
                  </a:rPr>
                  <a:t>Ser</a:t>
                </a: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 Kinase</a:t>
                </a:r>
                <a:endParaRPr lang="en-US" sz="800" b="1" dirty="0">
                  <a:solidFill>
                    <a:schemeClr val="accent4">
                      <a:lumMod val="20000"/>
                      <a:lumOff val="80000"/>
                    </a:schemeClr>
                  </a:solidFill>
                </a:endParaRPr>
              </a:p>
            </p:txBody>
          </p:sp>
        </p:grpSp>
        <p:sp>
          <p:nvSpPr>
            <p:cNvPr id="57" name="Rounded Rectangle 56"/>
            <p:cNvSpPr/>
            <p:nvPr/>
          </p:nvSpPr>
          <p:spPr bwMode="auto">
            <a:xfrm>
              <a:off x="3255385" y="6282861"/>
              <a:ext cx="686666" cy="154681"/>
            </a:xfrm>
            <a:prstGeom prst="roundRect">
              <a:avLst>
                <a:gd name="adj" fmla="val 50000"/>
              </a:avLst>
            </a:prstGeom>
            <a:solidFill>
              <a:srgbClr val="E60A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900" b="1" i="0" u="none" strike="noStrike" cap="none" normalizeH="0" baseline="0">
                <a:ln>
                  <a:noFill/>
                </a:ln>
                <a:solidFill>
                  <a:srgbClr val="E60A00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3149055" y="6232250"/>
              <a:ext cx="878699" cy="22570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800" b="1" dirty="0" smtClean="0">
                  <a:solidFill>
                    <a:schemeClr val="bg1"/>
                  </a:solidFill>
                  <a:latin typeface="Arial" charset="0"/>
                </a:rPr>
                <a:t>Phosphatase</a:t>
              </a:r>
              <a:endParaRPr lang="en-US" sz="800" b="1" dirty="0">
                <a:solidFill>
                  <a:schemeClr val="accent2">
                    <a:lumMod val="20000"/>
                    <a:lumOff val="80000"/>
                  </a:schemeClr>
                </a:solidFill>
              </a:endParaRPr>
            </a:p>
          </p:txBody>
        </p:sp>
        <p:sp>
          <p:nvSpPr>
            <p:cNvPr id="59" name="Snip Same Side Corner Rectangle 58"/>
            <p:cNvSpPr/>
            <p:nvPr/>
          </p:nvSpPr>
          <p:spPr bwMode="auto">
            <a:xfrm>
              <a:off x="3990732" y="6280617"/>
              <a:ext cx="720000" cy="154681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FF8A0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9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3902652" y="6232250"/>
              <a:ext cx="846293" cy="225703"/>
            </a:xfrm>
            <a:prstGeom prst="rect">
              <a:avLst/>
            </a:prstGeom>
            <a:noFill/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800" b="1" dirty="0" smtClean="0">
                  <a:solidFill>
                    <a:schemeClr val="bg1"/>
                  </a:solidFill>
                  <a:latin typeface="Arial" charset="0"/>
                </a:rPr>
                <a:t>Transcription</a:t>
              </a:r>
            </a:p>
          </p:txBody>
        </p:sp>
        <p:grpSp>
          <p:nvGrpSpPr>
            <p:cNvPr id="61" name="Group 60"/>
            <p:cNvGrpSpPr/>
            <p:nvPr/>
          </p:nvGrpSpPr>
          <p:grpSpPr>
            <a:xfrm>
              <a:off x="5613830" y="6232250"/>
              <a:ext cx="804335" cy="225703"/>
              <a:chOff x="6297896" y="3937355"/>
              <a:chExt cx="908811" cy="262648"/>
            </a:xfrm>
          </p:grpSpPr>
          <p:sp>
            <p:nvSpPr>
              <p:cNvPr id="86" name="Snip Same Side Corner Rectangle 85"/>
              <p:cNvSpPr/>
              <p:nvPr/>
            </p:nvSpPr>
            <p:spPr bwMode="auto">
              <a:xfrm>
                <a:off x="6306714" y="399363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02B61A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7" name="TextBox 86"/>
              <p:cNvSpPr txBox="1"/>
              <p:nvPr/>
            </p:nvSpPr>
            <p:spPr>
              <a:xfrm>
                <a:off x="6297896" y="3937355"/>
                <a:ext cx="899993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Metabolic</a:t>
                </a:r>
              </a:p>
            </p:txBody>
          </p:sp>
        </p:grpSp>
        <p:grpSp>
          <p:nvGrpSpPr>
            <p:cNvPr id="62" name="Group 61"/>
            <p:cNvGrpSpPr/>
            <p:nvPr/>
          </p:nvGrpSpPr>
          <p:grpSpPr>
            <a:xfrm>
              <a:off x="6485824" y="6239478"/>
              <a:ext cx="804335" cy="225703"/>
              <a:chOff x="6323832" y="4526975"/>
              <a:chExt cx="904815" cy="262648"/>
            </a:xfrm>
          </p:grpSpPr>
          <p:sp>
            <p:nvSpPr>
              <p:cNvPr id="84" name="Snip Same Side Corner Rectangle 83"/>
              <p:cNvSpPr/>
              <p:nvPr/>
            </p:nvSpPr>
            <p:spPr bwMode="auto">
              <a:xfrm>
                <a:off x="6323832" y="458484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BDB70C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5" name="TextBox 84"/>
              <p:cNvSpPr txBox="1"/>
              <p:nvPr/>
            </p:nvSpPr>
            <p:spPr>
              <a:xfrm>
                <a:off x="6328655" y="4526975"/>
                <a:ext cx="899992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rgbClr val="969600"/>
                    </a:solidFill>
                    <a:latin typeface="Arial" charset="0"/>
                  </a:rPr>
                  <a:t>Structural</a:t>
                </a:r>
              </a:p>
            </p:txBody>
          </p:sp>
        </p:grpSp>
        <p:grpSp>
          <p:nvGrpSpPr>
            <p:cNvPr id="63" name="Group 62"/>
            <p:cNvGrpSpPr/>
            <p:nvPr/>
          </p:nvGrpSpPr>
          <p:grpSpPr>
            <a:xfrm>
              <a:off x="7283295" y="6232250"/>
              <a:ext cx="804335" cy="225703"/>
              <a:chOff x="6275014" y="5127880"/>
              <a:chExt cx="988811" cy="262648"/>
            </a:xfrm>
          </p:grpSpPr>
          <p:sp>
            <p:nvSpPr>
              <p:cNvPr id="82" name="Snip Same Side Corner Rectangle 81"/>
              <p:cNvSpPr/>
              <p:nvPr/>
            </p:nvSpPr>
            <p:spPr bwMode="auto">
              <a:xfrm>
                <a:off x="6323832" y="5174163"/>
                <a:ext cx="899993" cy="180000"/>
              </a:xfrm>
              <a:prstGeom prst="snip2SameRect">
                <a:avLst>
                  <a:gd name="adj1" fmla="val 50000"/>
                  <a:gd name="adj2" fmla="val 48148"/>
                </a:avLst>
              </a:prstGeom>
              <a:solidFill>
                <a:srgbClr val="737373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3" name="TextBox 82"/>
              <p:cNvSpPr txBox="1"/>
              <p:nvPr/>
            </p:nvSpPr>
            <p:spPr>
              <a:xfrm>
                <a:off x="6275014" y="5127880"/>
                <a:ext cx="988811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Unclassified</a:t>
                </a:r>
              </a:p>
            </p:txBody>
          </p:sp>
        </p:grpSp>
        <p:grpSp>
          <p:nvGrpSpPr>
            <p:cNvPr id="64" name="Group 63"/>
            <p:cNvGrpSpPr/>
            <p:nvPr/>
          </p:nvGrpSpPr>
          <p:grpSpPr>
            <a:xfrm>
              <a:off x="4765767" y="6225022"/>
              <a:ext cx="804335" cy="225703"/>
              <a:chOff x="6293641" y="3347735"/>
              <a:chExt cx="916405" cy="262648"/>
            </a:xfrm>
          </p:grpSpPr>
          <p:sp>
            <p:nvSpPr>
              <p:cNvPr id="80" name="Snip Same Side Corner Rectangle 79"/>
              <p:cNvSpPr/>
              <p:nvPr/>
            </p:nvSpPr>
            <p:spPr bwMode="auto">
              <a:xfrm>
                <a:off x="6293641" y="340242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1" name="TextBox 80"/>
              <p:cNvSpPr txBox="1"/>
              <p:nvPr/>
            </p:nvSpPr>
            <p:spPr>
              <a:xfrm>
                <a:off x="6310053" y="3347735"/>
                <a:ext cx="899993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Regulatory</a:t>
                </a:r>
              </a:p>
            </p:txBody>
          </p:sp>
        </p:grpSp>
        <p:cxnSp>
          <p:nvCxnSpPr>
            <p:cNvPr id="65" name="Elbow Connector 64"/>
            <p:cNvCxnSpPr/>
            <p:nvPr/>
          </p:nvCxnSpPr>
          <p:spPr bwMode="auto">
            <a:xfrm>
              <a:off x="2546800" y="6072901"/>
              <a:ext cx="478959" cy="1"/>
            </a:xfrm>
            <a:prstGeom prst="bentConnector3">
              <a:avLst/>
            </a:prstGeom>
            <a:ln w="19050" cmpd="sng">
              <a:solidFill>
                <a:srgbClr val="00C100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66" name="Elbow Connector 65"/>
            <p:cNvCxnSpPr/>
            <p:nvPr/>
          </p:nvCxnSpPr>
          <p:spPr bwMode="auto">
            <a:xfrm>
              <a:off x="3353943" y="6072901"/>
              <a:ext cx="472359" cy="1"/>
            </a:xfrm>
            <a:prstGeom prst="bentConnector3">
              <a:avLst/>
            </a:prstGeom>
            <a:ln w="19050" cmpd="sng">
              <a:solidFill>
                <a:srgbClr val="FF0000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67" name="Elbow Connector 66"/>
            <p:cNvCxnSpPr/>
            <p:nvPr/>
          </p:nvCxnSpPr>
          <p:spPr bwMode="auto">
            <a:xfrm>
              <a:off x="4145326" y="6072901"/>
              <a:ext cx="479586" cy="1"/>
            </a:xfrm>
            <a:prstGeom prst="bentConnector3">
              <a:avLst/>
            </a:prstGeom>
            <a:ln w="19050" cmpd="sng">
              <a:solidFill>
                <a:srgbClr val="8EB8D8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68" name="Elbow Connector 67"/>
            <p:cNvCxnSpPr/>
            <p:nvPr/>
          </p:nvCxnSpPr>
          <p:spPr bwMode="auto">
            <a:xfrm>
              <a:off x="5762075" y="6071433"/>
              <a:ext cx="479586" cy="2937"/>
            </a:xfrm>
            <a:prstGeom prst="bentConnector3">
              <a:avLst/>
            </a:prstGeom>
            <a:ln w="19050" cmpd="sng">
              <a:solidFill>
                <a:srgbClr val="00C100"/>
              </a:solidFill>
              <a:prstDash val="sysDash"/>
              <a:headEnd type="none" w="med" len="med"/>
              <a:tailEnd type="triangle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69" name="Elbow Connector 68"/>
            <p:cNvCxnSpPr/>
            <p:nvPr/>
          </p:nvCxnSpPr>
          <p:spPr bwMode="auto">
            <a:xfrm>
              <a:off x="6621612" y="6072901"/>
              <a:ext cx="439470" cy="1"/>
            </a:xfrm>
            <a:prstGeom prst="bentConnector3">
              <a:avLst/>
            </a:prstGeom>
            <a:ln w="19050" cmpd="sng">
              <a:solidFill>
                <a:srgbClr val="FF0000"/>
              </a:solidFill>
              <a:prstDash val="sysDash"/>
              <a:headEnd type="none" w="med" len="med"/>
              <a:tailEnd type="triangle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70" name="Elbow Connector 69"/>
            <p:cNvCxnSpPr/>
            <p:nvPr/>
          </p:nvCxnSpPr>
          <p:spPr bwMode="auto">
            <a:xfrm>
              <a:off x="7468932" y="6070181"/>
              <a:ext cx="441129" cy="5440"/>
            </a:xfrm>
            <a:prstGeom prst="bentConnector3">
              <a:avLst>
                <a:gd name="adj1" fmla="val 100789"/>
              </a:avLst>
            </a:prstGeom>
            <a:ln w="19050" cmpd="sng">
              <a:solidFill>
                <a:srgbClr val="FFF777"/>
              </a:solidFill>
              <a:prstDash val="sysDash"/>
              <a:headEnd type="triangle"/>
              <a:tailEnd type="triangle"/>
            </a:ln>
            <a:extLst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71" name="TextBox 70"/>
            <p:cNvSpPr txBox="1"/>
            <p:nvPr/>
          </p:nvSpPr>
          <p:spPr>
            <a:xfrm>
              <a:off x="233635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Stimulatory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72" name="TextBox 71"/>
            <p:cNvSpPr txBox="1"/>
            <p:nvPr/>
          </p:nvSpPr>
          <p:spPr>
            <a:xfrm>
              <a:off x="312960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Inhibitory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73" name="TextBox 72"/>
            <p:cNvSpPr txBox="1"/>
            <p:nvPr/>
          </p:nvSpPr>
          <p:spPr>
            <a:xfrm>
              <a:off x="391269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Undefined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74" name="TextBox 73"/>
            <p:cNvSpPr txBox="1"/>
            <p:nvPr/>
          </p:nvSpPr>
          <p:spPr>
            <a:xfrm>
              <a:off x="5629262" y="5682356"/>
              <a:ext cx="710651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Stimulatory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sp>
          <p:nvSpPr>
            <p:cNvPr id="75" name="TextBox 74"/>
            <p:cNvSpPr txBox="1"/>
            <p:nvPr/>
          </p:nvSpPr>
          <p:spPr>
            <a:xfrm>
              <a:off x="6481309" y="5682356"/>
              <a:ext cx="675773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Inhibitory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sp>
          <p:nvSpPr>
            <p:cNvPr id="76" name="TextBox 75"/>
            <p:cNvSpPr txBox="1"/>
            <p:nvPr/>
          </p:nvSpPr>
          <p:spPr>
            <a:xfrm>
              <a:off x="7338021" y="5682356"/>
              <a:ext cx="676888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Undefined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cxnSp>
          <p:nvCxnSpPr>
            <p:cNvPr id="77" name="Elbow Connector 76"/>
            <p:cNvCxnSpPr/>
            <p:nvPr/>
          </p:nvCxnSpPr>
          <p:spPr bwMode="auto">
            <a:xfrm>
              <a:off x="4917486" y="6072901"/>
              <a:ext cx="479586" cy="1"/>
            </a:xfrm>
            <a:prstGeom prst="bentConnector3">
              <a:avLst/>
            </a:prstGeom>
            <a:ln w="19050" cmpd="sng">
              <a:solidFill>
                <a:srgbClr val="FE9406"/>
              </a:solidFill>
              <a:headEnd type="none" w="med" len="med"/>
              <a:tailEnd type="oval" w="med" len="sm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sp>
          <p:nvSpPr>
            <p:cNvPr id="78" name="TextBox 77"/>
            <p:cNvSpPr txBox="1"/>
            <p:nvPr/>
          </p:nvSpPr>
          <p:spPr>
            <a:xfrm>
              <a:off x="4799562" y="5682356"/>
              <a:ext cx="673407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err="1" smtClean="0">
                  <a:solidFill>
                    <a:schemeClr val="bg1"/>
                  </a:solidFill>
                  <a:latin typeface="Arial Narrow"/>
                  <a:cs typeface="Arial Narrow"/>
                </a:rPr>
                <a:t>Dephos</a:t>
              </a: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-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err="1" smtClean="0">
                  <a:solidFill>
                    <a:schemeClr val="bg1"/>
                  </a:solidFill>
                  <a:latin typeface="Arial Narrow"/>
                  <a:cs typeface="Arial Narrow"/>
                </a:rPr>
                <a:t>phorylation</a:t>
              </a:r>
              <a:endParaRPr lang="en-US" sz="950" dirty="0" smtClean="0">
                <a:solidFill>
                  <a:schemeClr val="bg1"/>
                </a:solidFill>
                <a:latin typeface="Arial Narrow"/>
                <a:cs typeface="Arial Narrow"/>
              </a:endParaRPr>
            </a:p>
          </p:txBody>
        </p:sp>
        <p:sp>
          <p:nvSpPr>
            <p:cNvPr id="79" name="TextBox 78"/>
            <p:cNvSpPr txBox="1"/>
            <p:nvPr/>
          </p:nvSpPr>
          <p:spPr>
            <a:xfrm>
              <a:off x="1504891" y="5771256"/>
              <a:ext cx="570664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 smtClean="0">
                  <a:solidFill>
                    <a:schemeClr val="bg1">
                      <a:lumMod val="75000"/>
                    </a:schemeClr>
                  </a:solidFill>
                  <a:latin typeface="Arial Narrow"/>
                  <a:cs typeface="Arial Narrow"/>
                </a:rPr>
                <a:t>Legend</a:t>
              </a:r>
              <a:endParaRPr lang="en-US" sz="1100" dirty="0">
                <a:solidFill>
                  <a:schemeClr val="bg1">
                    <a:lumMod val="75000"/>
                  </a:schemeClr>
                </a:solidFill>
                <a:latin typeface="Arial Narrow"/>
                <a:cs typeface="Arial Narrow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ＭＳ Ｐゴシック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9" name="Group 78"/>
          <p:cNvGrpSpPr/>
          <p:nvPr/>
        </p:nvGrpSpPr>
        <p:grpSpPr>
          <a:xfrm>
            <a:off x="6037381" y="2610350"/>
            <a:ext cx="1015712" cy="459562"/>
            <a:chOff x="537046" y="346083"/>
            <a:chExt cx="1154094" cy="541771"/>
          </a:xfrm>
        </p:grpSpPr>
        <p:sp>
          <p:nvSpPr>
            <p:cNvPr id="23" name="Rounded Rectangle 22"/>
            <p:cNvSpPr/>
            <p:nvPr/>
          </p:nvSpPr>
          <p:spPr bwMode="auto">
            <a:xfrm>
              <a:off x="604811" y="346083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672A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2" name="Rectangle 21"/>
            <p:cNvSpPr/>
            <p:nvPr/>
          </p:nvSpPr>
          <p:spPr>
            <a:xfrm>
              <a:off x="537046" y="349954"/>
              <a:ext cx="1154094" cy="53790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JAK1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40000"/>
                      <a:lumOff val="60000"/>
                    </a:schemeClr>
                  </a:solidFill>
                  <a:latin typeface="Arial" charset="0"/>
                </a:rPr>
                <a:t>P23458</a:t>
              </a:r>
              <a:endParaRPr lang="en-US" sz="1050" dirty="0">
                <a:solidFill>
                  <a:schemeClr val="accent4">
                    <a:lumMod val="40000"/>
                    <a:lumOff val="60000"/>
                  </a:schemeClr>
                </a:solidFill>
              </a:endParaRPr>
            </a:p>
          </p:txBody>
        </p:sp>
      </p:grpSp>
      <p:grpSp>
        <p:nvGrpSpPr>
          <p:cNvPr id="45" name="Group 44"/>
          <p:cNvGrpSpPr/>
          <p:nvPr/>
        </p:nvGrpSpPr>
        <p:grpSpPr>
          <a:xfrm>
            <a:off x="4034561" y="4035884"/>
            <a:ext cx="1106841" cy="460785"/>
            <a:chOff x="507046" y="3634424"/>
            <a:chExt cx="1257639" cy="543214"/>
          </a:xfrm>
        </p:grpSpPr>
        <p:sp>
          <p:nvSpPr>
            <p:cNvPr id="36" name="Snip Same Side Corner Rectangle 35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507046" y="3639736"/>
              <a:ext cx="1257639" cy="537902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050" dirty="0">
                  <a:solidFill>
                    <a:schemeClr val="bg1"/>
                  </a:solidFill>
                  <a:latin typeface="Arial" charset="0"/>
                </a:rPr>
                <a:t>OSMR</a:t>
              </a:r>
            </a:p>
            <a:p>
              <a:pPr algn="ctr">
                <a:lnSpc>
                  <a:spcPct val="110000"/>
                </a:lnSpc>
              </a:pPr>
              <a:r>
                <a:rPr lang="en-US" sz="1100" dirty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Q99650</a:t>
              </a:r>
              <a:endParaRPr lang="en-US" sz="110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90" name="Elbow Connector 89"/>
          <p:cNvCxnSpPr>
            <a:stCxn id="166" idx="1"/>
            <a:endCxn id="35" idx="3"/>
          </p:cNvCxnSpPr>
          <p:nvPr/>
        </p:nvCxnSpPr>
        <p:spPr bwMode="auto">
          <a:xfrm rot="10800000" flipV="1">
            <a:off x="5141403" y="1877520"/>
            <a:ext cx="921873" cy="2391010"/>
          </a:xfrm>
          <a:prstGeom prst="bentConnector3">
            <a:avLst>
              <a:gd name="adj1" fmla="val 69838"/>
            </a:avLst>
          </a:prstGeom>
          <a:ln w="28575" cmpd="sng">
            <a:solidFill>
              <a:srgbClr val="FF0000"/>
            </a:solidFill>
            <a:prstDash val="sysDash"/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139" name="Text Box 173"/>
          <p:cNvSpPr txBox="1">
            <a:spLocks noChangeArrowheads="1"/>
          </p:cNvSpPr>
          <p:nvPr/>
        </p:nvSpPr>
        <p:spPr bwMode="auto">
          <a:xfrm>
            <a:off x="4258733" y="104506"/>
            <a:ext cx="4683638" cy="8925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2600" dirty="0" err="1" smtClean="0">
                <a:solidFill>
                  <a:srgbClr val="FFBB07"/>
                </a:solidFill>
                <a:latin typeface="Arial Narrow" charset="0"/>
              </a:rPr>
              <a:t>Oncostatin</a:t>
            </a:r>
            <a:r>
              <a:rPr lang="en-US" sz="2600" dirty="0" smtClean="0">
                <a:solidFill>
                  <a:srgbClr val="FFBB07"/>
                </a:solidFill>
                <a:latin typeface="Arial Narrow" charset="0"/>
              </a:rPr>
              <a:t>-M-specific Receptor Subunit Beta</a:t>
            </a:r>
            <a:endParaRPr lang="en-US" sz="2600" dirty="0">
              <a:solidFill>
                <a:srgbClr val="FFBB07"/>
              </a:solidFill>
              <a:latin typeface="Arial Narrow" charset="0"/>
            </a:endParaRPr>
          </a:p>
        </p:txBody>
      </p:sp>
      <p:sp>
        <p:nvSpPr>
          <p:cNvPr id="143" name="Text Box 173"/>
          <p:cNvSpPr txBox="1">
            <a:spLocks noChangeArrowheads="1"/>
          </p:cNvSpPr>
          <p:nvPr/>
        </p:nvSpPr>
        <p:spPr bwMode="auto">
          <a:xfrm>
            <a:off x="309545" y="132319"/>
            <a:ext cx="4940818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600" dirty="0" err="1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Kinections</a:t>
            </a:r>
            <a:r>
              <a:rPr lang="en-US" sz="2600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 Map Q99650</a:t>
            </a:r>
            <a:endParaRPr lang="en-US" sz="2600" dirty="0">
              <a:solidFill>
                <a:schemeClr val="accent4">
                  <a:lumMod val="60000"/>
                  <a:lumOff val="40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7199893" y="6469149"/>
            <a:ext cx="19948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rgbClr val="A5ADCB"/>
                </a:solidFill>
                <a:latin typeface="Arial Narrow"/>
                <a:cs typeface="Arial Narrow"/>
              </a:rPr>
              <a:t>Prepared by Emma Titmuss</a:t>
            </a:r>
          </a:p>
        </p:txBody>
      </p:sp>
      <p:cxnSp>
        <p:nvCxnSpPr>
          <p:cNvPr id="147" name="Elbow Connector 146"/>
          <p:cNvCxnSpPr/>
          <p:nvPr/>
        </p:nvCxnSpPr>
        <p:spPr bwMode="auto">
          <a:xfrm rot="5400000" flipH="1" flipV="1">
            <a:off x="4072351" y="4698138"/>
            <a:ext cx="402939" cy="0"/>
          </a:xfrm>
          <a:prstGeom prst="bentConnector3">
            <a:avLst/>
          </a:prstGeom>
          <a:ln w="28575" cmpd="sng">
            <a:solidFill>
              <a:srgbClr val="00C100"/>
            </a:solidFill>
            <a:prstDash val="sysDash"/>
            <a:headEnd type="arrow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grpSp>
        <p:nvGrpSpPr>
          <p:cNvPr id="141" name="Group 140"/>
          <p:cNvGrpSpPr/>
          <p:nvPr/>
        </p:nvGrpSpPr>
        <p:grpSpPr>
          <a:xfrm>
            <a:off x="4666150" y="4935111"/>
            <a:ext cx="1106841" cy="460785"/>
            <a:chOff x="507046" y="3634424"/>
            <a:chExt cx="1257639" cy="543214"/>
          </a:xfrm>
        </p:grpSpPr>
        <p:sp>
          <p:nvSpPr>
            <p:cNvPr id="142" name="Snip Same Side Corner Rectangle 141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44" name="TextBox 143"/>
            <p:cNvSpPr txBox="1"/>
            <p:nvPr/>
          </p:nvSpPr>
          <p:spPr>
            <a:xfrm>
              <a:off x="507046" y="3639736"/>
              <a:ext cx="1257639" cy="537902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bg1"/>
                  </a:solidFill>
                  <a:latin typeface="Arial" charset="0"/>
                </a:rPr>
                <a:t>IL6ST</a:t>
              </a:r>
              <a:endParaRPr lang="en-US" sz="105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P40189</a:t>
              </a:r>
              <a:endParaRPr lang="en-US" sz="110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37" name="Group 136"/>
          <p:cNvGrpSpPr/>
          <p:nvPr/>
        </p:nvGrpSpPr>
        <p:grpSpPr>
          <a:xfrm>
            <a:off x="3520224" y="4930605"/>
            <a:ext cx="1106841" cy="460785"/>
            <a:chOff x="507046" y="3634424"/>
            <a:chExt cx="1257639" cy="543214"/>
          </a:xfrm>
        </p:grpSpPr>
        <p:sp>
          <p:nvSpPr>
            <p:cNvPr id="138" name="Snip Same Side Corner Rectangle 137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40" name="TextBox 139"/>
            <p:cNvSpPr txBox="1"/>
            <p:nvPr/>
          </p:nvSpPr>
          <p:spPr>
            <a:xfrm>
              <a:off x="507046" y="3639736"/>
              <a:ext cx="1257639" cy="537902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bg1"/>
                  </a:solidFill>
                  <a:latin typeface="Arial" charset="0"/>
                </a:rPr>
                <a:t>IL31RA</a:t>
              </a:r>
              <a:endParaRPr lang="en-US" sz="105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Q8NI17</a:t>
              </a:r>
              <a:endParaRPr lang="en-US" sz="110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48" name="Group 147"/>
          <p:cNvGrpSpPr/>
          <p:nvPr/>
        </p:nvGrpSpPr>
        <p:grpSpPr>
          <a:xfrm>
            <a:off x="989993" y="4032615"/>
            <a:ext cx="1106841" cy="460785"/>
            <a:chOff x="507046" y="3634424"/>
            <a:chExt cx="1257639" cy="543214"/>
          </a:xfrm>
        </p:grpSpPr>
        <p:sp>
          <p:nvSpPr>
            <p:cNvPr id="149" name="Snip Same Side Corner Rectangle 148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50" name="TextBox 149"/>
            <p:cNvSpPr txBox="1"/>
            <p:nvPr/>
          </p:nvSpPr>
          <p:spPr>
            <a:xfrm>
              <a:off x="507046" y="3639736"/>
              <a:ext cx="1257639" cy="537902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bg1"/>
                  </a:solidFill>
                  <a:latin typeface="Arial" charset="0"/>
                </a:rPr>
                <a:t>IL31</a:t>
              </a:r>
              <a:endParaRPr lang="en-US" sz="105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Q6EBC2</a:t>
              </a:r>
              <a:endParaRPr lang="en-US" sz="110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51" name="Group 150"/>
          <p:cNvGrpSpPr/>
          <p:nvPr/>
        </p:nvGrpSpPr>
        <p:grpSpPr>
          <a:xfrm>
            <a:off x="989992" y="2498931"/>
            <a:ext cx="1106841" cy="460785"/>
            <a:chOff x="507046" y="3634424"/>
            <a:chExt cx="1257639" cy="543214"/>
          </a:xfrm>
        </p:grpSpPr>
        <p:sp>
          <p:nvSpPr>
            <p:cNvPr id="152" name="Snip Same Side Corner Rectangle 151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53" name="TextBox 152"/>
            <p:cNvSpPr txBox="1"/>
            <p:nvPr/>
          </p:nvSpPr>
          <p:spPr>
            <a:xfrm>
              <a:off x="507046" y="3639736"/>
              <a:ext cx="1257639" cy="537902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bg1"/>
                  </a:solidFill>
                  <a:latin typeface="Arial" charset="0"/>
                </a:rPr>
                <a:t>OSM</a:t>
              </a:r>
              <a:endParaRPr lang="en-US" sz="105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P13725</a:t>
              </a:r>
              <a:endParaRPr lang="en-US" sz="110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154" name="Elbow Connector 153"/>
          <p:cNvCxnSpPr>
            <a:stCxn id="153" idx="3"/>
            <a:endCxn id="35" idx="1"/>
          </p:cNvCxnSpPr>
          <p:nvPr/>
        </p:nvCxnSpPr>
        <p:spPr bwMode="auto">
          <a:xfrm>
            <a:off x="2096833" y="2731577"/>
            <a:ext cx="1937728" cy="1536953"/>
          </a:xfrm>
          <a:prstGeom prst="bentConnector3">
            <a:avLst/>
          </a:prstGeom>
          <a:ln w="28575" cmpd="sng">
            <a:solidFill>
              <a:srgbClr val="00C100"/>
            </a:solidFill>
            <a:prstDash val="sysDash"/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55" name="Elbow Connector 154"/>
          <p:cNvCxnSpPr>
            <a:stCxn id="150" idx="3"/>
          </p:cNvCxnSpPr>
          <p:nvPr/>
        </p:nvCxnSpPr>
        <p:spPr bwMode="auto">
          <a:xfrm>
            <a:off x="2096834" y="4265261"/>
            <a:ext cx="2015896" cy="378693"/>
          </a:xfrm>
          <a:prstGeom prst="bentConnector3">
            <a:avLst>
              <a:gd name="adj1" fmla="val 40927"/>
            </a:avLst>
          </a:prstGeom>
          <a:ln w="28575" cmpd="sng">
            <a:solidFill>
              <a:srgbClr val="00C100"/>
            </a:solidFill>
            <a:prstDash val="sysDash"/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grpSp>
        <p:nvGrpSpPr>
          <p:cNvPr id="156" name="Group 155"/>
          <p:cNvGrpSpPr/>
          <p:nvPr/>
        </p:nvGrpSpPr>
        <p:grpSpPr>
          <a:xfrm>
            <a:off x="6034162" y="3521851"/>
            <a:ext cx="1015712" cy="459562"/>
            <a:chOff x="537046" y="346083"/>
            <a:chExt cx="1154094" cy="541771"/>
          </a:xfrm>
        </p:grpSpPr>
        <p:sp>
          <p:nvSpPr>
            <p:cNvPr id="157" name="Rounded Rectangle 156"/>
            <p:cNvSpPr/>
            <p:nvPr/>
          </p:nvSpPr>
          <p:spPr bwMode="auto">
            <a:xfrm>
              <a:off x="604811" y="346083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672A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58" name="Rectangle 157"/>
            <p:cNvSpPr/>
            <p:nvPr/>
          </p:nvSpPr>
          <p:spPr>
            <a:xfrm>
              <a:off x="537046" y="349954"/>
              <a:ext cx="1154094" cy="53790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JAK2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40000"/>
                      <a:lumOff val="60000"/>
                    </a:schemeClr>
                  </a:solidFill>
                  <a:latin typeface="Arial" charset="0"/>
                </a:rPr>
                <a:t>O60674</a:t>
              </a:r>
              <a:endParaRPr lang="en-US" sz="1050" dirty="0">
                <a:solidFill>
                  <a:schemeClr val="accent4">
                    <a:lumMod val="40000"/>
                    <a:lumOff val="60000"/>
                  </a:schemeClr>
                </a:solidFill>
              </a:endParaRPr>
            </a:p>
          </p:txBody>
        </p:sp>
      </p:grpSp>
      <p:cxnSp>
        <p:nvCxnSpPr>
          <p:cNvPr id="162" name="Elbow Connector 161"/>
          <p:cNvCxnSpPr/>
          <p:nvPr/>
        </p:nvCxnSpPr>
        <p:spPr bwMode="auto">
          <a:xfrm flipV="1">
            <a:off x="4964546" y="3741045"/>
            <a:ext cx="1085911" cy="902909"/>
          </a:xfrm>
          <a:prstGeom prst="bentConnector3">
            <a:avLst>
              <a:gd name="adj1" fmla="val 54207"/>
            </a:avLst>
          </a:prstGeom>
          <a:ln w="28575" cmpd="sng">
            <a:solidFill>
              <a:srgbClr val="00C100"/>
            </a:solidFill>
            <a:prstDash val="sysDash"/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63" name="Elbow Connector 162"/>
          <p:cNvCxnSpPr/>
          <p:nvPr/>
        </p:nvCxnSpPr>
        <p:spPr bwMode="auto">
          <a:xfrm rot="5400000" flipH="1" flipV="1">
            <a:off x="5341141" y="3007123"/>
            <a:ext cx="945842" cy="522000"/>
          </a:xfrm>
          <a:prstGeom prst="bentConnector3">
            <a:avLst>
              <a:gd name="adj1" fmla="val 100271"/>
            </a:avLst>
          </a:prstGeom>
          <a:ln w="28575" cmpd="sng">
            <a:solidFill>
              <a:srgbClr val="00C100"/>
            </a:solidFill>
            <a:prstDash val="sysDash"/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grpSp>
        <p:nvGrpSpPr>
          <p:cNvPr id="164" name="Group 163"/>
          <p:cNvGrpSpPr/>
          <p:nvPr/>
        </p:nvGrpSpPr>
        <p:grpSpPr>
          <a:xfrm>
            <a:off x="6063275" y="1642053"/>
            <a:ext cx="1106841" cy="466427"/>
            <a:chOff x="507046" y="3634424"/>
            <a:chExt cx="1257639" cy="549865"/>
          </a:xfrm>
        </p:grpSpPr>
        <p:sp>
          <p:nvSpPr>
            <p:cNvPr id="165" name="Snip Same Side Corner Rectangle 164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66" name="TextBox 165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Ubiquitin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POCG48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sp>
        <p:nvSpPr>
          <p:cNvPr id="99" name="TextBox 98"/>
          <p:cNvSpPr txBox="1"/>
          <p:nvPr/>
        </p:nvSpPr>
        <p:spPr>
          <a:xfrm>
            <a:off x="1190771" y="2160904"/>
            <a:ext cx="107779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FFF777"/>
                </a:solidFill>
                <a:latin typeface="Arial"/>
                <a:cs typeface="Arial"/>
              </a:rPr>
              <a:t>LIGAND</a:t>
            </a:r>
            <a:endParaRPr lang="en-US" sz="1200" dirty="0">
              <a:solidFill>
                <a:srgbClr val="FFF777"/>
              </a:solidFill>
              <a:latin typeface="Arial"/>
              <a:cs typeface="Arial"/>
            </a:endParaRPr>
          </a:p>
        </p:txBody>
      </p:sp>
      <p:grpSp>
        <p:nvGrpSpPr>
          <p:cNvPr id="167" name="Group 166"/>
          <p:cNvGrpSpPr/>
          <p:nvPr/>
        </p:nvGrpSpPr>
        <p:grpSpPr>
          <a:xfrm>
            <a:off x="4248872" y="3765609"/>
            <a:ext cx="715674" cy="246221"/>
            <a:chOff x="7620676" y="5024219"/>
            <a:chExt cx="862158" cy="350482"/>
          </a:xfrm>
        </p:grpSpPr>
        <p:sp>
          <p:nvSpPr>
            <p:cNvPr id="168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69" name="Text Box 154"/>
            <p:cNvSpPr txBox="1">
              <a:spLocks noChangeArrowheads="1"/>
            </p:cNvSpPr>
            <p:nvPr/>
          </p:nvSpPr>
          <p:spPr bwMode="auto">
            <a:xfrm>
              <a:off x="7620676" y="5024219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+Y861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cxnSp>
        <p:nvCxnSpPr>
          <p:cNvPr id="218" name="Elbow Connector 217"/>
          <p:cNvCxnSpPr/>
          <p:nvPr/>
        </p:nvCxnSpPr>
        <p:spPr bwMode="auto">
          <a:xfrm rot="5400000" flipH="1" flipV="1">
            <a:off x="4657469" y="4698138"/>
            <a:ext cx="402939" cy="0"/>
          </a:xfrm>
          <a:prstGeom prst="bentConnector3">
            <a:avLst/>
          </a:prstGeom>
          <a:ln w="28575" cmpd="sng">
            <a:solidFill>
              <a:srgbClr val="00C100"/>
            </a:solidFill>
            <a:prstDash val="sysDash"/>
            <a:headEnd type="arrow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821778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  <a:ea typeface="ＭＳ Ｐゴシック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Theme.thmx</Template>
  <TotalTime>19092</TotalTime>
  <Words>34</Words>
  <Application>Microsoft Macintosh PowerPoint</Application>
  <PresentationFormat>On-screen Show (4:3)</PresentationFormat>
  <Paragraphs>21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Default Theme</vt:lpstr>
      <vt:lpstr>PowerPoint Presentation</vt:lpstr>
    </vt:vector>
  </TitlesOfParts>
  <Company>University of British Columbia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Steven Pelech</dc:creator>
  <cp:lastModifiedBy>Steven Pelech</cp:lastModifiedBy>
  <cp:revision>275</cp:revision>
  <dcterms:created xsi:type="dcterms:W3CDTF">2014-02-16T01:31:59Z</dcterms:created>
  <dcterms:modified xsi:type="dcterms:W3CDTF">2016-03-23T04:31:12Z</dcterms:modified>
</cp:coreProperties>
</file>