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5pPr>
    <a:lvl6pPr marL="22860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6pPr>
    <a:lvl7pPr marL="27432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7pPr>
    <a:lvl8pPr marL="32004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8pPr>
    <a:lvl9pPr marL="3657600" algn="l" defTabSz="457200" rtl="0" eaLnBrk="1" latinLnBrk="0" hangingPunct="1">
      <a:defRPr sz="2400" kern="1200">
        <a:solidFill>
          <a:schemeClr val="tx1"/>
        </a:solidFill>
        <a:latin typeface="Times" charset="0"/>
        <a:ea typeface="ＭＳ Ｐゴシック" charset="0"/>
        <a:cs typeface="ＭＳ Ｐゴシック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69600"/>
    <a:srgbClr val="AB743D"/>
    <a:srgbClr val="00C100"/>
    <a:srgbClr val="8EB8D8"/>
    <a:srgbClr val="FFF777"/>
    <a:srgbClr val="90B1D0"/>
    <a:srgbClr val="00AD00"/>
    <a:srgbClr val="A5ADCB"/>
    <a:srgbClr val="7298BD"/>
    <a:srgbClr val="672A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7917" autoAdjust="0"/>
  </p:normalViewPr>
  <p:slideViewPr>
    <p:cSldViewPr snapToGrid="0" snapToObjects="1">
      <p:cViewPr>
        <p:scale>
          <a:sx n="125" d="100"/>
          <a:sy n="125" d="100"/>
        </p:scale>
        <p:origin x="-2336" y="-4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vert="horz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vert="horz"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81349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Rectangle 13"/>
          <p:cNvSpPr>
            <a:spLocks noChangeArrowheads="1"/>
          </p:cNvSpPr>
          <p:nvPr userDrawn="1"/>
        </p:nvSpPr>
        <p:spPr bwMode="auto">
          <a:xfrm>
            <a:off x="-8074" y="0"/>
            <a:ext cx="9144000" cy="1879600"/>
          </a:xfrm>
          <a:prstGeom prst="rect">
            <a:avLst/>
          </a:prstGeom>
          <a:gradFill rotWithShape="0">
            <a:gsLst>
              <a:gs pos="0">
                <a:srgbClr val="330066"/>
              </a:gs>
              <a:gs pos="100000">
                <a:schemeClr val="tx1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1" name="Picture 17"/>
          <p:cNvPicPr>
            <a:picLocks noChangeAspect="1" noChangeArrowheads="1"/>
          </p:cNvPicPr>
          <p:nvPr userDrawn="1"/>
        </p:nvPicPr>
        <p:blipFill>
          <a:blip r:embed="rId3">
            <a:alphaModFix amt="2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80037" y="6136635"/>
            <a:ext cx="7570801" cy="69136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20000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pic>
        <p:nvPicPr>
          <p:cNvPr id="102" name="Picture 101"/>
          <p:cNvPicPr>
            <a:picLocks noChangeAspect="1" noChangeArrowheads="1"/>
          </p:cNvPicPr>
          <p:nvPr userDrawn="1"/>
        </p:nvPicPr>
        <p:blipFill>
          <a:blip r:embed="rId4">
            <a:lum contrast="2000"/>
            <a:alphaModFix amt="8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588" y="6090461"/>
            <a:ext cx="1288735" cy="7373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>
                    <a:alpha val="85001"/>
                  </a:schemeClr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pic>
      <p:sp>
        <p:nvSpPr>
          <p:cNvPr id="103" name="Text Box 173"/>
          <p:cNvSpPr txBox="1">
            <a:spLocks noChangeArrowheads="1"/>
          </p:cNvSpPr>
          <p:nvPr userDrawn="1"/>
        </p:nvSpPr>
        <p:spPr bwMode="auto">
          <a:xfrm>
            <a:off x="2389538" y="6464594"/>
            <a:ext cx="4940818" cy="2923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300" dirty="0" err="1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Kinexus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 Bioinformatics Corporation © </a:t>
            </a:r>
            <a:r>
              <a:rPr lang="en-US" sz="1300" dirty="0" smtClean="0">
                <a:solidFill>
                  <a:schemeClr val="bg1">
                    <a:lumMod val="65000"/>
                  </a:schemeClr>
                </a:solidFill>
                <a:latin typeface="Arial Narrow"/>
                <a:cs typeface="Arial Narrow"/>
              </a:rPr>
              <a:t>2016</a:t>
            </a:r>
            <a:endParaRPr lang="en-US" sz="1300" dirty="0">
              <a:solidFill>
                <a:schemeClr val="bg1">
                  <a:lumMod val="65000"/>
                </a:schemeClr>
              </a:solidFill>
              <a:latin typeface="Arial Narrow"/>
              <a:cs typeface="Arial Narrow"/>
            </a:endParaRPr>
          </a:p>
        </p:txBody>
      </p:sp>
      <p:grpSp>
        <p:nvGrpSpPr>
          <p:cNvPr id="104" name="Group 103"/>
          <p:cNvGrpSpPr/>
          <p:nvPr userDrawn="1"/>
        </p:nvGrpSpPr>
        <p:grpSpPr>
          <a:xfrm>
            <a:off x="1546755" y="5682356"/>
            <a:ext cx="6540875" cy="782825"/>
            <a:chOff x="1546755" y="5682356"/>
            <a:chExt cx="6540875" cy="782825"/>
          </a:xfrm>
        </p:grpSpPr>
        <p:grpSp>
          <p:nvGrpSpPr>
            <p:cNvPr id="105" name="Group 104"/>
            <p:cNvGrpSpPr/>
            <p:nvPr/>
          </p:nvGrpSpPr>
          <p:grpSpPr>
            <a:xfrm>
              <a:off x="1546755" y="6239478"/>
              <a:ext cx="804335" cy="225703"/>
              <a:chOff x="6274555" y="1014855"/>
              <a:chExt cx="899993" cy="262648"/>
            </a:xfrm>
          </p:grpSpPr>
          <p:sp>
            <p:nvSpPr>
              <p:cNvPr id="140" name="Rounded Rectangle 139"/>
              <p:cNvSpPr/>
              <p:nvPr/>
            </p:nvSpPr>
            <p:spPr bwMode="auto">
              <a:xfrm>
                <a:off x="6274555" y="1058039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672A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41" name="Rectangle 140"/>
              <p:cNvSpPr/>
              <p:nvPr/>
            </p:nvSpPr>
            <p:spPr>
              <a:xfrm>
                <a:off x="6274555" y="1014855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Tyr Kinase</a:t>
                </a:r>
                <a:endParaRPr lang="en-US" sz="800" b="1" dirty="0">
                  <a:solidFill>
                    <a:schemeClr val="accent4">
                      <a:lumMod val="40000"/>
                      <a:lumOff val="60000"/>
                    </a:schemeClr>
                  </a:solidFill>
                </a:endParaRPr>
              </a:p>
            </p:txBody>
          </p:sp>
        </p:grpSp>
        <p:grpSp>
          <p:nvGrpSpPr>
            <p:cNvPr id="106" name="Group 105"/>
            <p:cNvGrpSpPr/>
            <p:nvPr/>
          </p:nvGrpSpPr>
          <p:grpSpPr>
            <a:xfrm>
              <a:off x="2408089" y="6232250"/>
              <a:ext cx="804335" cy="225703"/>
              <a:chOff x="6289597" y="1599537"/>
              <a:chExt cx="901369" cy="262648"/>
            </a:xfrm>
          </p:grpSpPr>
          <p:sp>
            <p:nvSpPr>
              <p:cNvPr id="138" name="Rounded Rectangle 137"/>
              <p:cNvSpPr/>
              <p:nvPr/>
            </p:nvSpPr>
            <p:spPr bwMode="auto">
              <a:xfrm>
                <a:off x="6289597" y="1655801"/>
                <a:ext cx="899993" cy="180000"/>
              </a:xfrm>
              <a:prstGeom prst="roundRect">
                <a:avLst>
                  <a:gd name="adj" fmla="val 35897"/>
                </a:avLst>
              </a:prstGeom>
              <a:solidFill>
                <a:srgbClr val="9083FF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9" name="Rectangle 138"/>
              <p:cNvSpPr/>
              <p:nvPr/>
            </p:nvSpPr>
            <p:spPr>
              <a:xfrm>
                <a:off x="6290973" y="1599537"/>
                <a:ext cx="899993" cy="26264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err="1" smtClean="0">
                    <a:solidFill>
                      <a:schemeClr val="bg1"/>
                    </a:solidFill>
                    <a:latin typeface="Arial" charset="0"/>
                  </a:rPr>
                  <a:t>Ser</a:t>
                </a: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 Kinase</a:t>
                </a:r>
                <a:endParaRPr lang="en-US" sz="800" b="1" dirty="0">
                  <a:solidFill>
                    <a:schemeClr val="accent4">
                      <a:lumMod val="20000"/>
                      <a:lumOff val="80000"/>
                    </a:schemeClr>
                  </a:solidFill>
                </a:endParaRPr>
              </a:p>
            </p:txBody>
          </p:sp>
        </p:grpSp>
        <p:sp>
          <p:nvSpPr>
            <p:cNvPr id="107" name="Rounded Rectangle 106"/>
            <p:cNvSpPr/>
            <p:nvPr/>
          </p:nvSpPr>
          <p:spPr bwMode="auto">
            <a:xfrm>
              <a:off x="3255385" y="6282861"/>
              <a:ext cx="686666" cy="154681"/>
            </a:xfrm>
            <a:prstGeom prst="roundRect">
              <a:avLst>
                <a:gd name="adj" fmla="val 50000"/>
              </a:avLst>
            </a:prstGeom>
            <a:solidFill>
              <a:srgbClr val="E60A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rgbClr val="E60A00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08" name="TextBox 107"/>
            <p:cNvSpPr txBox="1"/>
            <p:nvPr/>
          </p:nvSpPr>
          <p:spPr>
            <a:xfrm>
              <a:off x="3149055" y="6232250"/>
              <a:ext cx="878699" cy="22570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Phosphatase</a:t>
              </a:r>
              <a:endParaRPr lang="en-US" sz="800" b="1" dirty="0">
                <a:solidFill>
                  <a:schemeClr val="accent2">
                    <a:lumMod val="20000"/>
                    <a:lumOff val="80000"/>
                  </a:schemeClr>
                </a:solidFill>
              </a:endParaRPr>
            </a:p>
          </p:txBody>
        </p:sp>
        <p:sp>
          <p:nvSpPr>
            <p:cNvPr id="109" name="Snip Same Side Corner Rectangle 108"/>
            <p:cNvSpPr/>
            <p:nvPr/>
          </p:nvSpPr>
          <p:spPr bwMode="auto">
            <a:xfrm>
              <a:off x="3990732" y="6280617"/>
              <a:ext cx="720000" cy="154681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rgbClr val="FF8A0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10" name="TextBox 109"/>
            <p:cNvSpPr txBox="1"/>
            <p:nvPr/>
          </p:nvSpPr>
          <p:spPr>
            <a:xfrm>
              <a:off x="3902652" y="6232250"/>
              <a:ext cx="846293" cy="225703"/>
            </a:xfrm>
            <a:prstGeom prst="rect">
              <a:avLst/>
            </a:prstGeom>
            <a:noFill/>
            <a:ln>
              <a:noFill/>
            </a:ln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800" b="1" dirty="0" smtClean="0">
                  <a:solidFill>
                    <a:schemeClr val="bg1"/>
                  </a:solidFill>
                  <a:latin typeface="Arial" charset="0"/>
                </a:rPr>
                <a:t>Transcription</a:t>
              </a:r>
            </a:p>
          </p:txBody>
        </p:sp>
        <p:grpSp>
          <p:nvGrpSpPr>
            <p:cNvPr id="111" name="Group 110"/>
            <p:cNvGrpSpPr/>
            <p:nvPr/>
          </p:nvGrpSpPr>
          <p:grpSpPr>
            <a:xfrm>
              <a:off x="5613830" y="6232250"/>
              <a:ext cx="804335" cy="225703"/>
              <a:chOff x="6297896" y="3937355"/>
              <a:chExt cx="908811" cy="262648"/>
            </a:xfrm>
          </p:grpSpPr>
          <p:sp>
            <p:nvSpPr>
              <p:cNvPr id="136" name="Snip Same Side Corner Rectangle 135"/>
              <p:cNvSpPr/>
              <p:nvPr/>
            </p:nvSpPr>
            <p:spPr bwMode="auto">
              <a:xfrm>
                <a:off x="6306714" y="399363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02B61A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7" name="TextBox 136"/>
              <p:cNvSpPr txBox="1"/>
              <p:nvPr/>
            </p:nvSpPr>
            <p:spPr>
              <a:xfrm>
                <a:off x="6297896" y="393735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Metabolic</a:t>
                </a:r>
              </a:p>
            </p:txBody>
          </p:sp>
        </p:grpSp>
        <p:grpSp>
          <p:nvGrpSpPr>
            <p:cNvPr id="112" name="Group 111"/>
            <p:cNvGrpSpPr/>
            <p:nvPr/>
          </p:nvGrpSpPr>
          <p:grpSpPr>
            <a:xfrm>
              <a:off x="6485824" y="6239478"/>
              <a:ext cx="804335" cy="225703"/>
              <a:chOff x="6323832" y="4526975"/>
              <a:chExt cx="904815" cy="262648"/>
            </a:xfrm>
          </p:grpSpPr>
          <p:sp>
            <p:nvSpPr>
              <p:cNvPr id="134" name="Snip Same Side Corner Rectangle 133"/>
              <p:cNvSpPr/>
              <p:nvPr/>
            </p:nvSpPr>
            <p:spPr bwMode="auto">
              <a:xfrm>
                <a:off x="6323832" y="458484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rgbClr val="BDB70C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5" name="TextBox 134"/>
              <p:cNvSpPr txBox="1"/>
              <p:nvPr/>
            </p:nvSpPr>
            <p:spPr>
              <a:xfrm>
                <a:off x="6328655" y="4526975"/>
                <a:ext cx="899992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rgbClr val="969600"/>
                    </a:solidFill>
                    <a:latin typeface="Arial" charset="0"/>
                  </a:rPr>
                  <a:t>Structural</a:t>
                </a:r>
              </a:p>
            </p:txBody>
          </p:sp>
        </p:grpSp>
        <p:grpSp>
          <p:nvGrpSpPr>
            <p:cNvPr id="113" name="Group 112"/>
            <p:cNvGrpSpPr/>
            <p:nvPr/>
          </p:nvGrpSpPr>
          <p:grpSpPr>
            <a:xfrm>
              <a:off x="7283295" y="6232250"/>
              <a:ext cx="804335" cy="225703"/>
              <a:chOff x="6275014" y="5127880"/>
              <a:chExt cx="988811" cy="262648"/>
            </a:xfrm>
          </p:grpSpPr>
          <p:sp>
            <p:nvSpPr>
              <p:cNvPr id="132" name="Snip Same Side Corner Rectangle 131"/>
              <p:cNvSpPr/>
              <p:nvPr/>
            </p:nvSpPr>
            <p:spPr bwMode="auto">
              <a:xfrm>
                <a:off x="6323832" y="5174163"/>
                <a:ext cx="899993" cy="180000"/>
              </a:xfrm>
              <a:prstGeom prst="snip2SameRect">
                <a:avLst>
                  <a:gd name="adj1" fmla="val 50000"/>
                  <a:gd name="adj2" fmla="val 48148"/>
                </a:avLst>
              </a:prstGeom>
              <a:solidFill>
                <a:srgbClr val="737373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/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3" name="TextBox 132"/>
              <p:cNvSpPr txBox="1"/>
              <p:nvPr/>
            </p:nvSpPr>
            <p:spPr>
              <a:xfrm>
                <a:off x="6275014" y="5127880"/>
                <a:ext cx="988811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Unclassified</a:t>
                </a:r>
              </a:p>
            </p:txBody>
          </p:sp>
        </p:grpSp>
        <p:grpSp>
          <p:nvGrpSpPr>
            <p:cNvPr id="114" name="Group 113"/>
            <p:cNvGrpSpPr/>
            <p:nvPr/>
          </p:nvGrpSpPr>
          <p:grpSpPr>
            <a:xfrm>
              <a:off x="4765767" y="6225022"/>
              <a:ext cx="804335" cy="225703"/>
              <a:chOff x="6293641" y="3347735"/>
              <a:chExt cx="916405" cy="262648"/>
            </a:xfrm>
          </p:grpSpPr>
          <p:sp>
            <p:nvSpPr>
              <p:cNvPr id="130" name="Snip Same Side Corner Rectangle 129"/>
              <p:cNvSpPr/>
              <p:nvPr/>
            </p:nvSpPr>
            <p:spPr bwMode="auto">
              <a:xfrm>
                <a:off x="6293641" y="3402429"/>
                <a:ext cx="899993" cy="180000"/>
              </a:xfrm>
              <a:prstGeom prst="snip2SameRect">
                <a:avLst>
                  <a:gd name="adj1" fmla="val 16667"/>
                  <a:gd name="adj2" fmla="val 38046"/>
                </a:avLst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  <a:scene3d>
                <a:camera prst="orthographicFront"/>
                <a:lightRig rig="threePt" dir="t"/>
              </a:scene3d>
              <a:sp3d>
                <a:bevelT/>
              </a:sp3d>
              <a:extLs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  <a:sp3d extrusionH="57150">
                  <a:bevelT w="38100" h="38100"/>
                </a:sp3d>
              </a:bodyPr>
              <a:lstStyle/>
              <a:p>
                <a:pPr marL="0" marR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sz="900" b="1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Times" charset="0"/>
                  <a:ea typeface="ＭＳ Ｐゴシック" charset="0"/>
                </a:endParaRPr>
              </a:p>
            </p:txBody>
          </p:sp>
          <p:sp>
            <p:nvSpPr>
              <p:cNvPr id="131" name="TextBox 130"/>
              <p:cNvSpPr txBox="1"/>
              <p:nvPr/>
            </p:nvSpPr>
            <p:spPr>
              <a:xfrm>
                <a:off x="6310053" y="3347735"/>
                <a:ext cx="899993" cy="262648"/>
              </a:xfrm>
              <a:prstGeom prst="rect">
                <a:avLst/>
              </a:prstGeom>
              <a:noFill/>
              <a:scene3d>
                <a:camera prst="orthographicFront"/>
                <a:lightRig rig="threePt" dir="t"/>
              </a:scene3d>
              <a:sp3d>
                <a:bevelT/>
              </a:sp3d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10000"/>
                  </a:lnSpc>
                </a:pPr>
                <a:r>
                  <a:rPr lang="en-US" sz="800" b="1" dirty="0" smtClean="0">
                    <a:solidFill>
                      <a:schemeClr val="bg1"/>
                    </a:solidFill>
                    <a:latin typeface="Arial" charset="0"/>
                  </a:rPr>
                  <a:t>Regulatory</a:t>
                </a:r>
              </a:p>
            </p:txBody>
          </p:sp>
        </p:grpSp>
        <p:cxnSp>
          <p:nvCxnSpPr>
            <p:cNvPr id="115" name="Elbow Connector 114"/>
            <p:cNvCxnSpPr/>
            <p:nvPr/>
          </p:nvCxnSpPr>
          <p:spPr bwMode="auto">
            <a:xfrm>
              <a:off x="2546800" y="6072901"/>
              <a:ext cx="478959" cy="1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6" name="Elbow Connector 115"/>
            <p:cNvCxnSpPr/>
            <p:nvPr/>
          </p:nvCxnSpPr>
          <p:spPr bwMode="auto">
            <a:xfrm>
              <a:off x="3353943" y="6072901"/>
              <a:ext cx="472359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7" name="Elbow Connector 116"/>
            <p:cNvCxnSpPr/>
            <p:nvPr/>
          </p:nvCxnSpPr>
          <p:spPr bwMode="auto">
            <a:xfrm>
              <a:off x="4145326" y="6072901"/>
              <a:ext cx="479586" cy="1"/>
            </a:xfrm>
            <a:prstGeom prst="bentConnector3">
              <a:avLst/>
            </a:prstGeom>
            <a:ln w="19050" cmpd="sng">
              <a:solidFill>
                <a:srgbClr val="8EB8D8"/>
              </a:solidFill>
              <a:headEnd type="none" w="med" len="med"/>
              <a:tailEnd type="arrow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8" name="Elbow Connector 117"/>
            <p:cNvCxnSpPr/>
            <p:nvPr/>
          </p:nvCxnSpPr>
          <p:spPr bwMode="auto">
            <a:xfrm>
              <a:off x="5762075" y="6071433"/>
              <a:ext cx="479586" cy="2937"/>
            </a:xfrm>
            <a:prstGeom prst="bentConnector3">
              <a:avLst/>
            </a:prstGeom>
            <a:ln w="19050" cmpd="sng">
              <a:solidFill>
                <a:srgbClr val="00C1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19" name="Elbow Connector 118"/>
            <p:cNvCxnSpPr/>
            <p:nvPr/>
          </p:nvCxnSpPr>
          <p:spPr bwMode="auto">
            <a:xfrm>
              <a:off x="6621612" y="6072901"/>
              <a:ext cx="439470" cy="1"/>
            </a:xfrm>
            <a:prstGeom prst="bentConnector3">
              <a:avLst/>
            </a:prstGeom>
            <a:ln w="19050" cmpd="sng">
              <a:solidFill>
                <a:srgbClr val="FF0000"/>
              </a:solidFill>
              <a:prstDash val="sysDash"/>
              <a:headEnd type="none" w="med" len="med"/>
              <a:tailEnd type="triangle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cxnSp>
          <p:nvCxnSpPr>
            <p:cNvPr id="120" name="Elbow Connector 119"/>
            <p:cNvCxnSpPr/>
            <p:nvPr/>
          </p:nvCxnSpPr>
          <p:spPr bwMode="auto">
            <a:xfrm>
              <a:off x="7468932" y="6070181"/>
              <a:ext cx="441129" cy="5440"/>
            </a:xfrm>
            <a:prstGeom prst="bentConnector3">
              <a:avLst>
                <a:gd name="adj1" fmla="val 100789"/>
              </a:avLst>
            </a:prstGeom>
            <a:ln w="19050" cmpd="sng">
              <a:solidFill>
                <a:srgbClr val="FFF777"/>
              </a:solidFill>
              <a:prstDash val="sysDash"/>
              <a:headEnd type="triangle"/>
              <a:tailEnd type="triangle"/>
            </a:ln>
            <a:extLst/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1" name="TextBox 120"/>
            <p:cNvSpPr txBox="1"/>
            <p:nvPr/>
          </p:nvSpPr>
          <p:spPr>
            <a:xfrm>
              <a:off x="233635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2" name="TextBox 121"/>
            <p:cNvSpPr txBox="1"/>
            <p:nvPr/>
          </p:nvSpPr>
          <p:spPr>
            <a:xfrm>
              <a:off x="312960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3" name="TextBox 122"/>
            <p:cNvSpPr txBox="1"/>
            <p:nvPr/>
          </p:nvSpPr>
          <p:spPr>
            <a:xfrm>
              <a:off x="3912699" y="5682356"/>
              <a:ext cx="902811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Phosphorylation</a:t>
              </a:r>
              <a:endParaRPr lang="en-US" sz="950" dirty="0"/>
            </a:p>
          </p:txBody>
        </p:sp>
        <p:sp>
          <p:nvSpPr>
            <p:cNvPr id="124" name="TextBox 123"/>
            <p:cNvSpPr txBox="1"/>
            <p:nvPr/>
          </p:nvSpPr>
          <p:spPr>
            <a:xfrm>
              <a:off x="5629262" y="5682356"/>
              <a:ext cx="710651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Stimulatory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5" name="TextBox 124"/>
            <p:cNvSpPr txBox="1"/>
            <p:nvPr/>
          </p:nvSpPr>
          <p:spPr>
            <a:xfrm>
              <a:off x="6481309" y="5682356"/>
              <a:ext cx="675773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Inhibitory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sp>
          <p:nvSpPr>
            <p:cNvPr id="126" name="TextBox 125"/>
            <p:cNvSpPr txBox="1"/>
            <p:nvPr/>
          </p:nvSpPr>
          <p:spPr>
            <a:xfrm>
              <a:off x="7338021" y="5682356"/>
              <a:ext cx="676888" cy="371897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Undefined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Interaction</a:t>
              </a:r>
              <a:endParaRPr lang="en-US" sz="950" dirty="0"/>
            </a:p>
          </p:txBody>
        </p:sp>
        <p:cxnSp>
          <p:nvCxnSpPr>
            <p:cNvPr id="127" name="Elbow Connector 126"/>
            <p:cNvCxnSpPr/>
            <p:nvPr/>
          </p:nvCxnSpPr>
          <p:spPr bwMode="auto">
            <a:xfrm>
              <a:off x="4917486" y="6072901"/>
              <a:ext cx="479586" cy="1"/>
            </a:xfrm>
            <a:prstGeom prst="bentConnector3">
              <a:avLst/>
            </a:prstGeom>
            <a:ln w="19050" cmpd="sng">
              <a:solidFill>
                <a:srgbClr val="FE9406"/>
              </a:solidFill>
              <a:headEnd type="none" w="med" len="med"/>
              <a:tailEnd type="oval" w="med" len="sm"/>
            </a:ln>
            <a:extLst/>
          </p:spPr>
          <p:style>
            <a:lnRef idx="3">
              <a:schemeClr val="accent5"/>
            </a:lnRef>
            <a:fillRef idx="0">
              <a:schemeClr val="accent5"/>
            </a:fillRef>
            <a:effectRef idx="2">
              <a:schemeClr val="accent5"/>
            </a:effectRef>
            <a:fontRef idx="minor">
              <a:schemeClr val="tx1"/>
            </a:fontRef>
          </p:style>
        </p:cxnSp>
        <p:sp>
          <p:nvSpPr>
            <p:cNvPr id="128" name="TextBox 127"/>
            <p:cNvSpPr txBox="1"/>
            <p:nvPr/>
          </p:nvSpPr>
          <p:spPr>
            <a:xfrm>
              <a:off x="4799562" y="5682356"/>
              <a:ext cx="673407" cy="35791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Dephos</a:t>
              </a:r>
              <a:r>
                <a:rPr lang="en-US" sz="950" dirty="0" smtClean="0">
                  <a:solidFill>
                    <a:schemeClr val="bg1"/>
                  </a:solidFill>
                  <a:latin typeface="Arial Narrow"/>
                  <a:cs typeface="Arial Narrow"/>
                </a:rPr>
                <a:t>-</a:t>
              </a:r>
            </a:p>
            <a:p>
              <a:pPr algn="ctr">
                <a:lnSpc>
                  <a:spcPct val="90000"/>
                </a:lnSpc>
              </a:pPr>
              <a:r>
                <a:rPr lang="en-US" sz="950" dirty="0" err="1" smtClean="0">
                  <a:solidFill>
                    <a:schemeClr val="bg1"/>
                  </a:solidFill>
                  <a:latin typeface="Arial Narrow"/>
                  <a:cs typeface="Arial Narrow"/>
                </a:rPr>
                <a:t>phorylation</a:t>
              </a:r>
              <a:endParaRPr lang="en-US" sz="950" dirty="0" smtClean="0">
                <a:solidFill>
                  <a:schemeClr val="bg1"/>
                </a:solidFill>
                <a:latin typeface="Arial Narrow"/>
                <a:cs typeface="Arial Narrow"/>
              </a:endParaRPr>
            </a:p>
          </p:txBody>
        </p:sp>
        <p:sp>
          <p:nvSpPr>
            <p:cNvPr id="129" name="TextBox 128"/>
            <p:cNvSpPr txBox="1"/>
            <p:nvPr/>
          </p:nvSpPr>
          <p:spPr>
            <a:xfrm>
              <a:off x="1636971" y="5771256"/>
              <a:ext cx="570664" cy="2616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100" dirty="0" smtClean="0">
                  <a:solidFill>
                    <a:schemeClr val="bg1">
                      <a:lumMod val="75000"/>
                    </a:schemeClr>
                  </a:solidFill>
                  <a:latin typeface="Arial Narrow"/>
                  <a:cs typeface="Arial Narrow"/>
                </a:rPr>
                <a:t>Legend</a:t>
              </a:r>
              <a:endParaRPr lang="en-US" sz="1100" dirty="0">
                <a:solidFill>
                  <a:schemeClr val="bg1">
                    <a:lumMod val="75000"/>
                  </a:schemeClr>
                </a:solidFill>
                <a:latin typeface="Arial Narrow"/>
                <a:cs typeface="Arial Narrow"/>
              </a:endParaRPr>
            </a:p>
          </p:txBody>
        </p:sp>
      </p:grpSp>
      <p:sp>
        <p:nvSpPr>
          <p:cNvPr id="142" name="TextBox 141"/>
          <p:cNvSpPr txBox="1"/>
          <p:nvPr userDrawn="1"/>
        </p:nvSpPr>
        <p:spPr>
          <a:xfrm>
            <a:off x="6954350" y="6469149"/>
            <a:ext cx="19948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Prepared by Dr.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Steven </a:t>
            </a:r>
            <a:r>
              <a:rPr lang="en-US" sz="1200" dirty="0" smtClean="0">
                <a:solidFill>
                  <a:srgbClr val="A5ADCB"/>
                </a:solidFill>
                <a:latin typeface="Arial Narrow"/>
                <a:cs typeface="Arial Narrow"/>
              </a:rPr>
              <a:t>Pelech</a:t>
            </a:r>
            <a:endParaRPr lang="en-US" sz="1200" dirty="0">
              <a:solidFill>
                <a:srgbClr val="A5ADCB"/>
              </a:solidFill>
              <a:latin typeface="Arial Narrow"/>
              <a:cs typeface="Arial Narrow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ＭＳ Ｐゴシック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  <a:cs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ＭＳ Ｐゴシック" charset="0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roup 131"/>
          <p:cNvGrpSpPr/>
          <p:nvPr/>
        </p:nvGrpSpPr>
        <p:grpSpPr>
          <a:xfrm>
            <a:off x="3053898" y="2517060"/>
            <a:ext cx="1256826" cy="453586"/>
            <a:chOff x="382076" y="1139280"/>
            <a:chExt cx="1428058" cy="534725"/>
          </a:xfrm>
        </p:grpSpPr>
        <p:sp>
          <p:nvSpPr>
            <p:cNvPr id="133" name="Rounded Rectangle 132"/>
            <p:cNvSpPr/>
            <p:nvPr/>
          </p:nvSpPr>
          <p:spPr bwMode="auto">
            <a:xfrm>
              <a:off x="587934" y="1143949"/>
              <a:ext cx="1080029" cy="520038"/>
            </a:xfrm>
            <a:prstGeom prst="roundRect">
              <a:avLst>
                <a:gd name="adj" fmla="val 35897"/>
              </a:avLst>
            </a:prstGeom>
            <a:solidFill>
              <a:srgbClr val="9083FF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34" name="Rectangle 133"/>
            <p:cNvSpPr/>
            <p:nvPr/>
          </p:nvSpPr>
          <p:spPr>
            <a:xfrm>
              <a:off x="382076" y="1139280"/>
              <a:ext cx="1428058" cy="53472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MLK4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4">
                      <a:lumMod val="20000"/>
                      <a:lumOff val="80000"/>
                    </a:schemeClr>
                  </a:solidFill>
                  <a:latin typeface="Arial" charset="0"/>
                </a:rPr>
                <a:t>Q5TCX8</a:t>
              </a:r>
              <a:endParaRPr lang="en-US" sz="1050" dirty="0">
                <a:solidFill>
                  <a:schemeClr val="accent4">
                    <a:lumMod val="20000"/>
                    <a:lumOff val="80000"/>
                  </a:schemeClr>
                </a:solidFill>
              </a:endParaRPr>
            </a:p>
          </p:txBody>
        </p:sp>
      </p:grpSp>
      <p:sp>
        <p:nvSpPr>
          <p:cNvPr id="139" name="Text Box 173"/>
          <p:cNvSpPr txBox="1">
            <a:spLocks noChangeArrowheads="1"/>
          </p:cNvSpPr>
          <p:nvPr/>
        </p:nvSpPr>
        <p:spPr bwMode="auto">
          <a:xfrm>
            <a:off x="4226560" y="104506"/>
            <a:ext cx="4715811" cy="8925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 algn="r">
              <a:spcBef>
                <a:spcPct val="50000"/>
              </a:spcBef>
            </a:pPr>
            <a:r>
              <a:rPr lang="en-US" sz="2600" dirty="0" smtClean="0">
                <a:solidFill>
                  <a:srgbClr val="FFBB07"/>
                </a:solidFill>
                <a:latin typeface="Arial Narrow" charset="0"/>
              </a:rPr>
              <a:t>Mitogen-activated Protein Kinase Kinase Kinase MLK4</a:t>
            </a:r>
            <a:endParaRPr lang="en-US" sz="2600" dirty="0">
              <a:solidFill>
                <a:srgbClr val="FFBB07"/>
              </a:solidFill>
              <a:latin typeface="Symbol" charset="2"/>
              <a:cs typeface="Symbol" charset="2"/>
            </a:endParaRPr>
          </a:p>
        </p:txBody>
      </p:sp>
      <p:sp>
        <p:nvSpPr>
          <p:cNvPr id="143" name="Text Box 173"/>
          <p:cNvSpPr txBox="1">
            <a:spLocks noChangeArrowheads="1"/>
          </p:cNvSpPr>
          <p:nvPr/>
        </p:nvSpPr>
        <p:spPr bwMode="auto">
          <a:xfrm>
            <a:off x="309545" y="132319"/>
            <a:ext cx="391701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600" dirty="0" err="1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Kinections</a:t>
            </a:r>
            <a:r>
              <a:rPr lang="en-US" sz="2600" dirty="0" smtClean="0">
                <a:solidFill>
                  <a:schemeClr val="accent4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 Map Q5TCX8</a:t>
            </a:r>
            <a:endParaRPr lang="en-US" sz="2600" dirty="0">
              <a:solidFill>
                <a:schemeClr val="accent4">
                  <a:lumMod val="60000"/>
                  <a:lumOff val="40000"/>
                </a:schemeClr>
              </a:solidFill>
              <a:latin typeface="Arial"/>
              <a:cs typeface="Arial"/>
            </a:endParaRPr>
          </a:p>
        </p:txBody>
      </p:sp>
      <p:cxnSp>
        <p:nvCxnSpPr>
          <p:cNvPr id="3" name="Elbow Connector 2"/>
          <p:cNvCxnSpPr/>
          <p:nvPr/>
        </p:nvCxnSpPr>
        <p:spPr bwMode="auto">
          <a:xfrm rot="16200000" flipH="1">
            <a:off x="4448234" y="2923475"/>
            <a:ext cx="597542" cy="494078"/>
          </a:xfrm>
          <a:prstGeom prst="bentConnector3">
            <a:avLst>
              <a:gd name="adj1" fmla="val 99309"/>
            </a:avLst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arrow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cxnSp>
        <p:nvCxnSpPr>
          <p:cNvPr id="9" name="Straight Connector 8"/>
          <p:cNvCxnSpPr/>
          <p:nvPr/>
        </p:nvCxnSpPr>
        <p:spPr bwMode="auto">
          <a:xfrm>
            <a:off x="4185600" y="2871743"/>
            <a:ext cx="343366" cy="0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rgbClr val="FF0000"/>
            </a:solidFill>
            <a:prstDash val="sysDash"/>
            <a:round/>
            <a:headEnd type="none" w="med" len="med"/>
            <a:tailEnd type="none" w="med" len="med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</p:cxnSp>
      <p:grpSp>
        <p:nvGrpSpPr>
          <p:cNvPr id="145" name="Group 144"/>
          <p:cNvGrpSpPr/>
          <p:nvPr/>
        </p:nvGrpSpPr>
        <p:grpSpPr>
          <a:xfrm>
            <a:off x="4963564" y="3231981"/>
            <a:ext cx="1106841" cy="466427"/>
            <a:chOff x="507046" y="3634424"/>
            <a:chExt cx="1257639" cy="549865"/>
          </a:xfrm>
        </p:grpSpPr>
        <p:sp>
          <p:nvSpPr>
            <p:cNvPr id="146" name="Snip Same Side Corner Rectangle 145"/>
            <p:cNvSpPr/>
            <p:nvPr/>
          </p:nvSpPr>
          <p:spPr bwMode="auto">
            <a:xfrm>
              <a:off x="595865" y="3634424"/>
              <a:ext cx="1080000" cy="540000"/>
            </a:xfrm>
            <a:prstGeom prst="snip2SameRect">
              <a:avLst>
                <a:gd name="adj1" fmla="val 16667"/>
                <a:gd name="adj2" fmla="val 38046"/>
              </a:avLst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/>
              <a:lightRig rig="threePt" dir="t"/>
            </a:scene3d>
            <a:sp3d>
              <a:bevelT/>
            </a:sp3d>
            <a:extLs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  <a:sp3d extrusionH="57150">
                <a:bevelT w="38100" h="38100"/>
              </a:sp3d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Times" charset="0"/>
                <a:ea typeface="ＭＳ Ｐゴシック" charset="0"/>
              </a:endParaRPr>
            </a:p>
          </p:txBody>
        </p:sp>
        <p:sp>
          <p:nvSpPr>
            <p:cNvPr id="147" name="TextBox 146"/>
            <p:cNvSpPr txBox="1"/>
            <p:nvPr/>
          </p:nvSpPr>
          <p:spPr>
            <a:xfrm>
              <a:off x="507046" y="3639736"/>
              <a:ext cx="1257639" cy="544553"/>
            </a:xfrm>
            <a:prstGeom prst="rect">
              <a:avLst/>
            </a:prstGeom>
            <a:noFill/>
            <a:scene3d>
              <a:camera prst="orthographicFront"/>
              <a:lightRig rig="threePt" dir="t"/>
            </a:scene3d>
            <a:sp3d>
              <a:bevelT/>
            </a:sp3d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10000"/>
                </a:lnSpc>
              </a:pPr>
              <a:r>
                <a:rPr lang="en-US" sz="1100" dirty="0" smtClean="0">
                  <a:solidFill>
                    <a:schemeClr val="bg1"/>
                  </a:solidFill>
                  <a:latin typeface="Arial" charset="0"/>
                </a:rPr>
                <a:t>TLR4</a:t>
              </a:r>
            </a:p>
            <a:p>
              <a:pPr algn="ctr">
                <a:lnSpc>
                  <a:spcPct val="110000"/>
                </a:lnSpc>
              </a:pPr>
              <a:r>
                <a:rPr lang="en-US" sz="1050" dirty="0" smtClean="0"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rial" charset="0"/>
                </a:rPr>
                <a:t>O00206</a:t>
              </a:r>
              <a:endParaRPr lang="en-US" sz="1050" dirty="0">
                <a:solidFill>
                  <a:schemeClr val="accent1">
                    <a:lumMod val="20000"/>
                    <a:lumOff val="80000"/>
                  </a:schemeClr>
                </a:solidFill>
              </a:endParaRPr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3345575" y="2278765"/>
            <a:ext cx="715674" cy="246221"/>
            <a:chOff x="7630676" y="5324587"/>
            <a:chExt cx="862158" cy="350482"/>
          </a:xfrm>
        </p:grpSpPr>
        <p:sp>
          <p:nvSpPr>
            <p:cNvPr id="149" name="AutoShape 156"/>
            <p:cNvSpPr>
              <a:spLocks noChangeArrowheads="1"/>
            </p:cNvSpPr>
            <p:nvPr/>
          </p:nvSpPr>
          <p:spPr bwMode="auto">
            <a:xfrm>
              <a:off x="7759792" y="5344549"/>
              <a:ext cx="607710" cy="28656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tx1"/>
                </a:gs>
                <a:gs pos="50000">
                  <a:srgbClr val="FF0000"/>
                </a:gs>
                <a:gs pos="100000">
                  <a:schemeClr val="tx1"/>
                </a:gs>
              </a:gsLst>
              <a:lin ang="5400000" scaled="1"/>
            </a:gra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n-US" sz="950"/>
            </a:p>
          </p:txBody>
        </p:sp>
        <p:sp>
          <p:nvSpPr>
            <p:cNvPr id="150" name="Text Box 157"/>
            <p:cNvSpPr txBox="1">
              <a:spLocks noChangeArrowheads="1"/>
            </p:cNvSpPr>
            <p:nvPr/>
          </p:nvSpPr>
          <p:spPr bwMode="auto">
            <a:xfrm>
              <a:off x="7630676" y="5324587"/>
              <a:ext cx="862158" cy="35048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US" sz="950" dirty="0" smtClean="0">
                  <a:solidFill>
                    <a:srgbClr val="FFFFFF"/>
                  </a:solidFill>
                  <a:latin typeface="Arial" charset="0"/>
                </a:rPr>
                <a:t>-T307</a:t>
              </a:r>
              <a:endParaRPr lang="en-US" sz="950" dirty="0">
                <a:solidFill>
                  <a:srgbClr val="FFFFFF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7976691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" charset="0"/>
            <a:ea typeface="ＭＳ Ｐゴシック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3439</TotalTime>
  <Words>17</Words>
  <Application>Microsoft Macintosh PowerPoint</Application>
  <PresentationFormat>On-screen Show (4:3)</PresentationFormat>
  <Paragraphs>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Default Theme</vt:lpstr>
      <vt:lpstr>PowerPoint Presentation</vt:lpstr>
    </vt:vector>
  </TitlesOfParts>
  <Company>University of British Columbia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Pelech</dc:creator>
  <cp:lastModifiedBy>Steven Pelech</cp:lastModifiedBy>
  <cp:revision>146</cp:revision>
  <dcterms:created xsi:type="dcterms:W3CDTF">2014-02-16T01:31:59Z</dcterms:created>
  <dcterms:modified xsi:type="dcterms:W3CDTF">2016-03-16T01:09:58Z</dcterms:modified>
</cp:coreProperties>
</file>