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9406"/>
    <a:srgbClr val="969600"/>
    <a:srgbClr val="AB743D"/>
    <a:srgbClr val="00C100"/>
    <a:srgbClr val="8EB8D8"/>
    <a:srgbClr val="FFF777"/>
    <a:srgbClr val="90B1D0"/>
    <a:srgbClr val="00AD00"/>
    <a:srgbClr val="A5ADCB"/>
    <a:srgbClr val="7298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05" autoAdjust="0"/>
    <p:restoredTop sz="97917" autoAdjust="0"/>
  </p:normalViewPr>
  <p:slideViewPr>
    <p:cSldViewPr snapToGrid="0" snapToObjects="1">
      <p:cViewPr>
        <p:scale>
          <a:sx n="150" d="100"/>
          <a:sy n="150" d="100"/>
        </p:scale>
        <p:origin x="-248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134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478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524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048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64741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370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41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407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1338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17513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CA" noProof="0" smtClean="0"/>
              <a:t>Drag picture to placeholder or click icon to add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2865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Rectangle 13"/>
          <p:cNvSpPr>
            <a:spLocks noChangeArrowheads="1"/>
          </p:cNvSpPr>
          <p:nvPr userDrawn="1"/>
        </p:nvSpPr>
        <p:spPr bwMode="auto">
          <a:xfrm>
            <a:off x="-8074" y="0"/>
            <a:ext cx="9144000" cy="1879600"/>
          </a:xfrm>
          <a:prstGeom prst="rect">
            <a:avLst/>
          </a:prstGeom>
          <a:gradFill rotWithShape="0">
            <a:gsLst>
              <a:gs pos="0">
                <a:srgbClr val="330066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02" name="Picture 17"/>
          <p:cNvPicPr>
            <a:picLocks noChangeAspect="1" noChangeArrowheads="1"/>
          </p:cNvPicPr>
          <p:nvPr userDrawn="1"/>
        </p:nvPicPr>
        <p:blipFill>
          <a:blip r:embed="rId1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0037" y="6136635"/>
            <a:ext cx="7570801" cy="691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2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103" name="Picture 102"/>
          <p:cNvPicPr>
            <a:picLocks noChangeAspect="1" noChangeArrowheads="1"/>
          </p:cNvPicPr>
          <p:nvPr userDrawn="1"/>
        </p:nvPicPr>
        <p:blipFill>
          <a:blip r:embed="rId14">
            <a:lum contrast="2000"/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588" y="6090461"/>
            <a:ext cx="1288735" cy="737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85001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104" name="Text Box 173"/>
          <p:cNvSpPr txBox="1">
            <a:spLocks noChangeArrowheads="1"/>
          </p:cNvSpPr>
          <p:nvPr userDrawn="1"/>
        </p:nvSpPr>
        <p:spPr bwMode="auto">
          <a:xfrm>
            <a:off x="2389538" y="6464594"/>
            <a:ext cx="4940818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300" dirty="0" err="1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Kinexus</a:t>
            </a:r>
            <a:r>
              <a:rPr lang="en-US" sz="1300" dirty="0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 Bioinformatics Corporation © 2016</a:t>
            </a:r>
            <a:endParaRPr lang="en-US" sz="1300" dirty="0">
              <a:solidFill>
                <a:schemeClr val="bg1">
                  <a:lumMod val="65000"/>
                </a:schemeClr>
              </a:solidFill>
              <a:latin typeface="Arial Narrow"/>
              <a:cs typeface="Arial Narrow"/>
            </a:endParaRPr>
          </a:p>
        </p:txBody>
      </p:sp>
      <p:grpSp>
        <p:nvGrpSpPr>
          <p:cNvPr id="105" name="Group 104"/>
          <p:cNvGrpSpPr/>
          <p:nvPr userDrawn="1"/>
        </p:nvGrpSpPr>
        <p:grpSpPr>
          <a:xfrm>
            <a:off x="1546755" y="5682356"/>
            <a:ext cx="6540875" cy="782825"/>
            <a:chOff x="1546755" y="5682356"/>
            <a:chExt cx="6540875" cy="782825"/>
          </a:xfrm>
        </p:grpSpPr>
        <p:grpSp>
          <p:nvGrpSpPr>
            <p:cNvPr id="106" name="Group 105"/>
            <p:cNvGrpSpPr/>
            <p:nvPr/>
          </p:nvGrpSpPr>
          <p:grpSpPr>
            <a:xfrm>
              <a:off x="1546755" y="6239478"/>
              <a:ext cx="804335" cy="225703"/>
              <a:chOff x="6274555" y="1014855"/>
              <a:chExt cx="899993" cy="262648"/>
            </a:xfrm>
          </p:grpSpPr>
          <p:sp>
            <p:nvSpPr>
              <p:cNvPr id="141" name="Rounded Rectangle 140"/>
              <p:cNvSpPr/>
              <p:nvPr/>
            </p:nvSpPr>
            <p:spPr bwMode="auto">
              <a:xfrm>
                <a:off x="6274555" y="1058039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672A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42" name="Rectangle 141"/>
              <p:cNvSpPr/>
              <p:nvPr/>
            </p:nvSpPr>
            <p:spPr>
              <a:xfrm>
                <a:off x="6274555" y="1014855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Tyr Kinase</a:t>
                </a:r>
                <a:endParaRPr lang="en-US" sz="800" b="1" dirty="0">
                  <a:solidFill>
                    <a:schemeClr val="accent4">
                      <a:lumMod val="40000"/>
                      <a:lumOff val="60000"/>
                    </a:schemeClr>
                  </a:solidFill>
                </a:endParaRPr>
              </a:p>
            </p:txBody>
          </p:sp>
        </p:grpSp>
        <p:grpSp>
          <p:nvGrpSpPr>
            <p:cNvPr id="107" name="Group 106"/>
            <p:cNvGrpSpPr/>
            <p:nvPr/>
          </p:nvGrpSpPr>
          <p:grpSpPr>
            <a:xfrm>
              <a:off x="2408089" y="6232250"/>
              <a:ext cx="804335" cy="225703"/>
              <a:chOff x="6289597" y="1599537"/>
              <a:chExt cx="901369" cy="262648"/>
            </a:xfrm>
          </p:grpSpPr>
          <p:sp>
            <p:nvSpPr>
              <p:cNvPr id="139" name="Rounded Rectangle 138"/>
              <p:cNvSpPr/>
              <p:nvPr/>
            </p:nvSpPr>
            <p:spPr bwMode="auto">
              <a:xfrm>
                <a:off x="6289597" y="1655801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40" name="Rectangle 139"/>
              <p:cNvSpPr/>
              <p:nvPr/>
            </p:nvSpPr>
            <p:spPr>
              <a:xfrm>
                <a:off x="6290973" y="1599537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err="1" smtClean="0">
                    <a:solidFill>
                      <a:schemeClr val="bg1"/>
                    </a:solidFill>
                    <a:latin typeface="Arial" charset="0"/>
                  </a:rPr>
                  <a:t>Ser</a:t>
                </a: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 Kinase</a:t>
                </a:r>
                <a:endParaRPr lang="en-US" sz="800" b="1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sp>
          <p:nvSpPr>
            <p:cNvPr id="108" name="Rounded Rectangle 107"/>
            <p:cNvSpPr/>
            <p:nvPr/>
          </p:nvSpPr>
          <p:spPr bwMode="auto">
            <a:xfrm>
              <a:off x="3255385" y="6282861"/>
              <a:ext cx="686666" cy="154681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3149055" y="6232250"/>
              <a:ext cx="878699" cy="22570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Phosphatase</a:t>
              </a:r>
              <a:endParaRPr lang="en-US" sz="800" b="1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110" name="Snip Same Side Corner Rectangle 109"/>
            <p:cNvSpPr/>
            <p:nvPr/>
          </p:nvSpPr>
          <p:spPr bwMode="auto">
            <a:xfrm>
              <a:off x="3990732" y="6280617"/>
              <a:ext cx="720000" cy="154681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3902652" y="6232250"/>
              <a:ext cx="846293" cy="225703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Transcription</a:t>
              </a:r>
            </a:p>
          </p:txBody>
        </p:sp>
        <p:grpSp>
          <p:nvGrpSpPr>
            <p:cNvPr id="112" name="Group 111"/>
            <p:cNvGrpSpPr/>
            <p:nvPr/>
          </p:nvGrpSpPr>
          <p:grpSpPr>
            <a:xfrm>
              <a:off x="5613830" y="6232250"/>
              <a:ext cx="804335" cy="225703"/>
              <a:chOff x="6297896" y="3937355"/>
              <a:chExt cx="908811" cy="262648"/>
            </a:xfrm>
          </p:grpSpPr>
          <p:sp>
            <p:nvSpPr>
              <p:cNvPr id="137" name="Snip Same Side Corner Rectangle 136"/>
              <p:cNvSpPr/>
              <p:nvPr/>
            </p:nvSpPr>
            <p:spPr bwMode="auto">
              <a:xfrm>
                <a:off x="6306714" y="399363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02B61A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8" name="TextBox 137"/>
              <p:cNvSpPr txBox="1"/>
              <p:nvPr/>
            </p:nvSpPr>
            <p:spPr>
              <a:xfrm>
                <a:off x="6297896" y="393735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Metabolic</a:t>
                </a:r>
              </a:p>
            </p:txBody>
          </p:sp>
        </p:grpSp>
        <p:grpSp>
          <p:nvGrpSpPr>
            <p:cNvPr id="113" name="Group 112"/>
            <p:cNvGrpSpPr/>
            <p:nvPr/>
          </p:nvGrpSpPr>
          <p:grpSpPr>
            <a:xfrm>
              <a:off x="6485824" y="6239478"/>
              <a:ext cx="804335" cy="225703"/>
              <a:chOff x="6323832" y="4526975"/>
              <a:chExt cx="904815" cy="262648"/>
            </a:xfrm>
          </p:grpSpPr>
          <p:sp>
            <p:nvSpPr>
              <p:cNvPr id="135" name="Snip Same Side Corner Rectangle 134"/>
              <p:cNvSpPr/>
              <p:nvPr/>
            </p:nvSpPr>
            <p:spPr bwMode="auto">
              <a:xfrm>
                <a:off x="6323832" y="458484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BDB70C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6" name="TextBox 135"/>
              <p:cNvSpPr txBox="1"/>
              <p:nvPr/>
            </p:nvSpPr>
            <p:spPr>
              <a:xfrm>
                <a:off x="6328655" y="4526975"/>
                <a:ext cx="899992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rgbClr val="969600"/>
                    </a:solidFill>
                    <a:latin typeface="Arial" charset="0"/>
                  </a:rPr>
                  <a:t>Structural</a:t>
                </a:r>
              </a:p>
            </p:txBody>
          </p:sp>
        </p:grpSp>
        <p:grpSp>
          <p:nvGrpSpPr>
            <p:cNvPr id="114" name="Group 113"/>
            <p:cNvGrpSpPr/>
            <p:nvPr/>
          </p:nvGrpSpPr>
          <p:grpSpPr>
            <a:xfrm>
              <a:off x="7283295" y="6232250"/>
              <a:ext cx="804335" cy="225703"/>
              <a:chOff x="6275014" y="5127880"/>
              <a:chExt cx="988811" cy="262648"/>
            </a:xfrm>
          </p:grpSpPr>
          <p:sp>
            <p:nvSpPr>
              <p:cNvPr id="133" name="Snip Same Side Corner Rectangle 132"/>
              <p:cNvSpPr/>
              <p:nvPr/>
            </p:nvSpPr>
            <p:spPr bwMode="auto">
              <a:xfrm>
                <a:off x="6323832" y="5174163"/>
                <a:ext cx="899993" cy="180000"/>
              </a:xfrm>
              <a:prstGeom prst="snip2SameRect">
                <a:avLst>
                  <a:gd name="adj1" fmla="val 50000"/>
                  <a:gd name="adj2" fmla="val 48148"/>
                </a:avLst>
              </a:prstGeom>
              <a:solidFill>
                <a:srgbClr val="737373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4" name="TextBox 133"/>
              <p:cNvSpPr txBox="1"/>
              <p:nvPr/>
            </p:nvSpPr>
            <p:spPr>
              <a:xfrm>
                <a:off x="6275014" y="5127880"/>
                <a:ext cx="988811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Unclassified</a:t>
                </a:r>
              </a:p>
            </p:txBody>
          </p:sp>
        </p:grpSp>
        <p:grpSp>
          <p:nvGrpSpPr>
            <p:cNvPr id="115" name="Group 114"/>
            <p:cNvGrpSpPr/>
            <p:nvPr/>
          </p:nvGrpSpPr>
          <p:grpSpPr>
            <a:xfrm>
              <a:off x="4765767" y="6225022"/>
              <a:ext cx="804335" cy="225703"/>
              <a:chOff x="6293641" y="3347735"/>
              <a:chExt cx="916405" cy="262648"/>
            </a:xfrm>
          </p:grpSpPr>
          <p:sp>
            <p:nvSpPr>
              <p:cNvPr id="131" name="Snip Same Side Corner Rectangle 130"/>
              <p:cNvSpPr/>
              <p:nvPr/>
            </p:nvSpPr>
            <p:spPr bwMode="auto">
              <a:xfrm>
                <a:off x="6293641" y="340242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2" name="TextBox 131"/>
              <p:cNvSpPr txBox="1"/>
              <p:nvPr/>
            </p:nvSpPr>
            <p:spPr>
              <a:xfrm>
                <a:off x="6310053" y="334773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Regulatory</a:t>
                </a:r>
              </a:p>
            </p:txBody>
          </p:sp>
        </p:grpSp>
        <p:cxnSp>
          <p:nvCxnSpPr>
            <p:cNvPr id="116" name="Elbow Connector 115"/>
            <p:cNvCxnSpPr/>
            <p:nvPr/>
          </p:nvCxnSpPr>
          <p:spPr bwMode="auto">
            <a:xfrm>
              <a:off x="2546800" y="6072901"/>
              <a:ext cx="478959" cy="1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7" name="Elbow Connector 116"/>
            <p:cNvCxnSpPr/>
            <p:nvPr/>
          </p:nvCxnSpPr>
          <p:spPr bwMode="auto">
            <a:xfrm>
              <a:off x="3353943" y="6072901"/>
              <a:ext cx="472359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8" name="Elbow Connector 117"/>
            <p:cNvCxnSpPr/>
            <p:nvPr/>
          </p:nvCxnSpPr>
          <p:spPr bwMode="auto">
            <a:xfrm>
              <a:off x="4145326" y="6072901"/>
              <a:ext cx="479586" cy="1"/>
            </a:xfrm>
            <a:prstGeom prst="bentConnector3">
              <a:avLst/>
            </a:prstGeom>
            <a:ln w="19050" cmpd="sng">
              <a:solidFill>
                <a:srgbClr val="8EB8D8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9" name="Elbow Connector 118"/>
            <p:cNvCxnSpPr/>
            <p:nvPr/>
          </p:nvCxnSpPr>
          <p:spPr bwMode="auto">
            <a:xfrm>
              <a:off x="5762075" y="6071433"/>
              <a:ext cx="479586" cy="2937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20" name="Elbow Connector 119"/>
            <p:cNvCxnSpPr/>
            <p:nvPr/>
          </p:nvCxnSpPr>
          <p:spPr bwMode="auto">
            <a:xfrm>
              <a:off x="6621612" y="6072901"/>
              <a:ext cx="439470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21" name="Elbow Connector 120"/>
            <p:cNvCxnSpPr/>
            <p:nvPr/>
          </p:nvCxnSpPr>
          <p:spPr bwMode="auto">
            <a:xfrm>
              <a:off x="7468932" y="6070181"/>
              <a:ext cx="441129" cy="5440"/>
            </a:xfrm>
            <a:prstGeom prst="bentConnector3">
              <a:avLst>
                <a:gd name="adj1" fmla="val 100789"/>
              </a:avLst>
            </a:prstGeom>
            <a:ln w="19050" cmpd="sng">
              <a:solidFill>
                <a:srgbClr val="FFF777"/>
              </a:solidFill>
              <a:prstDash val="sysDash"/>
              <a:headEnd type="triangle"/>
              <a:tailEnd type="triangle"/>
            </a:ln>
            <a:ex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22" name="TextBox 121"/>
            <p:cNvSpPr txBox="1"/>
            <p:nvPr/>
          </p:nvSpPr>
          <p:spPr>
            <a:xfrm>
              <a:off x="233635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312960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391269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5629262" y="5682356"/>
              <a:ext cx="710651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6481309" y="5682356"/>
              <a:ext cx="675773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127" name="TextBox 126"/>
            <p:cNvSpPr txBox="1"/>
            <p:nvPr/>
          </p:nvSpPr>
          <p:spPr>
            <a:xfrm>
              <a:off x="7338021" y="5682356"/>
              <a:ext cx="676888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cxnSp>
          <p:nvCxnSpPr>
            <p:cNvPr id="128" name="Elbow Connector 127"/>
            <p:cNvCxnSpPr/>
            <p:nvPr/>
          </p:nvCxnSpPr>
          <p:spPr bwMode="auto">
            <a:xfrm>
              <a:off x="4917486" y="6072901"/>
              <a:ext cx="479586" cy="1"/>
            </a:xfrm>
            <a:prstGeom prst="bentConnector3">
              <a:avLst/>
            </a:prstGeom>
            <a:ln w="19050" cmpd="sng">
              <a:solidFill>
                <a:srgbClr val="FE9406"/>
              </a:solidFill>
              <a:headEnd type="none" w="med" len="med"/>
              <a:tailEnd type="oval" w="med" len="sm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sp>
          <p:nvSpPr>
            <p:cNvPr id="129" name="TextBox 128"/>
            <p:cNvSpPr txBox="1"/>
            <p:nvPr/>
          </p:nvSpPr>
          <p:spPr>
            <a:xfrm>
              <a:off x="4799562" y="5682356"/>
              <a:ext cx="673407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Dephos</a:t>
              </a: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-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phorylation</a:t>
              </a:r>
              <a:endParaRPr lang="en-US" sz="950" dirty="0" smtClean="0">
                <a:solidFill>
                  <a:schemeClr val="bg1"/>
                </a:solidFill>
                <a:latin typeface="Arial Narrow"/>
                <a:cs typeface="Arial Narrow"/>
              </a:endParaRPr>
            </a:p>
          </p:txBody>
        </p:sp>
        <p:sp>
          <p:nvSpPr>
            <p:cNvPr id="130" name="TextBox 129"/>
            <p:cNvSpPr txBox="1"/>
            <p:nvPr/>
          </p:nvSpPr>
          <p:spPr>
            <a:xfrm>
              <a:off x="1636971" y="5771256"/>
              <a:ext cx="57066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schemeClr val="bg1">
                      <a:lumMod val="75000"/>
                    </a:schemeClr>
                  </a:solidFill>
                  <a:latin typeface="Arial Narrow"/>
                  <a:cs typeface="Arial Narrow"/>
                </a:rPr>
                <a:t>Legend</a:t>
              </a:r>
              <a:endParaRPr lang="en-US" sz="1100" dirty="0">
                <a:solidFill>
                  <a:schemeClr val="bg1">
                    <a:lumMod val="75000"/>
                  </a:schemeClr>
                </a:solidFill>
                <a:latin typeface="Arial Narrow"/>
                <a:cs typeface="Arial Narrow"/>
              </a:endParaRPr>
            </a:p>
          </p:txBody>
        </p:sp>
      </p:grpSp>
      <p:sp>
        <p:nvSpPr>
          <p:cNvPr id="143" name="TextBox 142"/>
          <p:cNvSpPr txBox="1"/>
          <p:nvPr userDrawn="1"/>
        </p:nvSpPr>
        <p:spPr>
          <a:xfrm>
            <a:off x="6954350" y="6469149"/>
            <a:ext cx="19948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A5ADCB"/>
                </a:solidFill>
                <a:latin typeface="Arial Narrow"/>
                <a:cs typeface="Arial Narrow"/>
              </a:rPr>
              <a:t>Prepared by Dr. Steven Pelech</a:t>
            </a:r>
            <a:endParaRPr lang="en-US" sz="1200" dirty="0">
              <a:solidFill>
                <a:srgbClr val="A5ADCB"/>
              </a:solidFill>
              <a:latin typeface="Arial Narrow"/>
              <a:cs typeface="Arial Narrow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85" name="Elbow Connector 584"/>
          <p:cNvCxnSpPr/>
          <p:nvPr/>
        </p:nvCxnSpPr>
        <p:spPr bwMode="auto">
          <a:xfrm>
            <a:off x="4970930" y="3891141"/>
            <a:ext cx="3891531" cy="206724"/>
          </a:xfrm>
          <a:prstGeom prst="bentConnector3">
            <a:avLst>
              <a:gd name="adj1" fmla="val 7357"/>
            </a:avLst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9" name="Straight Connector 8"/>
          <p:cNvCxnSpPr/>
          <p:nvPr/>
        </p:nvCxnSpPr>
        <p:spPr bwMode="auto">
          <a:xfrm flipH="1" flipV="1">
            <a:off x="1672042" y="2696920"/>
            <a:ext cx="2568207" cy="339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arrow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62" name="Straight Connector 361"/>
          <p:cNvCxnSpPr/>
          <p:nvPr/>
        </p:nvCxnSpPr>
        <p:spPr bwMode="auto">
          <a:xfrm flipH="1">
            <a:off x="4950424" y="3742606"/>
            <a:ext cx="121419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87" name="Elbow Connector 286"/>
          <p:cNvCxnSpPr/>
          <p:nvPr/>
        </p:nvCxnSpPr>
        <p:spPr bwMode="auto">
          <a:xfrm rot="10800000" flipV="1">
            <a:off x="5748860" y="1800387"/>
            <a:ext cx="2361022" cy="112317"/>
          </a:xfrm>
          <a:prstGeom prst="bentConnector3">
            <a:avLst>
              <a:gd name="adj1" fmla="val -25"/>
            </a:avLst>
          </a:prstGeom>
          <a:solidFill>
            <a:schemeClr val="accent1"/>
          </a:solidFill>
          <a:ln w="28575" cap="flat" cmpd="sng" algn="ctr">
            <a:solidFill>
              <a:srgbClr val="FE9406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92" name="Straight Connector 391"/>
          <p:cNvCxnSpPr/>
          <p:nvPr/>
        </p:nvCxnSpPr>
        <p:spPr bwMode="auto">
          <a:xfrm flipH="1">
            <a:off x="4950419" y="3818806"/>
            <a:ext cx="212351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60" name="Elbow Connector 359"/>
          <p:cNvCxnSpPr/>
          <p:nvPr/>
        </p:nvCxnSpPr>
        <p:spPr bwMode="auto">
          <a:xfrm>
            <a:off x="2094810" y="1213391"/>
            <a:ext cx="1427320" cy="742257"/>
          </a:xfrm>
          <a:prstGeom prst="bentConnector3">
            <a:avLst>
              <a:gd name="adj1" fmla="val 100421"/>
            </a:avLst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4" name="Elbow Connector 63"/>
          <p:cNvCxnSpPr/>
          <p:nvPr/>
        </p:nvCxnSpPr>
        <p:spPr bwMode="auto">
          <a:xfrm rot="5400000">
            <a:off x="2909753" y="924580"/>
            <a:ext cx="453517" cy="414094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56" name="Elbow Connector 255"/>
          <p:cNvCxnSpPr/>
          <p:nvPr/>
        </p:nvCxnSpPr>
        <p:spPr bwMode="auto">
          <a:xfrm rot="5400000" flipH="1" flipV="1">
            <a:off x="3536652" y="1989928"/>
            <a:ext cx="1018664" cy="241269"/>
          </a:xfrm>
          <a:prstGeom prst="bentConnector3">
            <a:avLst>
              <a:gd name="adj1" fmla="val 100700"/>
            </a:avLst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" name="Elbow Connector 2"/>
          <p:cNvCxnSpPr>
            <a:stCxn id="102" idx="3"/>
          </p:cNvCxnSpPr>
          <p:nvPr/>
        </p:nvCxnSpPr>
        <p:spPr bwMode="auto">
          <a:xfrm>
            <a:off x="1520328" y="1291950"/>
            <a:ext cx="148915" cy="2649717"/>
          </a:xfrm>
          <a:prstGeom prst="bentConnector2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5" name="Elbow Connector 14"/>
          <p:cNvCxnSpPr>
            <a:endCxn id="108" idx="3"/>
          </p:cNvCxnSpPr>
          <p:nvPr/>
        </p:nvCxnSpPr>
        <p:spPr bwMode="auto">
          <a:xfrm rot="10800000" flipV="1">
            <a:off x="4864033" y="1912705"/>
            <a:ext cx="885356" cy="750686"/>
          </a:xfrm>
          <a:prstGeom prst="bentConnector3">
            <a:avLst>
              <a:gd name="adj1" fmla="val 62432"/>
            </a:avLst>
          </a:prstGeom>
          <a:solidFill>
            <a:schemeClr val="accent1"/>
          </a:solidFill>
          <a:ln w="28575" cap="flat" cmpd="sng" algn="ctr">
            <a:solidFill>
              <a:srgbClr val="FE9406"/>
            </a:solidFill>
            <a:prstDash val="solid"/>
            <a:round/>
            <a:headEnd type="none" w="med" len="med"/>
            <a:tailEnd type="oval" w="lg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44" name="Group 43"/>
          <p:cNvGrpSpPr/>
          <p:nvPr/>
        </p:nvGrpSpPr>
        <p:grpSpPr>
          <a:xfrm>
            <a:off x="6495310" y="2765396"/>
            <a:ext cx="1106841" cy="466427"/>
            <a:chOff x="507046" y="2817700"/>
            <a:chExt cx="1257639" cy="549865"/>
          </a:xfrm>
        </p:grpSpPr>
        <p:sp>
          <p:nvSpPr>
            <p:cNvPr id="20" name="Snip Same Side Corner Rectangle 19"/>
            <p:cNvSpPr/>
            <p:nvPr/>
          </p:nvSpPr>
          <p:spPr bwMode="auto">
            <a:xfrm>
              <a:off x="595865" y="2817700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507046" y="2823012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EP300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AB743D"/>
                  </a:solidFill>
                  <a:latin typeface="Arial" charset="0"/>
                </a:rPr>
                <a:t>Q09472</a:t>
              </a:r>
              <a:endParaRPr lang="en-US" sz="1050" dirty="0">
                <a:solidFill>
                  <a:srgbClr val="AB743D"/>
                </a:solidFill>
              </a:endParaRPr>
            </a:p>
          </p:txBody>
        </p:sp>
      </p:grpSp>
      <p:grpSp>
        <p:nvGrpSpPr>
          <p:cNvPr id="76" name="Group 75"/>
          <p:cNvGrpSpPr/>
          <p:nvPr/>
        </p:nvGrpSpPr>
        <p:grpSpPr>
          <a:xfrm>
            <a:off x="4142723" y="3351933"/>
            <a:ext cx="715674" cy="253667"/>
            <a:chOff x="7592082" y="6033697"/>
            <a:chExt cx="862158" cy="361081"/>
          </a:xfrm>
        </p:grpSpPr>
        <p:sp>
          <p:nvSpPr>
            <p:cNvPr id="58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59" name="Text Box 160"/>
            <p:cNvSpPr txBox="1">
              <a:spLocks noChangeArrowheads="1"/>
            </p:cNvSpPr>
            <p:nvPr/>
          </p:nvSpPr>
          <p:spPr bwMode="auto">
            <a:xfrm>
              <a:off x="7592082" y="6044296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S496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cxnSp>
        <p:nvCxnSpPr>
          <p:cNvPr id="93" name="Elbow Connector 92"/>
          <p:cNvCxnSpPr/>
          <p:nvPr/>
        </p:nvCxnSpPr>
        <p:spPr bwMode="auto">
          <a:xfrm>
            <a:off x="2563869" y="926430"/>
            <a:ext cx="1060029" cy="255233"/>
          </a:xfrm>
          <a:prstGeom prst="bentConnector3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39" name="Text Box 173"/>
          <p:cNvSpPr txBox="1">
            <a:spLocks noChangeArrowheads="1"/>
          </p:cNvSpPr>
          <p:nvPr/>
        </p:nvSpPr>
        <p:spPr bwMode="auto">
          <a:xfrm>
            <a:off x="3942284" y="104506"/>
            <a:ext cx="4940818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dirty="0" smtClean="0">
                <a:solidFill>
                  <a:srgbClr val="FFBB07"/>
                </a:solidFill>
                <a:latin typeface="Arial Narrow" charset="0"/>
              </a:rPr>
              <a:t>5’AMP-activated Protein Kinase</a:t>
            </a:r>
          </a:p>
          <a:p>
            <a:pPr algn="r">
              <a:lnSpc>
                <a:spcPct val="50000"/>
              </a:lnSpc>
              <a:spcBef>
                <a:spcPct val="50000"/>
              </a:spcBef>
            </a:pPr>
            <a:r>
              <a:rPr lang="en-US" dirty="0" smtClean="0">
                <a:solidFill>
                  <a:srgbClr val="FFBB07"/>
                </a:solidFill>
                <a:latin typeface="Arial Narrow" charset="0"/>
              </a:rPr>
              <a:t>Catalytic Subunit Alpha-1</a:t>
            </a:r>
            <a:endParaRPr lang="en-US" dirty="0">
              <a:solidFill>
                <a:srgbClr val="FFBB07"/>
              </a:solidFill>
              <a:latin typeface="Arial Narrow" charset="0"/>
            </a:endParaRPr>
          </a:p>
        </p:txBody>
      </p:sp>
      <p:sp>
        <p:nvSpPr>
          <p:cNvPr id="143" name="Text Box 173"/>
          <p:cNvSpPr txBox="1">
            <a:spLocks noChangeArrowheads="1"/>
          </p:cNvSpPr>
          <p:nvPr/>
        </p:nvSpPr>
        <p:spPr bwMode="auto">
          <a:xfrm>
            <a:off x="250276" y="132319"/>
            <a:ext cx="4940818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Kinections</a:t>
            </a:r>
            <a:r>
              <a:rPr lang="en-US" sz="2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 Map Q13131</a:t>
            </a:r>
            <a:endParaRPr lang="en-US" sz="2600" dirty="0">
              <a:solidFill>
                <a:schemeClr val="accent4">
                  <a:lumMod val="60000"/>
                  <a:lumOff val="40000"/>
                </a:schemeClr>
              </a:solidFill>
              <a:latin typeface="Arial"/>
              <a:cs typeface="Arial"/>
            </a:endParaRPr>
          </a:p>
        </p:txBody>
      </p:sp>
      <p:grpSp>
        <p:nvGrpSpPr>
          <p:cNvPr id="63" name="Group 62"/>
          <p:cNvGrpSpPr/>
          <p:nvPr/>
        </p:nvGrpSpPr>
        <p:grpSpPr>
          <a:xfrm>
            <a:off x="3992704" y="3527332"/>
            <a:ext cx="1015712" cy="545149"/>
            <a:chOff x="550901" y="1099352"/>
            <a:chExt cx="1154094" cy="642668"/>
          </a:xfrm>
        </p:grpSpPr>
        <p:sp>
          <p:nvSpPr>
            <p:cNvPr id="66" name="Rounded Rectangle 65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69" name="Rectangle 68"/>
            <p:cNvSpPr/>
            <p:nvPr/>
          </p:nvSpPr>
          <p:spPr>
            <a:xfrm>
              <a:off x="550901" y="1099352"/>
              <a:ext cx="1154094" cy="64266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PRKAA1/</a:t>
              </a:r>
            </a:p>
            <a:p>
              <a:pPr algn="ctr">
                <a:lnSpc>
                  <a:spcPct val="9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AMPK</a:t>
              </a:r>
              <a:r>
                <a:rPr lang="en-US" sz="1100" dirty="0" smtClean="0">
                  <a:solidFill>
                    <a:schemeClr val="bg1"/>
                  </a:solidFill>
                  <a:latin typeface="Symbol" charset="2"/>
                  <a:cs typeface="Symbol" charset="2"/>
                </a:rPr>
                <a:t>a</a:t>
              </a: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1/2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9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Q13131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12" name="Group 111"/>
          <p:cNvGrpSpPr/>
          <p:nvPr/>
        </p:nvGrpSpPr>
        <p:grpSpPr>
          <a:xfrm>
            <a:off x="4000634" y="4498502"/>
            <a:ext cx="1106841" cy="466427"/>
            <a:chOff x="507046" y="4525112"/>
            <a:chExt cx="1257639" cy="549865"/>
          </a:xfrm>
        </p:grpSpPr>
        <p:sp>
          <p:nvSpPr>
            <p:cNvPr id="113" name="Snip Same Side Corner Rectangle 112"/>
            <p:cNvSpPr/>
            <p:nvPr/>
          </p:nvSpPr>
          <p:spPr bwMode="auto">
            <a:xfrm>
              <a:off x="595865" y="4525112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02B61A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14" name="TextBox 113"/>
            <p:cNvSpPr txBox="1"/>
            <p:nvPr/>
          </p:nvSpPr>
          <p:spPr>
            <a:xfrm>
              <a:off x="507046" y="4530424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ACACB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C5F2C6"/>
                  </a:solidFill>
                  <a:latin typeface="Arial" charset="0"/>
                </a:rPr>
                <a:t>O00763</a:t>
              </a:r>
              <a:endParaRPr lang="en-US" sz="1050" dirty="0">
                <a:solidFill>
                  <a:srgbClr val="C5F2C6"/>
                </a:solidFill>
              </a:endParaRPr>
            </a:p>
          </p:txBody>
        </p:sp>
      </p:grpSp>
      <p:grpSp>
        <p:nvGrpSpPr>
          <p:cNvPr id="118" name="Group 117"/>
          <p:cNvGrpSpPr/>
          <p:nvPr/>
        </p:nvGrpSpPr>
        <p:grpSpPr>
          <a:xfrm>
            <a:off x="7560694" y="3555494"/>
            <a:ext cx="1106841" cy="466427"/>
            <a:chOff x="507046" y="4525112"/>
            <a:chExt cx="1257639" cy="549865"/>
          </a:xfrm>
        </p:grpSpPr>
        <p:sp>
          <p:nvSpPr>
            <p:cNvPr id="119" name="Snip Same Side Corner Rectangle 118"/>
            <p:cNvSpPr/>
            <p:nvPr/>
          </p:nvSpPr>
          <p:spPr bwMode="auto">
            <a:xfrm>
              <a:off x="595865" y="4525112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02B61A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507046" y="4530424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PFKFB2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C5F2C6"/>
                  </a:solidFill>
                  <a:latin typeface="Arial" charset="0"/>
                </a:rPr>
                <a:t>O60825</a:t>
              </a:r>
              <a:endParaRPr lang="en-US" sz="1050" dirty="0">
                <a:solidFill>
                  <a:srgbClr val="C5F2C6"/>
                </a:solidFill>
              </a:endParaRPr>
            </a:p>
          </p:txBody>
        </p:sp>
      </p:grpSp>
      <p:grpSp>
        <p:nvGrpSpPr>
          <p:cNvPr id="121" name="Group 120"/>
          <p:cNvGrpSpPr/>
          <p:nvPr/>
        </p:nvGrpSpPr>
        <p:grpSpPr>
          <a:xfrm>
            <a:off x="473321" y="5097031"/>
            <a:ext cx="1106841" cy="466427"/>
            <a:chOff x="507046" y="4525112"/>
            <a:chExt cx="1257639" cy="549865"/>
          </a:xfrm>
        </p:grpSpPr>
        <p:sp>
          <p:nvSpPr>
            <p:cNvPr id="122" name="Snip Same Side Corner Rectangle 121"/>
            <p:cNvSpPr/>
            <p:nvPr/>
          </p:nvSpPr>
          <p:spPr bwMode="auto">
            <a:xfrm>
              <a:off x="595865" y="4525112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02B61A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507046" y="4530424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HMGCR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C5F2C6"/>
                  </a:solidFill>
                  <a:latin typeface="Arial" charset="0"/>
                </a:rPr>
                <a:t>P04035</a:t>
              </a:r>
              <a:endParaRPr lang="en-US" sz="1050" dirty="0">
                <a:solidFill>
                  <a:srgbClr val="C5F2C6"/>
                </a:solidFill>
              </a:endParaRPr>
            </a:p>
          </p:txBody>
        </p:sp>
      </p:grpSp>
      <p:grpSp>
        <p:nvGrpSpPr>
          <p:cNvPr id="405" name="Group 404"/>
          <p:cNvGrpSpPr/>
          <p:nvPr/>
        </p:nvGrpSpPr>
        <p:grpSpPr>
          <a:xfrm>
            <a:off x="7570619" y="4492438"/>
            <a:ext cx="1106841" cy="466427"/>
            <a:chOff x="6214877" y="4527024"/>
            <a:chExt cx="1106841" cy="466427"/>
          </a:xfrm>
        </p:grpSpPr>
        <p:sp>
          <p:nvSpPr>
            <p:cNvPr id="131" name="Snip Same Side Corner Rectangle 130"/>
            <p:cNvSpPr/>
            <p:nvPr/>
          </p:nvSpPr>
          <p:spPr bwMode="auto">
            <a:xfrm>
              <a:off x="6293046" y="4527024"/>
              <a:ext cx="950502" cy="458059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32" name="TextBox 131"/>
            <p:cNvSpPr txBox="1"/>
            <p:nvPr/>
          </p:nvSpPr>
          <p:spPr>
            <a:xfrm>
              <a:off x="6214877" y="4531530"/>
              <a:ext cx="1106841" cy="461921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IRS1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P35568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33" name="Group 132"/>
          <p:cNvGrpSpPr/>
          <p:nvPr/>
        </p:nvGrpSpPr>
        <p:grpSpPr>
          <a:xfrm>
            <a:off x="5198242" y="1974854"/>
            <a:ext cx="1106841" cy="466427"/>
            <a:chOff x="507046" y="3634424"/>
            <a:chExt cx="1257639" cy="549865"/>
          </a:xfrm>
        </p:grpSpPr>
        <p:sp>
          <p:nvSpPr>
            <p:cNvPr id="134" name="Snip Same Side Corner Rectangle 133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35" name="TextBox 134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TBC1D4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O60343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36" name="Group 135"/>
          <p:cNvGrpSpPr/>
          <p:nvPr/>
        </p:nvGrpSpPr>
        <p:grpSpPr>
          <a:xfrm>
            <a:off x="2261479" y="3561200"/>
            <a:ext cx="1106841" cy="466427"/>
            <a:chOff x="473789" y="5344549"/>
            <a:chExt cx="1257639" cy="549865"/>
          </a:xfrm>
        </p:grpSpPr>
        <p:sp>
          <p:nvSpPr>
            <p:cNvPr id="137" name="Snip Same Side Corner Rectangle 136"/>
            <p:cNvSpPr/>
            <p:nvPr/>
          </p:nvSpPr>
          <p:spPr bwMode="auto">
            <a:xfrm>
              <a:off x="562608" y="5344549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BDB70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38" name="TextBox 137"/>
            <p:cNvSpPr txBox="1"/>
            <p:nvPr/>
          </p:nvSpPr>
          <p:spPr>
            <a:xfrm>
              <a:off x="473789" y="5349861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rgbClr val="262626"/>
                  </a:solidFill>
                  <a:latin typeface="Arial" charset="0"/>
                </a:rPr>
                <a:t>Histone H2B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7F773E"/>
                  </a:solidFill>
                  <a:latin typeface="Arial" charset="0"/>
                </a:rPr>
                <a:t>P33778</a:t>
              </a:r>
              <a:endParaRPr lang="en-US" sz="1050" dirty="0">
                <a:solidFill>
                  <a:srgbClr val="7F773E"/>
                </a:solidFill>
              </a:endParaRPr>
            </a:p>
          </p:txBody>
        </p:sp>
      </p:grpSp>
      <p:grpSp>
        <p:nvGrpSpPr>
          <p:cNvPr id="147" name="Group 146"/>
          <p:cNvGrpSpPr/>
          <p:nvPr/>
        </p:nvGrpSpPr>
        <p:grpSpPr>
          <a:xfrm>
            <a:off x="7548549" y="3026026"/>
            <a:ext cx="1106841" cy="466427"/>
            <a:chOff x="507046" y="4525112"/>
            <a:chExt cx="1257639" cy="549865"/>
          </a:xfrm>
        </p:grpSpPr>
        <p:sp>
          <p:nvSpPr>
            <p:cNvPr id="148" name="Snip Same Side Corner Rectangle 147"/>
            <p:cNvSpPr/>
            <p:nvPr/>
          </p:nvSpPr>
          <p:spPr bwMode="auto">
            <a:xfrm>
              <a:off x="595865" y="4525112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02B61A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49" name="TextBox 148"/>
            <p:cNvSpPr txBox="1"/>
            <p:nvPr/>
          </p:nvSpPr>
          <p:spPr>
            <a:xfrm>
              <a:off x="507046" y="4530424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PFKFB3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C5F2C6"/>
                  </a:solidFill>
                  <a:latin typeface="Arial" charset="0"/>
                </a:rPr>
                <a:t>Q16875</a:t>
              </a:r>
              <a:endParaRPr lang="en-US" sz="1050" dirty="0">
                <a:solidFill>
                  <a:srgbClr val="C5F2C6"/>
                </a:solidFill>
              </a:endParaRPr>
            </a:p>
          </p:txBody>
        </p:sp>
      </p:grpSp>
      <p:grpSp>
        <p:nvGrpSpPr>
          <p:cNvPr id="150" name="Group 149"/>
          <p:cNvGrpSpPr/>
          <p:nvPr/>
        </p:nvGrpSpPr>
        <p:grpSpPr>
          <a:xfrm>
            <a:off x="7766202" y="4269308"/>
            <a:ext cx="715674" cy="252517"/>
            <a:chOff x="7630676" y="5344549"/>
            <a:chExt cx="862158" cy="359444"/>
          </a:xfrm>
        </p:grpSpPr>
        <p:sp>
          <p:nvSpPr>
            <p:cNvPr id="151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52" name="Text Box 157"/>
            <p:cNvSpPr txBox="1">
              <a:spLocks noChangeArrowheads="1"/>
            </p:cNvSpPr>
            <p:nvPr/>
          </p:nvSpPr>
          <p:spPr bwMode="auto">
            <a:xfrm>
              <a:off x="7630676" y="5353511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-S794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404" name="Group 403"/>
          <p:cNvGrpSpPr/>
          <p:nvPr/>
        </p:nvGrpSpPr>
        <p:grpSpPr>
          <a:xfrm>
            <a:off x="6492415" y="3556945"/>
            <a:ext cx="1106841" cy="466427"/>
            <a:chOff x="7294103" y="4522073"/>
            <a:chExt cx="1106841" cy="466427"/>
          </a:xfrm>
        </p:grpSpPr>
        <p:sp>
          <p:nvSpPr>
            <p:cNvPr id="154" name="Snip Same Side Corner Rectangle 153"/>
            <p:cNvSpPr/>
            <p:nvPr/>
          </p:nvSpPr>
          <p:spPr bwMode="auto">
            <a:xfrm>
              <a:off x="7372272" y="4522073"/>
              <a:ext cx="950502" cy="458059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55" name="TextBox 154"/>
            <p:cNvSpPr txBox="1"/>
            <p:nvPr/>
          </p:nvSpPr>
          <p:spPr>
            <a:xfrm>
              <a:off x="7294103" y="4526579"/>
              <a:ext cx="1106841" cy="461921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>
                  <a:solidFill>
                    <a:schemeClr val="bg1"/>
                  </a:solidFill>
                  <a:latin typeface="Arial" charset="0"/>
                </a:rPr>
                <a:t>CDKN1B/Kip1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P46527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56" name="Group 155"/>
          <p:cNvGrpSpPr/>
          <p:nvPr/>
        </p:nvGrpSpPr>
        <p:grpSpPr>
          <a:xfrm>
            <a:off x="6687998" y="3333815"/>
            <a:ext cx="715674" cy="252517"/>
            <a:chOff x="7630676" y="5344549"/>
            <a:chExt cx="862158" cy="359444"/>
          </a:xfrm>
        </p:grpSpPr>
        <p:sp>
          <p:nvSpPr>
            <p:cNvPr id="157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58" name="Text Box 157"/>
            <p:cNvSpPr txBox="1">
              <a:spLocks noChangeArrowheads="1"/>
            </p:cNvSpPr>
            <p:nvPr/>
          </p:nvSpPr>
          <p:spPr bwMode="auto">
            <a:xfrm>
              <a:off x="7630676" y="5353511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-T198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59" name="Group 158"/>
          <p:cNvGrpSpPr/>
          <p:nvPr/>
        </p:nvGrpSpPr>
        <p:grpSpPr>
          <a:xfrm>
            <a:off x="6690893" y="2556129"/>
            <a:ext cx="715674" cy="252517"/>
            <a:chOff x="7630676" y="5344549"/>
            <a:chExt cx="862158" cy="359444"/>
          </a:xfrm>
        </p:grpSpPr>
        <p:sp>
          <p:nvSpPr>
            <p:cNvPr id="160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61" name="Text Box 157"/>
            <p:cNvSpPr txBox="1">
              <a:spLocks noChangeArrowheads="1"/>
            </p:cNvSpPr>
            <p:nvPr/>
          </p:nvSpPr>
          <p:spPr bwMode="auto">
            <a:xfrm>
              <a:off x="7630676" y="5353511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-S89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65" name="Group 164"/>
          <p:cNvGrpSpPr/>
          <p:nvPr/>
        </p:nvGrpSpPr>
        <p:grpSpPr>
          <a:xfrm>
            <a:off x="2022712" y="4269308"/>
            <a:ext cx="715674" cy="258590"/>
            <a:chOff x="7620676" y="5030717"/>
            <a:chExt cx="862158" cy="368089"/>
          </a:xfrm>
        </p:grpSpPr>
        <p:sp>
          <p:nvSpPr>
            <p:cNvPr id="166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67" name="Text Box 154"/>
            <p:cNvSpPr txBox="1">
              <a:spLocks noChangeArrowheads="1"/>
            </p:cNvSpPr>
            <p:nvPr/>
          </p:nvSpPr>
          <p:spPr bwMode="auto">
            <a:xfrm>
              <a:off x="7620676" y="5048324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+S1177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68" name="Group 167"/>
          <p:cNvGrpSpPr/>
          <p:nvPr/>
        </p:nvGrpSpPr>
        <p:grpSpPr>
          <a:xfrm>
            <a:off x="5288485" y="3561200"/>
            <a:ext cx="1015712" cy="461921"/>
            <a:chOff x="550901" y="1139280"/>
            <a:chExt cx="1154094" cy="544552"/>
          </a:xfrm>
        </p:grpSpPr>
        <p:sp>
          <p:nvSpPr>
            <p:cNvPr id="169" name="Rounded Rectangle 168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70" name="Rectangle 169"/>
            <p:cNvSpPr/>
            <p:nvPr/>
          </p:nvSpPr>
          <p:spPr>
            <a:xfrm>
              <a:off x="550901" y="1139280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eEF2K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O00418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71" name="Group 170"/>
          <p:cNvGrpSpPr/>
          <p:nvPr/>
        </p:nvGrpSpPr>
        <p:grpSpPr>
          <a:xfrm>
            <a:off x="5438390" y="3351933"/>
            <a:ext cx="715674" cy="258590"/>
            <a:chOff x="7620676" y="5030717"/>
            <a:chExt cx="862158" cy="368089"/>
          </a:xfrm>
        </p:grpSpPr>
        <p:sp>
          <p:nvSpPr>
            <p:cNvPr id="172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73" name="Text Box 154"/>
            <p:cNvSpPr txBox="1">
              <a:spLocks noChangeArrowheads="1"/>
            </p:cNvSpPr>
            <p:nvPr/>
          </p:nvSpPr>
          <p:spPr bwMode="auto">
            <a:xfrm>
              <a:off x="7620676" y="5048324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+S398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74" name="Group 173"/>
          <p:cNvGrpSpPr/>
          <p:nvPr/>
        </p:nvGrpSpPr>
        <p:grpSpPr>
          <a:xfrm>
            <a:off x="5434507" y="3181661"/>
            <a:ext cx="715674" cy="252517"/>
            <a:chOff x="7630676" y="5344549"/>
            <a:chExt cx="862158" cy="359444"/>
          </a:xfrm>
        </p:grpSpPr>
        <p:sp>
          <p:nvSpPr>
            <p:cNvPr id="175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76" name="Text Box 157"/>
            <p:cNvSpPr txBox="1">
              <a:spLocks noChangeArrowheads="1"/>
            </p:cNvSpPr>
            <p:nvPr/>
          </p:nvSpPr>
          <p:spPr bwMode="auto">
            <a:xfrm>
              <a:off x="7630676" y="5353511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-S366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77" name="Group 176"/>
          <p:cNvGrpSpPr/>
          <p:nvPr/>
        </p:nvGrpSpPr>
        <p:grpSpPr>
          <a:xfrm>
            <a:off x="5434501" y="3012315"/>
            <a:ext cx="715674" cy="252517"/>
            <a:chOff x="7630676" y="5344549"/>
            <a:chExt cx="862158" cy="359444"/>
          </a:xfrm>
        </p:grpSpPr>
        <p:sp>
          <p:nvSpPr>
            <p:cNvPr id="178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79" name="Text Box 157"/>
            <p:cNvSpPr txBox="1">
              <a:spLocks noChangeArrowheads="1"/>
            </p:cNvSpPr>
            <p:nvPr/>
          </p:nvSpPr>
          <p:spPr bwMode="auto">
            <a:xfrm>
              <a:off x="7630676" y="5353511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-S78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80" name="Group 179"/>
          <p:cNvGrpSpPr/>
          <p:nvPr/>
        </p:nvGrpSpPr>
        <p:grpSpPr>
          <a:xfrm>
            <a:off x="2459030" y="3351933"/>
            <a:ext cx="715674" cy="258590"/>
            <a:chOff x="7620676" y="5030717"/>
            <a:chExt cx="862158" cy="368089"/>
          </a:xfrm>
        </p:grpSpPr>
        <p:sp>
          <p:nvSpPr>
            <p:cNvPr id="181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82" name="Text Box 154"/>
            <p:cNvSpPr txBox="1">
              <a:spLocks noChangeArrowheads="1"/>
            </p:cNvSpPr>
            <p:nvPr/>
          </p:nvSpPr>
          <p:spPr bwMode="auto">
            <a:xfrm>
              <a:off x="7620676" y="5048324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+S37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86" name="Group 185"/>
          <p:cNvGrpSpPr/>
          <p:nvPr/>
        </p:nvGrpSpPr>
        <p:grpSpPr>
          <a:xfrm>
            <a:off x="7553612" y="2467193"/>
            <a:ext cx="1106841" cy="545149"/>
            <a:chOff x="507046" y="2783084"/>
            <a:chExt cx="1257639" cy="642670"/>
          </a:xfrm>
        </p:grpSpPr>
        <p:sp>
          <p:nvSpPr>
            <p:cNvPr id="187" name="Snip Same Side Corner Rectangle 186"/>
            <p:cNvSpPr/>
            <p:nvPr/>
          </p:nvSpPr>
          <p:spPr bwMode="auto">
            <a:xfrm>
              <a:off x="595865" y="2817700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88" name="TextBox 187"/>
            <p:cNvSpPr txBox="1"/>
            <p:nvPr/>
          </p:nvSpPr>
          <p:spPr>
            <a:xfrm>
              <a:off x="507046" y="2783084"/>
              <a:ext cx="1257639" cy="642670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FOXO3/</a:t>
              </a:r>
            </a:p>
            <a:p>
              <a:pPr algn="ctr">
                <a:lnSpc>
                  <a:spcPct val="9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FKHRL1</a:t>
              </a:r>
            </a:p>
            <a:p>
              <a:pPr algn="ctr">
                <a:lnSpc>
                  <a:spcPct val="90000"/>
                </a:lnSpc>
              </a:pPr>
              <a:r>
                <a:rPr lang="en-US" sz="1050" dirty="0" smtClean="0">
                  <a:solidFill>
                    <a:srgbClr val="AB743D"/>
                  </a:solidFill>
                  <a:latin typeface="Arial" charset="0"/>
                </a:rPr>
                <a:t>O43524</a:t>
              </a:r>
              <a:endParaRPr lang="en-US" sz="1050" dirty="0">
                <a:solidFill>
                  <a:srgbClr val="AB743D"/>
                </a:solidFill>
              </a:endParaRPr>
            </a:p>
          </p:txBody>
        </p:sp>
      </p:grpSp>
      <p:grpSp>
        <p:nvGrpSpPr>
          <p:cNvPr id="190" name="Group 189"/>
          <p:cNvGrpSpPr/>
          <p:nvPr/>
        </p:nvGrpSpPr>
        <p:grpSpPr>
          <a:xfrm>
            <a:off x="7550665" y="1967090"/>
            <a:ext cx="1106841" cy="466427"/>
            <a:chOff x="507046" y="2817700"/>
            <a:chExt cx="1257639" cy="549865"/>
          </a:xfrm>
        </p:grpSpPr>
        <p:sp>
          <p:nvSpPr>
            <p:cNvPr id="191" name="Snip Same Side Corner Rectangle 190"/>
            <p:cNvSpPr/>
            <p:nvPr/>
          </p:nvSpPr>
          <p:spPr bwMode="auto">
            <a:xfrm>
              <a:off x="595865" y="2817700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92" name="TextBox 191"/>
            <p:cNvSpPr txBox="1"/>
            <p:nvPr/>
          </p:nvSpPr>
          <p:spPr>
            <a:xfrm>
              <a:off x="507046" y="2823012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TP53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AB743D"/>
                  </a:solidFill>
                  <a:latin typeface="Arial" charset="0"/>
                </a:rPr>
                <a:t>P04637</a:t>
              </a:r>
              <a:endParaRPr lang="en-US" sz="1050" dirty="0">
                <a:solidFill>
                  <a:srgbClr val="AB743D"/>
                </a:solidFill>
              </a:endParaRPr>
            </a:p>
          </p:txBody>
        </p:sp>
      </p:grpSp>
      <p:grpSp>
        <p:nvGrpSpPr>
          <p:cNvPr id="193" name="Group 192"/>
          <p:cNvGrpSpPr/>
          <p:nvPr/>
        </p:nvGrpSpPr>
        <p:grpSpPr>
          <a:xfrm>
            <a:off x="6495310" y="1971629"/>
            <a:ext cx="1106841" cy="466427"/>
            <a:chOff x="487806" y="3634424"/>
            <a:chExt cx="1257639" cy="549865"/>
          </a:xfrm>
        </p:grpSpPr>
        <p:sp>
          <p:nvSpPr>
            <p:cNvPr id="194" name="Snip Same Side Corner Rectangle 193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95" name="TextBox 194"/>
            <p:cNvSpPr txBox="1"/>
            <p:nvPr/>
          </p:nvSpPr>
          <p:spPr>
            <a:xfrm>
              <a:off x="48780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TSC2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P49815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96" name="Group 195"/>
          <p:cNvGrpSpPr/>
          <p:nvPr/>
        </p:nvGrpSpPr>
        <p:grpSpPr>
          <a:xfrm>
            <a:off x="7547122" y="5122678"/>
            <a:ext cx="1106841" cy="466428"/>
            <a:chOff x="507046" y="3634424"/>
            <a:chExt cx="1257639" cy="549866"/>
          </a:xfrm>
        </p:grpSpPr>
        <p:sp>
          <p:nvSpPr>
            <p:cNvPr id="197" name="Snip Same Side Corner Rectangle 196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98" name="TextBox 197"/>
            <p:cNvSpPr txBox="1"/>
            <p:nvPr/>
          </p:nvSpPr>
          <p:spPr>
            <a:xfrm>
              <a:off x="507046" y="3639737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RPTOR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Q8N122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99" name="Straight Connector 198"/>
          <p:cNvCxnSpPr/>
          <p:nvPr/>
        </p:nvCxnSpPr>
        <p:spPr bwMode="auto">
          <a:xfrm>
            <a:off x="4773213" y="3497388"/>
            <a:ext cx="50319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arrow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124" name="Group 123"/>
          <p:cNvGrpSpPr/>
          <p:nvPr/>
        </p:nvGrpSpPr>
        <p:grpSpPr>
          <a:xfrm>
            <a:off x="1824122" y="5095853"/>
            <a:ext cx="1106841" cy="466428"/>
            <a:chOff x="507046" y="4525112"/>
            <a:chExt cx="1257639" cy="549866"/>
          </a:xfrm>
        </p:grpSpPr>
        <p:sp>
          <p:nvSpPr>
            <p:cNvPr id="125" name="Snip Same Side Corner Rectangle 124"/>
            <p:cNvSpPr/>
            <p:nvPr/>
          </p:nvSpPr>
          <p:spPr bwMode="auto">
            <a:xfrm>
              <a:off x="595865" y="4525112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02B61A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507046" y="4530425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LIPE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C5F2C6"/>
                  </a:solidFill>
                  <a:latin typeface="Arial" charset="0"/>
                </a:rPr>
                <a:t>Q05469</a:t>
              </a:r>
              <a:endParaRPr lang="en-US" sz="1050" dirty="0">
                <a:solidFill>
                  <a:srgbClr val="C5F2C6"/>
                </a:solidFill>
              </a:endParaRPr>
            </a:p>
          </p:txBody>
        </p:sp>
      </p:grpSp>
      <p:grpSp>
        <p:nvGrpSpPr>
          <p:cNvPr id="183" name="Group 182"/>
          <p:cNvGrpSpPr/>
          <p:nvPr/>
        </p:nvGrpSpPr>
        <p:grpSpPr>
          <a:xfrm>
            <a:off x="3942216" y="5098491"/>
            <a:ext cx="1159851" cy="458092"/>
            <a:chOff x="466056" y="3634424"/>
            <a:chExt cx="1317871" cy="540039"/>
          </a:xfrm>
        </p:grpSpPr>
        <p:sp>
          <p:nvSpPr>
            <p:cNvPr id="184" name="Snip Same Side Corner Rectangle 183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85" name="TextBox 184"/>
            <p:cNvSpPr txBox="1"/>
            <p:nvPr/>
          </p:nvSpPr>
          <p:spPr>
            <a:xfrm>
              <a:off x="466056" y="3639736"/>
              <a:ext cx="1317871" cy="534727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TORC2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Q53ET0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04" name="Group 203"/>
          <p:cNvGrpSpPr/>
          <p:nvPr/>
        </p:nvGrpSpPr>
        <p:grpSpPr>
          <a:xfrm>
            <a:off x="5282802" y="5098490"/>
            <a:ext cx="1106841" cy="466427"/>
            <a:chOff x="507046" y="3634424"/>
            <a:chExt cx="1257639" cy="549865"/>
          </a:xfrm>
        </p:grpSpPr>
        <p:sp>
          <p:nvSpPr>
            <p:cNvPr id="205" name="Snip Same Side Corner Rectangle 204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06" name="TextBox 205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CRY1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Q16526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07" name="Group 206"/>
          <p:cNvGrpSpPr/>
          <p:nvPr/>
        </p:nvGrpSpPr>
        <p:grpSpPr>
          <a:xfrm>
            <a:off x="5207008" y="2500306"/>
            <a:ext cx="1106841" cy="466427"/>
            <a:chOff x="507046" y="3634424"/>
            <a:chExt cx="1257639" cy="549865"/>
          </a:xfrm>
        </p:grpSpPr>
        <p:sp>
          <p:nvSpPr>
            <p:cNvPr id="208" name="Snip Same Side Corner Rectangle 207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09" name="TextBox 208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CTNNB1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P35222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10" name="Group 209"/>
          <p:cNvGrpSpPr/>
          <p:nvPr/>
        </p:nvGrpSpPr>
        <p:grpSpPr>
          <a:xfrm>
            <a:off x="2236717" y="1350581"/>
            <a:ext cx="1106841" cy="466427"/>
            <a:chOff x="507046" y="3634424"/>
            <a:chExt cx="1257639" cy="549865"/>
          </a:xfrm>
        </p:grpSpPr>
        <p:sp>
          <p:nvSpPr>
            <p:cNvPr id="211" name="Snip Same Side Corner Rectangle 210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12" name="TextBox 211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PRKAG1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P54619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13" name="Group 212"/>
          <p:cNvGrpSpPr/>
          <p:nvPr/>
        </p:nvGrpSpPr>
        <p:grpSpPr>
          <a:xfrm>
            <a:off x="1698872" y="1967586"/>
            <a:ext cx="1106841" cy="466427"/>
            <a:chOff x="507046" y="3634424"/>
            <a:chExt cx="1257639" cy="549865"/>
          </a:xfrm>
        </p:grpSpPr>
        <p:sp>
          <p:nvSpPr>
            <p:cNvPr id="214" name="Snip Same Side Corner Rectangle 213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15" name="TextBox 214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PRKAG2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Q9UGJ0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16" name="Group 215"/>
          <p:cNvGrpSpPr/>
          <p:nvPr/>
        </p:nvGrpSpPr>
        <p:grpSpPr>
          <a:xfrm>
            <a:off x="2781083" y="1972582"/>
            <a:ext cx="1106841" cy="466427"/>
            <a:chOff x="507046" y="3634424"/>
            <a:chExt cx="1257639" cy="549865"/>
          </a:xfrm>
        </p:grpSpPr>
        <p:sp>
          <p:nvSpPr>
            <p:cNvPr id="217" name="Snip Same Side Corner Rectangle 216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18" name="TextBox 217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PRKAG3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Q9UGI9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20" name="Group 219"/>
          <p:cNvGrpSpPr/>
          <p:nvPr/>
        </p:nvGrpSpPr>
        <p:grpSpPr>
          <a:xfrm>
            <a:off x="3942259" y="1349919"/>
            <a:ext cx="1106841" cy="466427"/>
            <a:chOff x="507046" y="3634424"/>
            <a:chExt cx="1257639" cy="549865"/>
          </a:xfrm>
        </p:grpSpPr>
        <p:sp>
          <p:nvSpPr>
            <p:cNvPr id="221" name="Snip Same Side Corner Rectangle 220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22" name="TextBox 221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PRKAB1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Q9Y478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23" name="Group 222"/>
          <p:cNvGrpSpPr/>
          <p:nvPr/>
        </p:nvGrpSpPr>
        <p:grpSpPr>
          <a:xfrm>
            <a:off x="3956315" y="1974581"/>
            <a:ext cx="1106841" cy="466427"/>
            <a:chOff x="507046" y="3634424"/>
            <a:chExt cx="1257639" cy="549865"/>
          </a:xfrm>
        </p:grpSpPr>
        <p:sp>
          <p:nvSpPr>
            <p:cNvPr id="224" name="Snip Same Side Corner Rectangle 223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25" name="TextBox 224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PRKAB2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O43741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60" name="Straight Connector 59"/>
          <p:cNvCxnSpPr/>
          <p:nvPr/>
        </p:nvCxnSpPr>
        <p:spPr bwMode="auto">
          <a:xfrm>
            <a:off x="1520327" y="1815361"/>
            <a:ext cx="14325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32" name="Straight Connector 231"/>
          <p:cNvCxnSpPr/>
          <p:nvPr/>
        </p:nvCxnSpPr>
        <p:spPr bwMode="auto">
          <a:xfrm>
            <a:off x="1523203" y="3409476"/>
            <a:ext cx="14037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33" name="Straight Connector 232"/>
          <p:cNvCxnSpPr/>
          <p:nvPr/>
        </p:nvCxnSpPr>
        <p:spPr bwMode="auto">
          <a:xfrm>
            <a:off x="1523197" y="3925957"/>
            <a:ext cx="14038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85" name="Group 84"/>
          <p:cNvGrpSpPr/>
          <p:nvPr/>
        </p:nvGrpSpPr>
        <p:grpSpPr>
          <a:xfrm>
            <a:off x="537207" y="2122210"/>
            <a:ext cx="1015712" cy="466428"/>
            <a:chOff x="550901" y="1143949"/>
            <a:chExt cx="1154094" cy="549865"/>
          </a:xfrm>
        </p:grpSpPr>
        <p:sp>
          <p:nvSpPr>
            <p:cNvPr id="86" name="Rounded Rectangle 85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91" name="Rectangle 90"/>
            <p:cNvSpPr/>
            <p:nvPr/>
          </p:nvSpPr>
          <p:spPr>
            <a:xfrm>
              <a:off x="550901" y="1149262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CAMK2B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Q13554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92" name="Group 91"/>
          <p:cNvGrpSpPr/>
          <p:nvPr/>
        </p:nvGrpSpPr>
        <p:grpSpPr>
          <a:xfrm>
            <a:off x="537207" y="1590584"/>
            <a:ext cx="1015712" cy="461921"/>
            <a:chOff x="550901" y="1139280"/>
            <a:chExt cx="1154094" cy="544552"/>
          </a:xfrm>
        </p:grpSpPr>
        <p:sp>
          <p:nvSpPr>
            <p:cNvPr id="94" name="Rounded Rectangle 93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95" name="Rectangle 94"/>
            <p:cNvSpPr/>
            <p:nvPr/>
          </p:nvSpPr>
          <p:spPr>
            <a:xfrm>
              <a:off x="550901" y="1139280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BRSK2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Q8IWQ3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00" name="Group 99"/>
          <p:cNvGrpSpPr/>
          <p:nvPr/>
        </p:nvGrpSpPr>
        <p:grpSpPr>
          <a:xfrm>
            <a:off x="537207" y="1067425"/>
            <a:ext cx="1015712" cy="461921"/>
            <a:chOff x="550901" y="1139280"/>
            <a:chExt cx="1154094" cy="544552"/>
          </a:xfrm>
        </p:grpSpPr>
        <p:sp>
          <p:nvSpPr>
            <p:cNvPr id="102" name="Rounded Rectangle 101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05" name="Rectangle 104"/>
            <p:cNvSpPr/>
            <p:nvPr/>
          </p:nvSpPr>
          <p:spPr>
            <a:xfrm>
              <a:off x="550901" y="1139280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BRSK1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Q8TDC3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26" name="Group 225"/>
          <p:cNvGrpSpPr/>
          <p:nvPr/>
        </p:nvGrpSpPr>
        <p:grpSpPr>
          <a:xfrm>
            <a:off x="537207" y="3191764"/>
            <a:ext cx="1015712" cy="461921"/>
            <a:chOff x="550901" y="1139280"/>
            <a:chExt cx="1154094" cy="544552"/>
          </a:xfrm>
        </p:grpSpPr>
        <p:sp>
          <p:nvSpPr>
            <p:cNvPr id="227" name="Rounded Rectangle 226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28" name="Rectangle 227"/>
            <p:cNvSpPr/>
            <p:nvPr/>
          </p:nvSpPr>
          <p:spPr>
            <a:xfrm>
              <a:off x="550901" y="1139280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CAMKK2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Q96RR4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38" name="Group 237"/>
          <p:cNvGrpSpPr/>
          <p:nvPr/>
        </p:nvGrpSpPr>
        <p:grpSpPr>
          <a:xfrm>
            <a:off x="7550665" y="1304596"/>
            <a:ext cx="1106841" cy="545149"/>
            <a:chOff x="3740102" y="2018959"/>
            <a:chExt cx="1257639" cy="642669"/>
          </a:xfrm>
        </p:grpSpPr>
        <p:sp>
          <p:nvSpPr>
            <p:cNvPr id="239" name="Rounded Rectangle 238"/>
            <p:cNvSpPr/>
            <p:nvPr/>
          </p:nvSpPr>
          <p:spPr bwMode="auto">
            <a:xfrm>
              <a:off x="3833907" y="2066168"/>
              <a:ext cx="1070029" cy="534778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40" name="TextBox 239"/>
            <p:cNvSpPr txBox="1"/>
            <p:nvPr/>
          </p:nvSpPr>
          <p:spPr>
            <a:xfrm>
              <a:off x="3740102" y="2018959"/>
              <a:ext cx="1257639" cy="642669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PPM1B/</a:t>
              </a:r>
            </a:p>
            <a:p>
              <a:pPr algn="ctr">
                <a:lnSpc>
                  <a:spcPct val="9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PP2CB</a:t>
              </a:r>
            </a:p>
            <a:p>
              <a:pPr algn="ctr">
                <a:lnSpc>
                  <a:spcPct val="90000"/>
                </a:lnSpc>
              </a:pPr>
              <a:r>
                <a:rPr lang="en-US" sz="1050" dirty="0" smtClean="0">
                  <a:solidFill>
                    <a:schemeClr val="accent2">
                      <a:lumMod val="20000"/>
                      <a:lumOff val="80000"/>
                    </a:schemeClr>
                  </a:solidFill>
                  <a:latin typeface="Arial" charset="0"/>
                </a:rPr>
                <a:t>O75688</a:t>
              </a:r>
              <a:endParaRPr lang="en-US" sz="1050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41" name="Group 240"/>
          <p:cNvGrpSpPr/>
          <p:nvPr/>
        </p:nvGrpSpPr>
        <p:grpSpPr>
          <a:xfrm>
            <a:off x="6494533" y="1343766"/>
            <a:ext cx="1106841" cy="464212"/>
            <a:chOff x="3740102" y="2066168"/>
            <a:chExt cx="1257639" cy="547253"/>
          </a:xfrm>
        </p:grpSpPr>
        <p:sp>
          <p:nvSpPr>
            <p:cNvPr id="242" name="Rounded Rectangle 241"/>
            <p:cNvSpPr/>
            <p:nvPr/>
          </p:nvSpPr>
          <p:spPr bwMode="auto">
            <a:xfrm>
              <a:off x="3833907" y="2066168"/>
              <a:ext cx="1070029" cy="534778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43" name="TextBox 242"/>
            <p:cNvSpPr txBox="1"/>
            <p:nvPr/>
          </p:nvSpPr>
          <p:spPr>
            <a:xfrm>
              <a:off x="3740102" y="2068869"/>
              <a:ext cx="1257639" cy="54455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PPM1A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2">
                      <a:lumMod val="20000"/>
                      <a:lumOff val="80000"/>
                    </a:schemeClr>
                  </a:solidFill>
                  <a:latin typeface="Arial" charset="0"/>
                </a:rPr>
                <a:t>P35813</a:t>
              </a:r>
              <a:endParaRPr lang="en-US" sz="1050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47" name="Group 246"/>
          <p:cNvGrpSpPr/>
          <p:nvPr/>
        </p:nvGrpSpPr>
        <p:grpSpPr>
          <a:xfrm>
            <a:off x="4142723" y="3201767"/>
            <a:ext cx="715674" cy="246221"/>
            <a:chOff x="7592082" y="6020195"/>
            <a:chExt cx="862158" cy="350482"/>
          </a:xfrm>
        </p:grpSpPr>
        <p:sp>
          <p:nvSpPr>
            <p:cNvPr id="248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49" name="Text Box 160"/>
            <p:cNvSpPr txBox="1">
              <a:spLocks noChangeArrowheads="1"/>
            </p:cNvSpPr>
            <p:nvPr/>
          </p:nvSpPr>
          <p:spPr bwMode="auto">
            <a:xfrm>
              <a:off x="7592082" y="6020195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S360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cxnSp>
        <p:nvCxnSpPr>
          <p:cNvPr id="252" name="Straight Connector 251"/>
          <p:cNvCxnSpPr/>
          <p:nvPr/>
        </p:nvCxnSpPr>
        <p:spPr bwMode="auto">
          <a:xfrm>
            <a:off x="4775643" y="3342542"/>
            <a:ext cx="493923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arrow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258" name="Group 257"/>
          <p:cNvGrpSpPr/>
          <p:nvPr/>
        </p:nvGrpSpPr>
        <p:grpSpPr>
          <a:xfrm>
            <a:off x="504052" y="4492438"/>
            <a:ext cx="1015712" cy="461921"/>
            <a:chOff x="550901" y="1139280"/>
            <a:chExt cx="1154094" cy="544552"/>
          </a:xfrm>
        </p:grpSpPr>
        <p:sp>
          <p:nvSpPr>
            <p:cNvPr id="259" name="Rounded Rectangle 258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60" name="Rectangle 259"/>
            <p:cNvSpPr/>
            <p:nvPr/>
          </p:nvSpPr>
          <p:spPr>
            <a:xfrm>
              <a:off x="550901" y="1139280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ULK1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O75385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262" name="Elbow Connector 261"/>
          <p:cNvCxnSpPr>
            <a:stCxn id="260" idx="3"/>
          </p:cNvCxnSpPr>
          <p:nvPr/>
        </p:nvCxnSpPr>
        <p:spPr bwMode="auto">
          <a:xfrm flipV="1">
            <a:off x="1519764" y="3135462"/>
            <a:ext cx="2714519" cy="1587937"/>
          </a:xfrm>
          <a:prstGeom prst="bentConnector3">
            <a:avLst>
              <a:gd name="adj1" fmla="val 9141"/>
            </a:avLst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68" name="Elbow Connector 267"/>
          <p:cNvCxnSpPr/>
          <p:nvPr/>
        </p:nvCxnSpPr>
        <p:spPr bwMode="auto">
          <a:xfrm rot="10800000" flipV="1">
            <a:off x="1366653" y="4151338"/>
            <a:ext cx="3711556" cy="253450"/>
          </a:xfrm>
          <a:prstGeom prst="bentConnector3">
            <a:avLst>
              <a:gd name="adj1" fmla="val 92087"/>
            </a:avLst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274" name="Group 273"/>
          <p:cNvGrpSpPr/>
          <p:nvPr/>
        </p:nvGrpSpPr>
        <p:grpSpPr>
          <a:xfrm>
            <a:off x="667912" y="4269308"/>
            <a:ext cx="715674" cy="258590"/>
            <a:chOff x="7620676" y="5030717"/>
            <a:chExt cx="862158" cy="368089"/>
          </a:xfrm>
        </p:grpSpPr>
        <p:sp>
          <p:nvSpPr>
            <p:cNvPr id="275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76" name="Text Box 154"/>
            <p:cNvSpPr txBox="1">
              <a:spLocks noChangeArrowheads="1"/>
            </p:cNvSpPr>
            <p:nvPr/>
          </p:nvSpPr>
          <p:spPr bwMode="auto">
            <a:xfrm>
              <a:off x="7620676" y="5048324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+S556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5195967" y="1296259"/>
            <a:ext cx="1106841" cy="545149"/>
            <a:chOff x="3740102" y="2018959"/>
            <a:chExt cx="1257639" cy="642669"/>
          </a:xfrm>
        </p:grpSpPr>
        <p:sp>
          <p:nvSpPr>
            <p:cNvPr id="10" name="Rounded Rectangle 9"/>
            <p:cNvSpPr/>
            <p:nvPr/>
          </p:nvSpPr>
          <p:spPr bwMode="auto">
            <a:xfrm>
              <a:off x="3833907" y="2066168"/>
              <a:ext cx="1070029" cy="534778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740102" y="2018959"/>
              <a:ext cx="1257639" cy="642669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PPP2CA/PP2A</a:t>
              </a:r>
              <a:r>
                <a:rPr lang="en-US" sz="1100" dirty="0" smtClean="0">
                  <a:solidFill>
                    <a:schemeClr val="bg1"/>
                  </a:solidFill>
                  <a:latin typeface="Symbol" charset="2"/>
                  <a:cs typeface="Symbol" charset="2"/>
                </a:rPr>
                <a:t>a</a:t>
              </a:r>
            </a:p>
            <a:p>
              <a:pPr algn="ctr">
                <a:lnSpc>
                  <a:spcPct val="90000"/>
                </a:lnSpc>
              </a:pPr>
              <a:r>
                <a:rPr lang="en-US" sz="1050" dirty="0" smtClean="0">
                  <a:solidFill>
                    <a:schemeClr val="accent2">
                      <a:lumMod val="20000"/>
                      <a:lumOff val="80000"/>
                    </a:schemeClr>
                  </a:solidFill>
                  <a:latin typeface="Arial" charset="0"/>
                </a:rPr>
                <a:t>P67775</a:t>
              </a:r>
              <a:endParaRPr lang="en-US" sz="1050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290" name="Straight Connector 289"/>
          <p:cNvCxnSpPr/>
          <p:nvPr/>
        </p:nvCxnSpPr>
        <p:spPr bwMode="auto">
          <a:xfrm>
            <a:off x="7047957" y="1807978"/>
            <a:ext cx="0" cy="10472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E9406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316" name="Group 315"/>
          <p:cNvGrpSpPr/>
          <p:nvPr/>
        </p:nvGrpSpPr>
        <p:grpSpPr>
          <a:xfrm>
            <a:off x="4140626" y="927405"/>
            <a:ext cx="715674" cy="253667"/>
            <a:chOff x="7592082" y="6033697"/>
            <a:chExt cx="862158" cy="361081"/>
          </a:xfrm>
        </p:grpSpPr>
        <p:sp>
          <p:nvSpPr>
            <p:cNvPr id="317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318" name="Text Box 160"/>
            <p:cNvSpPr txBox="1">
              <a:spLocks noChangeArrowheads="1"/>
            </p:cNvSpPr>
            <p:nvPr/>
          </p:nvSpPr>
          <p:spPr bwMode="auto">
            <a:xfrm>
              <a:off x="7592082" y="6044296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S101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320" name="Group 319"/>
          <p:cNvGrpSpPr/>
          <p:nvPr/>
        </p:nvGrpSpPr>
        <p:grpSpPr>
          <a:xfrm>
            <a:off x="4136616" y="712020"/>
            <a:ext cx="715674" cy="253667"/>
            <a:chOff x="7592082" y="6033697"/>
            <a:chExt cx="862158" cy="361081"/>
          </a:xfrm>
        </p:grpSpPr>
        <p:sp>
          <p:nvSpPr>
            <p:cNvPr id="321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322" name="Text Box 160"/>
            <p:cNvSpPr txBox="1">
              <a:spLocks noChangeArrowheads="1"/>
            </p:cNvSpPr>
            <p:nvPr/>
          </p:nvSpPr>
          <p:spPr bwMode="auto">
            <a:xfrm>
              <a:off x="7592082" y="6044296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S96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323" name="Group 322"/>
          <p:cNvGrpSpPr/>
          <p:nvPr/>
        </p:nvGrpSpPr>
        <p:grpSpPr>
          <a:xfrm>
            <a:off x="4132751" y="505433"/>
            <a:ext cx="715674" cy="253667"/>
            <a:chOff x="7592082" y="6033697"/>
            <a:chExt cx="862158" cy="361081"/>
          </a:xfrm>
        </p:grpSpPr>
        <p:sp>
          <p:nvSpPr>
            <p:cNvPr id="324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325" name="Text Box 160"/>
            <p:cNvSpPr txBox="1">
              <a:spLocks noChangeArrowheads="1"/>
            </p:cNvSpPr>
            <p:nvPr/>
          </p:nvSpPr>
          <p:spPr bwMode="auto">
            <a:xfrm>
              <a:off x="7592082" y="6044296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S25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326" name="Group 325"/>
          <p:cNvGrpSpPr/>
          <p:nvPr/>
        </p:nvGrpSpPr>
        <p:grpSpPr>
          <a:xfrm>
            <a:off x="4124139" y="297825"/>
            <a:ext cx="715674" cy="253667"/>
            <a:chOff x="7592082" y="6033697"/>
            <a:chExt cx="862158" cy="361081"/>
          </a:xfrm>
        </p:grpSpPr>
        <p:sp>
          <p:nvSpPr>
            <p:cNvPr id="327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328" name="Text Box 160"/>
            <p:cNvSpPr txBox="1">
              <a:spLocks noChangeArrowheads="1"/>
            </p:cNvSpPr>
            <p:nvPr/>
          </p:nvSpPr>
          <p:spPr bwMode="auto">
            <a:xfrm>
              <a:off x="7592082" y="6044296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S24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329" name="Group 328"/>
          <p:cNvGrpSpPr/>
          <p:nvPr/>
        </p:nvGrpSpPr>
        <p:grpSpPr>
          <a:xfrm>
            <a:off x="4124284" y="1120632"/>
            <a:ext cx="715674" cy="246221"/>
            <a:chOff x="7600276" y="5012167"/>
            <a:chExt cx="862158" cy="350482"/>
          </a:xfrm>
        </p:grpSpPr>
        <p:sp>
          <p:nvSpPr>
            <p:cNvPr id="330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331" name="Text Box 154"/>
            <p:cNvSpPr txBox="1">
              <a:spLocks noChangeArrowheads="1"/>
            </p:cNvSpPr>
            <p:nvPr/>
          </p:nvSpPr>
          <p:spPr bwMode="auto">
            <a:xfrm>
              <a:off x="7600276" y="501216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+S108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344" name="Straight Connector 343"/>
          <p:cNvCxnSpPr/>
          <p:nvPr/>
        </p:nvCxnSpPr>
        <p:spPr bwMode="auto">
          <a:xfrm flipH="1" flipV="1">
            <a:off x="5070265" y="1233108"/>
            <a:ext cx="1006" cy="293327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48" name="Straight Connector 347"/>
          <p:cNvCxnSpPr/>
          <p:nvPr/>
        </p:nvCxnSpPr>
        <p:spPr bwMode="auto">
          <a:xfrm flipV="1">
            <a:off x="4780543" y="1237341"/>
            <a:ext cx="298188" cy="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arrow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19" name="Elbow Connector 218"/>
          <p:cNvCxnSpPr/>
          <p:nvPr/>
        </p:nvCxnSpPr>
        <p:spPr bwMode="auto">
          <a:xfrm rot="16200000" flipH="1">
            <a:off x="2672412" y="1948748"/>
            <a:ext cx="789007" cy="553285"/>
          </a:xfrm>
          <a:prstGeom prst="bentConnector3">
            <a:avLst>
              <a:gd name="adj1" fmla="val 100435"/>
            </a:avLst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29" name="Elbow Connector 228"/>
          <p:cNvCxnSpPr/>
          <p:nvPr/>
        </p:nvCxnSpPr>
        <p:spPr bwMode="auto">
          <a:xfrm>
            <a:off x="2216784" y="2448033"/>
            <a:ext cx="538127" cy="171862"/>
          </a:xfrm>
          <a:prstGeom prst="bentConnector3">
            <a:avLst>
              <a:gd name="adj1" fmla="val -348"/>
            </a:avLst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30" name="Elbow Connector 229"/>
          <p:cNvCxnSpPr/>
          <p:nvPr/>
        </p:nvCxnSpPr>
        <p:spPr bwMode="auto">
          <a:xfrm>
            <a:off x="3353355" y="2452313"/>
            <a:ext cx="588929" cy="167581"/>
          </a:xfrm>
          <a:prstGeom prst="bentConnector3">
            <a:avLst>
              <a:gd name="adj1" fmla="val -317"/>
            </a:avLst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34" name="Elbow Connector 233"/>
          <p:cNvCxnSpPr/>
          <p:nvPr/>
        </p:nvCxnSpPr>
        <p:spPr bwMode="auto">
          <a:xfrm flipV="1">
            <a:off x="3980396" y="2448033"/>
            <a:ext cx="520704" cy="80593"/>
          </a:xfrm>
          <a:prstGeom prst="bentConnector3">
            <a:avLst>
              <a:gd name="adj1" fmla="val 100406"/>
            </a:avLst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72" name="Elbow Connector 271"/>
          <p:cNvCxnSpPr/>
          <p:nvPr/>
        </p:nvCxnSpPr>
        <p:spPr bwMode="auto">
          <a:xfrm rot="16200000" flipH="1">
            <a:off x="3334611" y="3095039"/>
            <a:ext cx="1165830" cy="215541"/>
          </a:xfrm>
          <a:prstGeom prst="bentConnector2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69" name="Rounded Rectangle 268"/>
          <p:cNvSpPr/>
          <p:nvPr/>
        </p:nvSpPr>
        <p:spPr bwMode="auto">
          <a:xfrm>
            <a:off x="1523817" y="801435"/>
            <a:ext cx="529127" cy="215385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ＭＳ Ｐゴシック" charset="0"/>
            </a:endParaRPr>
          </a:p>
        </p:txBody>
      </p:sp>
      <p:sp>
        <p:nvSpPr>
          <p:cNvPr id="277" name="Rounded Rectangle 276"/>
          <p:cNvSpPr/>
          <p:nvPr/>
        </p:nvSpPr>
        <p:spPr bwMode="auto">
          <a:xfrm>
            <a:off x="2175454" y="801435"/>
            <a:ext cx="529127" cy="215385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ＭＳ Ｐゴシック" charset="0"/>
            </a:endParaRPr>
          </a:p>
        </p:txBody>
      </p:sp>
      <p:sp>
        <p:nvSpPr>
          <p:cNvPr id="278" name="Rounded Rectangle 277"/>
          <p:cNvSpPr/>
          <p:nvPr/>
        </p:nvSpPr>
        <p:spPr bwMode="auto">
          <a:xfrm>
            <a:off x="3078994" y="801435"/>
            <a:ext cx="529127" cy="215385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ＭＳ Ｐゴシック" charset="0"/>
            </a:endParaRPr>
          </a:p>
        </p:txBody>
      </p:sp>
      <p:sp>
        <p:nvSpPr>
          <p:cNvPr id="270" name="TextBox 269"/>
          <p:cNvSpPr txBox="1"/>
          <p:nvPr/>
        </p:nvSpPr>
        <p:spPr>
          <a:xfrm>
            <a:off x="1511792" y="748577"/>
            <a:ext cx="5737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accent4">
                    <a:lumMod val="75000"/>
                  </a:schemeClr>
                </a:solidFill>
                <a:latin typeface="Arial" charset="0"/>
              </a:rPr>
              <a:t>AMP</a:t>
            </a:r>
            <a:endParaRPr lang="en-US" sz="14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80" name="TextBox 279"/>
          <p:cNvSpPr txBox="1"/>
          <p:nvPr/>
        </p:nvSpPr>
        <p:spPr>
          <a:xfrm>
            <a:off x="2167368" y="748115"/>
            <a:ext cx="5737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accent4">
                    <a:lumMod val="75000"/>
                  </a:schemeClr>
                </a:solidFill>
                <a:latin typeface="Arial" charset="0"/>
              </a:rPr>
              <a:t>ADP</a:t>
            </a:r>
            <a:endParaRPr lang="en-US" sz="14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81" name="TextBox 280"/>
          <p:cNvSpPr txBox="1"/>
          <p:nvPr/>
        </p:nvSpPr>
        <p:spPr>
          <a:xfrm>
            <a:off x="3090176" y="742513"/>
            <a:ext cx="5205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accent4">
                    <a:lumMod val="75000"/>
                  </a:schemeClr>
                </a:solidFill>
                <a:latin typeface="Arial" charset="0"/>
              </a:rPr>
              <a:t>ATP</a:t>
            </a:r>
            <a:endParaRPr lang="en-US" sz="1400" dirty="0">
              <a:solidFill>
                <a:schemeClr val="accent4">
                  <a:lumMod val="75000"/>
                </a:schemeClr>
              </a:solidFill>
            </a:endParaRPr>
          </a:p>
        </p:txBody>
      </p:sp>
      <p:cxnSp>
        <p:nvCxnSpPr>
          <p:cNvPr id="319" name="Elbow Connector 318"/>
          <p:cNvCxnSpPr/>
          <p:nvPr/>
        </p:nvCxnSpPr>
        <p:spPr bwMode="auto">
          <a:xfrm rot="5400000">
            <a:off x="2129960" y="1227393"/>
            <a:ext cx="846950" cy="633432"/>
          </a:xfrm>
          <a:prstGeom prst="bentConnector3">
            <a:avLst>
              <a:gd name="adj1" fmla="val 1016"/>
            </a:avLst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12" name="Straight Connector 311"/>
          <p:cNvCxnSpPr/>
          <p:nvPr/>
        </p:nvCxnSpPr>
        <p:spPr bwMode="auto">
          <a:xfrm>
            <a:off x="3343558" y="1120632"/>
            <a:ext cx="0" cy="84695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ysDash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32" name="Elbow Connector 331"/>
          <p:cNvCxnSpPr/>
          <p:nvPr/>
        </p:nvCxnSpPr>
        <p:spPr bwMode="auto">
          <a:xfrm rot="16200000" flipH="1">
            <a:off x="1448189" y="1354361"/>
            <a:ext cx="940245" cy="269266"/>
          </a:xfrm>
          <a:prstGeom prst="bentConnector3">
            <a:avLst>
              <a:gd name="adj1" fmla="val 22085"/>
            </a:avLst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76" name="Elbow Connector 375"/>
          <p:cNvCxnSpPr/>
          <p:nvPr/>
        </p:nvCxnSpPr>
        <p:spPr bwMode="auto">
          <a:xfrm rot="16200000" flipH="1">
            <a:off x="2456152" y="1062435"/>
            <a:ext cx="320011" cy="306924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02" name="Elbow Connector 201"/>
          <p:cNvCxnSpPr/>
          <p:nvPr/>
        </p:nvCxnSpPr>
        <p:spPr bwMode="auto">
          <a:xfrm>
            <a:off x="3115435" y="3466248"/>
            <a:ext cx="435980" cy="685092"/>
          </a:xfrm>
          <a:prstGeom prst="bentConnector2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arrow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63" name="Snip Same Side Corner Rectangle 162"/>
          <p:cNvSpPr/>
          <p:nvPr/>
        </p:nvSpPr>
        <p:spPr bwMode="auto">
          <a:xfrm>
            <a:off x="1904334" y="4488828"/>
            <a:ext cx="950502" cy="458059"/>
          </a:xfrm>
          <a:prstGeom prst="snip2SameRect">
            <a:avLst>
              <a:gd name="adj1" fmla="val 16667"/>
              <a:gd name="adj2" fmla="val 38046"/>
            </a:avLst>
          </a:prstGeom>
          <a:solidFill>
            <a:srgbClr val="02B61A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3d extrusionH="57150">
              <a:bevelT w="38100" h="38100"/>
            </a:sp3d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ＭＳ Ｐゴシック" charset="0"/>
            </a:endParaRPr>
          </a:p>
        </p:txBody>
      </p:sp>
      <p:sp>
        <p:nvSpPr>
          <p:cNvPr id="164" name="TextBox 163"/>
          <p:cNvSpPr txBox="1"/>
          <p:nvPr/>
        </p:nvSpPr>
        <p:spPr>
          <a:xfrm>
            <a:off x="1826165" y="4475504"/>
            <a:ext cx="1106841" cy="461921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1100" dirty="0" err="1" smtClean="0">
                <a:solidFill>
                  <a:schemeClr val="bg1"/>
                </a:solidFill>
                <a:latin typeface="Arial" charset="0"/>
              </a:rPr>
              <a:t>eNOS</a:t>
            </a:r>
            <a:endParaRPr lang="en-US" sz="1100" dirty="0" smtClean="0">
              <a:solidFill>
                <a:schemeClr val="bg1"/>
              </a:solidFill>
              <a:latin typeface="Arial" charset="0"/>
            </a:endParaRPr>
          </a:p>
          <a:p>
            <a:pPr algn="ctr">
              <a:lnSpc>
                <a:spcPct val="110000"/>
              </a:lnSpc>
            </a:pPr>
            <a:r>
              <a:rPr lang="en-US" sz="1050" dirty="0" smtClean="0">
                <a:solidFill>
                  <a:srgbClr val="C5F2C6"/>
                </a:solidFill>
                <a:latin typeface="Arial" charset="0"/>
              </a:rPr>
              <a:t>P29474</a:t>
            </a:r>
            <a:endParaRPr lang="en-US" sz="1050" dirty="0">
              <a:solidFill>
                <a:srgbClr val="C5F2C6"/>
              </a:solidFill>
            </a:endParaRPr>
          </a:p>
        </p:txBody>
      </p:sp>
      <p:cxnSp>
        <p:nvCxnSpPr>
          <p:cNvPr id="400" name="Straight Connector 399"/>
          <p:cNvCxnSpPr/>
          <p:nvPr/>
        </p:nvCxnSpPr>
        <p:spPr bwMode="auto">
          <a:xfrm>
            <a:off x="1663581" y="4404788"/>
            <a:ext cx="43463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77" name="Group 76"/>
          <p:cNvGrpSpPr/>
          <p:nvPr/>
        </p:nvGrpSpPr>
        <p:grpSpPr>
          <a:xfrm>
            <a:off x="3046200" y="4269308"/>
            <a:ext cx="715674" cy="252517"/>
            <a:chOff x="7630676" y="5344549"/>
            <a:chExt cx="862158" cy="359444"/>
          </a:xfrm>
        </p:grpSpPr>
        <p:sp>
          <p:nvSpPr>
            <p:cNvPr id="55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56" name="Text Box 157"/>
            <p:cNvSpPr txBox="1">
              <a:spLocks noChangeArrowheads="1"/>
            </p:cNvSpPr>
            <p:nvPr/>
          </p:nvSpPr>
          <p:spPr bwMode="auto">
            <a:xfrm>
              <a:off x="7630676" y="5353511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-S80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09" name="Group 108"/>
          <p:cNvGrpSpPr/>
          <p:nvPr/>
        </p:nvGrpSpPr>
        <p:grpSpPr>
          <a:xfrm>
            <a:off x="2845553" y="4492438"/>
            <a:ext cx="1106841" cy="466427"/>
            <a:chOff x="507046" y="4525112"/>
            <a:chExt cx="1257639" cy="549865"/>
          </a:xfrm>
        </p:grpSpPr>
        <p:sp>
          <p:nvSpPr>
            <p:cNvPr id="110" name="Snip Same Side Corner Rectangle 109"/>
            <p:cNvSpPr/>
            <p:nvPr/>
          </p:nvSpPr>
          <p:spPr bwMode="auto">
            <a:xfrm>
              <a:off x="595865" y="4525112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02B61A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507046" y="4530424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ACACA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C5F2C6"/>
                  </a:solidFill>
                  <a:latin typeface="Arial" charset="0"/>
                </a:rPr>
                <a:t>Q13085</a:t>
              </a:r>
              <a:endParaRPr lang="en-US" sz="1050" dirty="0">
                <a:solidFill>
                  <a:srgbClr val="C5F2C6"/>
                </a:solidFill>
              </a:endParaRPr>
            </a:p>
          </p:txBody>
        </p:sp>
      </p:grpSp>
      <p:grpSp>
        <p:nvGrpSpPr>
          <p:cNvPr id="115" name="Group 114"/>
          <p:cNvGrpSpPr/>
          <p:nvPr/>
        </p:nvGrpSpPr>
        <p:grpSpPr>
          <a:xfrm>
            <a:off x="5250446" y="4492438"/>
            <a:ext cx="1106841" cy="466427"/>
            <a:chOff x="507046" y="4525112"/>
            <a:chExt cx="1257639" cy="549865"/>
          </a:xfrm>
        </p:grpSpPr>
        <p:sp>
          <p:nvSpPr>
            <p:cNvPr id="116" name="Snip Same Side Corner Rectangle 115"/>
            <p:cNvSpPr/>
            <p:nvPr/>
          </p:nvSpPr>
          <p:spPr bwMode="auto">
            <a:xfrm>
              <a:off x="595865" y="4525112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02B61A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17" name="TextBox 116"/>
            <p:cNvSpPr txBox="1"/>
            <p:nvPr/>
          </p:nvSpPr>
          <p:spPr>
            <a:xfrm>
              <a:off x="507046" y="4530424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GYS1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C5F2C6"/>
                  </a:solidFill>
                  <a:latin typeface="Arial" charset="0"/>
                </a:rPr>
                <a:t>P13807</a:t>
              </a:r>
              <a:endParaRPr lang="en-US" sz="1050" dirty="0">
                <a:solidFill>
                  <a:srgbClr val="C5F2C6"/>
                </a:solidFill>
              </a:endParaRPr>
            </a:p>
          </p:txBody>
        </p:sp>
      </p:grpSp>
      <p:grpSp>
        <p:nvGrpSpPr>
          <p:cNvPr id="127" name="Group 126"/>
          <p:cNvGrpSpPr/>
          <p:nvPr/>
        </p:nvGrpSpPr>
        <p:grpSpPr>
          <a:xfrm>
            <a:off x="6514215" y="4492438"/>
            <a:ext cx="1106841" cy="466427"/>
            <a:chOff x="507046" y="4525112"/>
            <a:chExt cx="1257639" cy="549865"/>
          </a:xfrm>
        </p:grpSpPr>
        <p:sp>
          <p:nvSpPr>
            <p:cNvPr id="128" name="Snip Same Side Corner Rectangle 127"/>
            <p:cNvSpPr/>
            <p:nvPr/>
          </p:nvSpPr>
          <p:spPr bwMode="auto">
            <a:xfrm>
              <a:off x="595865" y="4525112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02B61A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507046" y="4530424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GYS2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C5F2C6"/>
                  </a:solidFill>
                  <a:latin typeface="Arial" charset="0"/>
                </a:rPr>
                <a:t>P54840</a:t>
              </a:r>
              <a:endParaRPr lang="en-US" sz="1050" dirty="0">
                <a:solidFill>
                  <a:srgbClr val="C5F2C6"/>
                </a:solidFill>
              </a:endParaRPr>
            </a:p>
          </p:txBody>
        </p:sp>
      </p:grpSp>
      <p:grpSp>
        <p:nvGrpSpPr>
          <p:cNvPr id="140" name="Group 139"/>
          <p:cNvGrpSpPr/>
          <p:nvPr/>
        </p:nvGrpSpPr>
        <p:grpSpPr>
          <a:xfrm>
            <a:off x="5467957" y="4269308"/>
            <a:ext cx="715674" cy="252517"/>
            <a:chOff x="7630676" y="5344549"/>
            <a:chExt cx="862158" cy="359444"/>
          </a:xfrm>
        </p:grpSpPr>
        <p:sp>
          <p:nvSpPr>
            <p:cNvPr id="141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42" name="Text Box 157"/>
            <p:cNvSpPr txBox="1">
              <a:spLocks noChangeArrowheads="1"/>
            </p:cNvSpPr>
            <p:nvPr/>
          </p:nvSpPr>
          <p:spPr bwMode="auto">
            <a:xfrm>
              <a:off x="7630676" y="5353511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-S8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44" name="Group 143"/>
          <p:cNvGrpSpPr/>
          <p:nvPr/>
        </p:nvGrpSpPr>
        <p:grpSpPr>
          <a:xfrm>
            <a:off x="6714313" y="4269308"/>
            <a:ext cx="715674" cy="252517"/>
            <a:chOff x="7630676" y="5344549"/>
            <a:chExt cx="862158" cy="359444"/>
          </a:xfrm>
        </p:grpSpPr>
        <p:sp>
          <p:nvSpPr>
            <p:cNvPr id="145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46" name="Text Box 157"/>
            <p:cNvSpPr txBox="1">
              <a:spLocks noChangeArrowheads="1"/>
            </p:cNvSpPr>
            <p:nvPr/>
          </p:nvSpPr>
          <p:spPr bwMode="auto">
            <a:xfrm>
              <a:off x="7630676" y="5353511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-S8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cxnSp>
        <p:nvCxnSpPr>
          <p:cNvPr id="403" name="Straight Connector 402"/>
          <p:cNvCxnSpPr/>
          <p:nvPr/>
        </p:nvCxnSpPr>
        <p:spPr bwMode="auto">
          <a:xfrm>
            <a:off x="5063156" y="3455051"/>
            <a:ext cx="456781" cy="194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17" name="Elbow Connector 416"/>
          <p:cNvCxnSpPr/>
          <p:nvPr/>
        </p:nvCxnSpPr>
        <p:spPr bwMode="auto">
          <a:xfrm rot="5400000" flipH="1" flipV="1">
            <a:off x="4291674" y="4010476"/>
            <a:ext cx="2133787" cy="368815"/>
          </a:xfrm>
          <a:prstGeom prst="bentConnector3">
            <a:avLst>
              <a:gd name="adj1" fmla="val 100194"/>
            </a:avLst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24" name="Straight Arrow Connector 423"/>
          <p:cNvCxnSpPr/>
          <p:nvPr/>
        </p:nvCxnSpPr>
        <p:spPr bwMode="auto">
          <a:xfrm>
            <a:off x="5182626" y="3277428"/>
            <a:ext cx="339760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28" name="Elbow Connector 427"/>
          <p:cNvCxnSpPr/>
          <p:nvPr/>
        </p:nvCxnSpPr>
        <p:spPr bwMode="auto">
          <a:xfrm flipV="1">
            <a:off x="5174159" y="3461666"/>
            <a:ext cx="1623913" cy="1578030"/>
          </a:xfrm>
          <a:prstGeom prst="bentConnector3">
            <a:avLst>
              <a:gd name="adj1" fmla="val 80761"/>
            </a:avLst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38" name="Elbow Connector 437"/>
          <p:cNvCxnSpPr/>
          <p:nvPr/>
        </p:nvCxnSpPr>
        <p:spPr bwMode="auto">
          <a:xfrm>
            <a:off x="3669510" y="4410978"/>
            <a:ext cx="1504649" cy="628718"/>
          </a:xfrm>
          <a:prstGeom prst="bentConnector3">
            <a:avLst>
              <a:gd name="adj1" fmla="val 20740"/>
            </a:avLst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arrow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64" name="Straight Arrow Connector 463"/>
          <p:cNvCxnSpPr/>
          <p:nvPr/>
        </p:nvCxnSpPr>
        <p:spPr bwMode="auto">
          <a:xfrm>
            <a:off x="4822595" y="4387783"/>
            <a:ext cx="743524" cy="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arrow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81" name="Elbow Connector 480"/>
          <p:cNvCxnSpPr/>
          <p:nvPr/>
        </p:nvCxnSpPr>
        <p:spPr bwMode="auto">
          <a:xfrm rot="5400000" flipH="1" flipV="1">
            <a:off x="6247947" y="2921539"/>
            <a:ext cx="800945" cy="328941"/>
          </a:xfrm>
          <a:prstGeom prst="bentConnector3">
            <a:avLst>
              <a:gd name="adj1" fmla="val 99683"/>
            </a:avLst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86" name="Straight Arrow Connector 485"/>
          <p:cNvCxnSpPr/>
          <p:nvPr/>
        </p:nvCxnSpPr>
        <p:spPr bwMode="auto">
          <a:xfrm>
            <a:off x="1511297" y="5261774"/>
            <a:ext cx="382924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arrow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89" name="Elbow Connector 488"/>
          <p:cNvCxnSpPr/>
          <p:nvPr/>
        </p:nvCxnSpPr>
        <p:spPr bwMode="auto">
          <a:xfrm rot="10800000" flipV="1">
            <a:off x="1663584" y="5041974"/>
            <a:ext cx="2312497" cy="219800"/>
          </a:xfrm>
          <a:prstGeom prst="bentConnector3">
            <a:avLst>
              <a:gd name="adj1" fmla="val 98146"/>
            </a:avLst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92" name="Straight Arrow Connector 491"/>
          <p:cNvCxnSpPr/>
          <p:nvPr/>
        </p:nvCxnSpPr>
        <p:spPr bwMode="auto">
          <a:xfrm>
            <a:off x="4988489" y="5268059"/>
            <a:ext cx="382924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arrow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34" name="Straight Connector 533"/>
          <p:cNvCxnSpPr/>
          <p:nvPr/>
        </p:nvCxnSpPr>
        <p:spPr bwMode="auto">
          <a:xfrm>
            <a:off x="5749389" y="1796155"/>
            <a:ext cx="0" cy="10472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E9406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35" name="Straight Arrow Connector 534"/>
          <p:cNvCxnSpPr/>
          <p:nvPr/>
        </p:nvCxnSpPr>
        <p:spPr bwMode="auto">
          <a:xfrm>
            <a:off x="6216017" y="2221774"/>
            <a:ext cx="382924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arrow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39" name="Straight Arrow Connector 538"/>
          <p:cNvCxnSpPr/>
          <p:nvPr/>
        </p:nvCxnSpPr>
        <p:spPr bwMode="auto">
          <a:xfrm>
            <a:off x="6222680" y="2735356"/>
            <a:ext cx="20089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arrow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44" name="Elbow Connector 543"/>
          <p:cNvCxnSpPr/>
          <p:nvPr/>
        </p:nvCxnSpPr>
        <p:spPr bwMode="auto">
          <a:xfrm rot="10800000" flipV="1">
            <a:off x="5078732" y="2228124"/>
            <a:ext cx="1334263" cy="766930"/>
          </a:xfrm>
          <a:prstGeom prst="bentConnector3">
            <a:avLst>
              <a:gd name="adj1" fmla="val 187"/>
            </a:avLst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89" name="Straight Connector 588"/>
          <p:cNvCxnSpPr/>
          <p:nvPr/>
        </p:nvCxnSpPr>
        <p:spPr bwMode="auto">
          <a:xfrm>
            <a:off x="8574948" y="3785725"/>
            <a:ext cx="287513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arrow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92" name="Straight Connector 591"/>
          <p:cNvCxnSpPr/>
          <p:nvPr/>
        </p:nvCxnSpPr>
        <p:spPr bwMode="auto">
          <a:xfrm>
            <a:off x="8574948" y="3264832"/>
            <a:ext cx="287513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arrow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93" name="Straight Connector 592"/>
          <p:cNvCxnSpPr/>
          <p:nvPr/>
        </p:nvCxnSpPr>
        <p:spPr bwMode="auto">
          <a:xfrm>
            <a:off x="8574948" y="2735356"/>
            <a:ext cx="287513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arrow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94" name="Straight Connector 593"/>
          <p:cNvCxnSpPr/>
          <p:nvPr/>
        </p:nvCxnSpPr>
        <p:spPr bwMode="auto">
          <a:xfrm>
            <a:off x="8574948" y="2189033"/>
            <a:ext cx="287513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arrow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96" name="Straight Connector 595"/>
          <p:cNvCxnSpPr/>
          <p:nvPr/>
        </p:nvCxnSpPr>
        <p:spPr bwMode="auto">
          <a:xfrm>
            <a:off x="8862461" y="2176334"/>
            <a:ext cx="0" cy="314781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17" name="Straight Arrow Connector 616"/>
          <p:cNvCxnSpPr/>
          <p:nvPr/>
        </p:nvCxnSpPr>
        <p:spPr bwMode="auto">
          <a:xfrm>
            <a:off x="6486844" y="4392018"/>
            <a:ext cx="317578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19" name="Straight Connector 618"/>
          <p:cNvCxnSpPr/>
          <p:nvPr/>
        </p:nvCxnSpPr>
        <p:spPr bwMode="auto">
          <a:xfrm>
            <a:off x="8579336" y="5304322"/>
            <a:ext cx="287513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arrow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250" name="Group 249"/>
          <p:cNvGrpSpPr/>
          <p:nvPr/>
        </p:nvGrpSpPr>
        <p:grpSpPr>
          <a:xfrm>
            <a:off x="4148359" y="2870826"/>
            <a:ext cx="715674" cy="250123"/>
            <a:chOff x="7620676" y="5030717"/>
            <a:chExt cx="862158" cy="356036"/>
          </a:xfrm>
        </p:grpSpPr>
        <p:sp>
          <p:nvSpPr>
            <p:cNvPr id="251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53" name="Text Box 154"/>
            <p:cNvSpPr txBox="1">
              <a:spLocks noChangeArrowheads="1"/>
            </p:cNvSpPr>
            <p:nvPr/>
          </p:nvSpPr>
          <p:spPr bwMode="auto">
            <a:xfrm>
              <a:off x="7620676" y="5036271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+T269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81" name="Group 80"/>
          <p:cNvGrpSpPr/>
          <p:nvPr/>
        </p:nvGrpSpPr>
        <p:grpSpPr>
          <a:xfrm>
            <a:off x="4148365" y="2684551"/>
            <a:ext cx="715674" cy="258590"/>
            <a:chOff x="7620676" y="5030717"/>
            <a:chExt cx="862158" cy="368089"/>
          </a:xfrm>
        </p:grpSpPr>
        <p:sp>
          <p:nvSpPr>
            <p:cNvPr id="82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83" name="Text Box 154"/>
            <p:cNvSpPr txBox="1">
              <a:spLocks noChangeArrowheads="1"/>
            </p:cNvSpPr>
            <p:nvPr/>
          </p:nvSpPr>
          <p:spPr bwMode="auto">
            <a:xfrm>
              <a:off x="7620676" y="5048324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+?S184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06" name="Group 105"/>
          <p:cNvGrpSpPr/>
          <p:nvPr/>
        </p:nvGrpSpPr>
        <p:grpSpPr>
          <a:xfrm>
            <a:off x="4148359" y="2540280"/>
            <a:ext cx="715674" cy="246221"/>
            <a:chOff x="7620676" y="5006143"/>
            <a:chExt cx="862158" cy="350482"/>
          </a:xfrm>
        </p:grpSpPr>
        <p:sp>
          <p:nvSpPr>
            <p:cNvPr id="107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08" name="Text Box 154"/>
            <p:cNvSpPr txBox="1">
              <a:spLocks noChangeArrowheads="1"/>
            </p:cNvSpPr>
            <p:nvPr/>
          </p:nvSpPr>
          <p:spPr bwMode="auto">
            <a:xfrm>
              <a:off x="7620676" y="5006143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+T183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44" name="Group 243"/>
          <p:cNvGrpSpPr/>
          <p:nvPr/>
        </p:nvGrpSpPr>
        <p:grpSpPr>
          <a:xfrm>
            <a:off x="4136920" y="3041986"/>
            <a:ext cx="715674" cy="246221"/>
            <a:chOff x="7630676" y="5329410"/>
            <a:chExt cx="862158" cy="350482"/>
          </a:xfrm>
        </p:grpSpPr>
        <p:sp>
          <p:nvSpPr>
            <p:cNvPr id="245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46" name="Text Box 157"/>
            <p:cNvSpPr txBox="1">
              <a:spLocks noChangeArrowheads="1"/>
            </p:cNvSpPr>
            <p:nvPr/>
          </p:nvSpPr>
          <p:spPr bwMode="auto">
            <a:xfrm>
              <a:off x="7630676" y="532941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-T368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cxnSp>
        <p:nvCxnSpPr>
          <p:cNvPr id="336" name="Straight Arrow Connector 335"/>
          <p:cNvCxnSpPr/>
          <p:nvPr/>
        </p:nvCxnSpPr>
        <p:spPr bwMode="auto">
          <a:xfrm flipH="1">
            <a:off x="4784110" y="2718419"/>
            <a:ext cx="287733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8" name="Elbow Connector 17"/>
          <p:cNvCxnSpPr/>
          <p:nvPr/>
        </p:nvCxnSpPr>
        <p:spPr bwMode="auto">
          <a:xfrm flipV="1">
            <a:off x="1476716" y="2995054"/>
            <a:ext cx="2752167" cy="1018565"/>
          </a:xfrm>
          <a:prstGeom prst="bentConnector3">
            <a:avLst>
              <a:gd name="adj1" fmla="val 14007"/>
            </a:avLst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96" name="Group 95"/>
          <p:cNvGrpSpPr/>
          <p:nvPr/>
        </p:nvGrpSpPr>
        <p:grpSpPr>
          <a:xfrm>
            <a:off x="537207" y="3731856"/>
            <a:ext cx="1015712" cy="461921"/>
            <a:chOff x="550901" y="1139280"/>
            <a:chExt cx="1154094" cy="544552"/>
          </a:xfrm>
        </p:grpSpPr>
        <p:sp>
          <p:nvSpPr>
            <p:cNvPr id="97" name="Rounded Rectangle 96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98" name="Rectangle 97"/>
            <p:cNvSpPr/>
            <p:nvPr/>
          </p:nvSpPr>
          <p:spPr>
            <a:xfrm>
              <a:off x="550901" y="1139280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LKB1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Q15831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261" name="Straight Connector 260"/>
          <p:cNvCxnSpPr/>
          <p:nvPr/>
        </p:nvCxnSpPr>
        <p:spPr bwMode="auto">
          <a:xfrm>
            <a:off x="4767209" y="2993263"/>
            <a:ext cx="287513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arrow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5" name="Straight Connector 24"/>
          <p:cNvCxnSpPr/>
          <p:nvPr/>
        </p:nvCxnSpPr>
        <p:spPr bwMode="auto">
          <a:xfrm>
            <a:off x="5261099" y="3342542"/>
            <a:ext cx="0" cy="75532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271" name="Group 270"/>
          <p:cNvGrpSpPr/>
          <p:nvPr/>
        </p:nvGrpSpPr>
        <p:grpSpPr>
          <a:xfrm>
            <a:off x="4192020" y="4278458"/>
            <a:ext cx="715674" cy="252517"/>
            <a:chOff x="7630676" y="5344549"/>
            <a:chExt cx="862158" cy="359444"/>
          </a:xfrm>
        </p:grpSpPr>
        <p:sp>
          <p:nvSpPr>
            <p:cNvPr id="273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79" name="Text Box 157"/>
            <p:cNvSpPr txBox="1">
              <a:spLocks noChangeArrowheads="1"/>
            </p:cNvSpPr>
            <p:nvPr/>
          </p:nvSpPr>
          <p:spPr bwMode="auto">
            <a:xfrm>
              <a:off x="7630676" y="5353511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-S221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cxnSp>
        <p:nvCxnSpPr>
          <p:cNvPr id="282" name="Straight Arrow Connector 281"/>
          <p:cNvCxnSpPr/>
          <p:nvPr/>
        </p:nvCxnSpPr>
        <p:spPr bwMode="auto">
          <a:xfrm>
            <a:off x="7579086" y="4387783"/>
            <a:ext cx="317578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6" name="Elbow Connector 35"/>
          <p:cNvCxnSpPr/>
          <p:nvPr/>
        </p:nvCxnSpPr>
        <p:spPr bwMode="auto">
          <a:xfrm flipV="1">
            <a:off x="6483949" y="4387783"/>
            <a:ext cx="1115307" cy="651913"/>
          </a:xfrm>
          <a:prstGeom prst="bentConnector3">
            <a:avLst>
              <a:gd name="adj1" fmla="val 100103"/>
            </a:avLst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283" name="Group 282"/>
          <p:cNvGrpSpPr/>
          <p:nvPr/>
        </p:nvGrpSpPr>
        <p:grpSpPr>
          <a:xfrm>
            <a:off x="545668" y="2658337"/>
            <a:ext cx="1015712" cy="461921"/>
            <a:chOff x="550901" y="1139280"/>
            <a:chExt cx="1154094" cy="544552"/>
          </a:xfrm>
        </p:grpSpPr>
        <p:sp>
          <p:nvSpPr>
            <p:cNvPr id="284" name="Rounded Rectangle 283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85" name="Rectangle 284"/>
            <p:cNvSpPr/>
            <p:nvPr/>
          </p:nvSpPr>
          <p:spPr>
            <a:xfrm>
              <a:off x="550901" y="1139280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CAMKK1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Q8N5S9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286" name="Straight Connector 285"/>
          <p:cNvCxnSpPr/>
          <p:nvPr/>
        </p:nvCxnSpPr>
        <p:spPr bwMode="auto">
          <a:xfrm>
            <a:off x="1528788" y="2348776"/>
            <a:ext cx="14325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88" name="Straight Connector 287"/>
          <p:cNvCxnSpPr/>
          <p:nvPr/>
        </p:nvCxnSpPr>
        <p:spPr bwMode="auto">
          <a:xfrm>
            <a:off x="1528788" y="2882197"/>
            <a:ext cx="14325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1" name="Elbow Connector 40"/>
          <p:cNvCxnSpPr/>
          <p:nvPr/>
        </p:nvCxnSpPr>
        <p:spPr bwMode="auto">
          <a:xfrm flipV="1">
            <a:off x="1523817" y="3256366"/>
            <a:ext cx="2134020" cy="841499"/>
          </a:xfrm>
          <a:prstGeom prst="bentConnector3">
            <a:avLst>
              <a:gd name="adj1" fmla="val 21037"/>
            </a:avLst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7" name="Elbow Connector 46"/>
          <p:cNvCxnSpPr/>
          <p:nvPr/>
        </p:nvCxnSpPr>
        <p:spPr bwMode="auto">
          <a:xfrm>
            <a:off x="3644552" y="3257224"/>
            <a:ext cx="591308" cy="250667"/>
          </a:xfrm>
          <a:prstGeom prst="bentConnector3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797669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3911</TotalTime>
  <Words>150</Words>
  <Application>Microsoft Macintosh PowerPoint</Application>
  <PresentationFormat>On-screen Show (4:3)</PresentationFormat>
  <Paragraphs>109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Theme</vt:lpstr>
      <vt:lpstr>PowerPoint Presentation</vt:lpstr>
    </vt:vector>
  </TitlesOfParts>
  <Company>University of British Columbia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Pelech</dc:creator>
  <cp:lastModifiedBy>Steven Pelech</cp:lastModifiedBy>
  <cp:revision>127</cp:revision>
  <dcterms:created xsi:type="dcterms:W3CDTF">2014-02-16T01:31:59Z</dcterms:created>
  <dcterms:modified xsi:type="dcterms:W3CDTF">2016-03-16T02:38:52Z</dcterms:modified>
</cp:coreProperties>
</file>