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7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72AFF"/>
    <a:srgbClr val="7298BD"/>
    <a:srgbClr val="00C100"/>
    <a:srgbClr val="B1783F"/>
    <a:srgbClr val="969600"/>
    <a:srgbClr val="AB743D"/>
    <a:srgbClr val="8EB8D8"/>
    <a:srgbClr val="FFF777"/>
    <a:srgbClr val="90B1D0"/>
    <a:srgbClr val="00A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8778" autoAdjust="0"/>
    <p:restoredTop sz="94756" autoAdjust="0"/>
  </p:normalViewPr>
  <p:slideViewPr>
    <p:cSldViewPr snapToGrid="0" snapToObjects="1">
      <p:cViewPr varScale="1">
        <p:scale>
          <a:sx n="137" d="100"/>
          <a:sy n="137" d="100"/>
        </p:scale>
        <p:origin x="-1648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253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065D0B-94E1-42B8-BEA4-DFA1429F7219}" type="datetimeFigureOut">
              <a:rPr lang="en-GB" smtClean="0"/>
              <a:t>16-04-11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0ECCF5-D3A0-438F-B927-A81215D4EE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89190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52" name="Picture 5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3" name="Text Box 173"/>
          <p:cNvSpPr txBox="1">
            <a:spLocks noChangeArrowheads="1"/>
          </p:cNvSpPr>
          <p:nvPr userDrawn="1"/>
        </p:nvSpPr>
        <p:spPr bwMode="auto">
          <a:xfrm>
            <a:off x="2144286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54" name="Group 53"/>
          <p:cNvGrpSpPr/>
          <p:nvPr userDrawn="1"/>
        </p:nvGrpSpPr>
        <p:grpSpPr>
          <a:xfrm>
            <a:off x="1504891" y="5682356"/>
            <a:ext cx="6582739" cy="782825"/>
            <a:chOff x="1504891" y="5682356"/>
            <a:chExt cx="6582739" cy="782825"/>
          </a:xfrm>
        </p:grpSpPr>
        <p:grpSp>
          <p:nvGrpSpPr>
            <p:cNvPr id="55" name="Group 5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90" name="Rounded Rectangle 8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88" name="Rounded Rectangle 8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57" name="Rounded Rectangle 5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59" name="Snip Same Side Corner Rectangle 5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86" name="Snip Same Side Corner Rectangle 8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84" name="Snip Same Side Corner Rectangle 8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82" name="Snip Same Side Corner Rectangle 8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64" name="Group 6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80" name="Snip Same Side Corner Rectangle 7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65" name="Elbow Connector 6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6" name="Elbow Connector 6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7" name="Elbow Connector 6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8" name="Elbow Connector 6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9" name="Elbow Connector 6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0" name="Elbow Connector 6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77" name="Elbow Connector 7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78" name="TextBox 7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150489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4225069" y="4974659"/>
            <a:ext cx="1106841" cy="466427"/>
            <a:chOff x="507046" y="2817700"/>
            <a:chExt cx="1257639" cy="549865"/>
          </a:xfrm>
        </p:grpSpPr>
        <p:sp>
          <p:nvSpPr>
            <p:cNvPr id="20" name="Snip Same Side Corner Rectangle 19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07046" y="2823012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STAT1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B1783F"/>
                  </a:solidFill>
                  <a:latin typeface="Arial" charset="0"/>
                </a:rPr>
                <a:t>P42224</a:t>
              </a:r>
              <a:endParaRPr lang="en-US" sz="1050" dirty="0">
                <a:solidFill>
                  <a:srgbClr val="B1783F"/>
                </a:solidFill>
              </a:endParaRP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1007561" y="1601836"/>
            <a:ext cx="1106841" cy="466427"/>
            <a:chOff x="507046" y="3634424"/>
            <a:chExt cx="1257639" cy="549865"/>
          </a:xfrm>
        </p:grpSpPr>
        <p:sp>
          <p:nvSpPr>
            <p:cNvPr id="36" name="Snip Same Side Corner Rectangle 3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LGALS3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P17931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89" name="Elbow Connector 88"/>
          <p:cNvCxnSpPr/>
          <p:nvPr/>
        </p:nvCxnSpPr>
        <p:spPr bwMode="auto">
          <a:xfrm rot="16200000" flipH="1">
            <a:off x="882246" y="2753496"/>
            <a:ext cx="3484526" cy="437850"/>
          </a:xfrm>
          <a:prstGeom prst="bentConnector3">
            <a:avLst>
              <a:gd name="adj1" fmla="val 99818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9" name="Elbow Connector 98"/>
          <p:cNvCxnSpPr/>
          <p:nvPr/>
        </p:nvCxnSpPr>
        <p:spPr bwMode="auto">
          <a:xfrm rot="5400000" flipH="1" flipV="1">
            <a:off x="3550752" y="1437673"/>
            <a:ext cx="3670794" cy="3157744"/>
          </a:xfrm>
          <a:prstGeom prst="bentConnector3">
            <a:avLst>
              <a:gd name="adj1" fmla="val -525"/>
            </a:avLst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258733" y="104506"/>
            <a:ext cx="468363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Tyrosine-protein Kinase </a:t>
            </a:r>
            <a:r>
              <a:rPr lang="en-US" sz="2600" dirty="0" err="1" smtClean="0">
                <a:solidFill>
                  <a:srgbClr val="FFBB07"/>
                </a:solidFill>
                <a:latin typeface="Arial Narrow" charset="0"/>
              </a:rPr>
              <a:t>Mer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Q12866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962535" y="6469149"/>
            <a:ext cx="3287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A5ADCB"/>
                </a:solidFill>
                <a:latin typeface="Arial Narrow"/>
                <a:cs typeface="Arial Narrow"/>
              </a:rPr>
              <a:t>Prepared by Emma </a:t>
            </a:r>
            <a:r>
              <a:rPr lang="en-US" sz="1200" dirty="0" err="1" smtClean="0">
                <a:solidFill>
                  <a:srgbClr val="A5ADCB"/>
                </a:solidFill>
                <a:latin typeface="Arial Narrow"/>
                <a:cs typeface="Arial Narrow"/>
              </a:rPr>
              <a:t>Titmuss</a:t>
            </a:r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 and Dr. Steven Pelech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  <p:cxnSp>
        <p:nvCxnSpPr>
          <p:cNvPr id="128" name="Elbow Connector 127"/>
          <p:cNvCxnSpPr/>
          <p:nvPr/>
        </p:nvCxnSpPr>
        <p:spPr bwMode="auto">
          <a:xfrm rot="16200000" flipV="1">
            <a:off x="2623444" y="3319261"/>
            <a:ext cx="2297184" cy="346610"/>
          </a:xfrm>
          <a:prstGeom prst="bentConnector3">
            <a:avLst>
              <a:gd name="adj1" fmla="val 100113"/>
            </a:avLst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37" name="Group 136"/>
          <p:cNvGrpSpPr/>
          <p:nvPr/>
        </p:nvGrpSpPr>
        <p:grpSpPr>
          <a:xfrm>
            <a:off x="1007561" y="2220673"/>
            <a:ext cx="1106841" cy="466427"/>
            <a:chOff x="507046" y="3634424"/>
            <a:chExt cx="1257639" cy="549865"/>
          </a:xfrm>
        </p:grpSpPr>
        <p:sp>
          <p:nvSpPr>
            <p:cNvPr id="138" name="Snip Same Side Corner Rectangle 13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TUB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P50607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41" name="Group 140"/>
          <p:cNvGrpSpPr/>
          <p:nvPr/>
        </p:nvGrpSpPr>
        <p:grpSpPr>
          <a:xfrm>
            <a:off x="1007561" y="2819450"/>
            <a:ext cx="1106841" cy="466427"/>
            <a:chOff x="507046" y="3634424"/>
            <a:chExt cx="1257639" cy="549865"/>
          </a:xfrm>
        </p:grpSpPr>
        <p:sp>
          <p:nvSpPr>
            <p:cNvPr id="142" name="Snip Same Side Corner Rectangle 14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44" name="TextBox 143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TULP1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O00294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45" name="Group 144"/>
          <p:cNvGrpSpPr/>
          <p:nvPr/>
        </p:nvGrpSpPr>
        <p:grpSpPr>
          <a:xfrm>
            <a:off x="1007561" y="1008983"/>
            <a:ext cx="1106841" cy="466427"/>
            <a:chOff x="507046" y="3634424"/>
            <a:chExt cx="1257639" cy="549865"/>
          </a:xfrm>
        </p:grpSpPr>
        <p:sp>
          <p:nvSpPr>
            <p:cNvPr id="146" name="Snip Same Side Corner Rectangle 14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47" name="TextBox 146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GAS6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Q14393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50" name="Elbow Connector 149"/>
          <p:cNvCxnSpPr/>
          <p:nvPr/>
        </p:nvCxnSpPr>
        <p:spPr bwMode="auto">
          <a:xfrm>
            <a:off x="4047216" y="2428479"/>
            <a:ext cx="251956" cy="12700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52" name="Group 151"/>
          <p:cNvGrpSpPr/>
          <p:nvPr/>
        </p:nvGrpSpPr>
        <p:grpSpPr>
          <a:xfrm>
            <a:off x="4219994" y="1601836"/>
            <a:ext cx="1106841" cy="466427"/>
            <a:chOff x="507046" y="3634424"/>
            <a:chExt cx="1257639" cy="549865"/>
          </a:xfrm>
        </p:grpSpPr>
        <p:sp>
          <p:nvSpPr>
            <p:cNvPr id="162" name="Snip Same Side Corner Rectangle 16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63" name="TextBox 162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Grb2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P62993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81" name="Group 180"/>
          <p:cNvGrpSpPr/>
          <p:nvPr/>
        </p:nvGrpSpPr>
        <p:grpSpPr>
          <a:xfrm>
            <a:off x="4219994" y="2220673"/>
            <a:ext cx="1106841" cy="466427"/>
            <a:chOff x="507046" y="3634424"/>
            <a:chExt cx="1257639" cy="549865"/>
          </a:xfrm>
        </p:grpSpPr>
        <p:sp>
          <p:nvSpPr>
            <p:cNvPr id="191" name="Snip Same Side Corner Rectangle 19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92" name="TextBox 191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PIK3R1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P27986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4229886" y="2819450"/>
            <a:ext cx="1106841" cy="466427"/>
            <a:chOff x="6118010" y="3430685"/>
            <a:chExt cx="1106841" cy="466427"/>
          </a:xfrm>
        </p:grpSpPr>
        <p:sp>
          <p:nvSpPr>
            <p:cNvPr id="194" name="Snip Same Side Corner Rectangle 193"/>
            <p:cNvSpPr/>
            <p:nvPr/>
          </p:nvSpPr>
          <p:spPr bwMode="auto">
            <a:xfrm>
              <a:off x="6196179" y="3430685"/>
              <a:ext cx="950502" cy="458059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95" name="TextBox 194"/>
            <p:cNvSpPr txBox="1"/>
            <p:nvPr/>
          </p:nvSpPr>
          <p:spPr>
            <a:xfrm>
              <a:off x="6118010" y="3435191"/>
              <a:ext cx="1106841" cy="461921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Shc2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P98077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03" name="Group 202"/>
          <p:cNvGrpSpPr/>
          <p:nvPr/>
        </p:nvGrpSpPr>
        <p:grpSpPr>
          <a:xfrm>
            <a:off x="4206794" y="1008983"/>
            <a:ext cx="1106841" cy="466427"/>
            <a:chOff x="507046" y="3634424"/>
            <a:chExt cx="1257639" cy="549865"/>
          </a:xfrm>
        </p:grpSpPr>
        <p:sp>
          <p:nvSpPr>
            <p:cNvPr id="213" name="Snip Same Side Corner Rectangle 21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14" name="TextBox 213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Vav1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P15498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215" name="Elbow Connector 214"/>
          <p:cNvCxnSpPr/>
          <p:nvPr/>
        </p:nvCxnSpPr>
        <p:spPr bwMode="auto">
          <a:xfrm rot="5400000" flipH="1" flipV="1">
            <a:off x="2400003" y="2728368"/>
            <a:ext cx="3354011" cy="259572"/>
          </a:xfrm>
          <a:prstGeom prst="bentConnector3">
            <a:avLst>
              <a:gd name="adj1" fmla="val 99850"/>
            </a:avLst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2" name="Group 1"/>
          <p:cNvGrpSpPr/>
          <p:nvPr/>
        </p:nvGrpSpPr>
        <p:grpSpPr>
          <a:xfrm>
            <a:off x="4229886" y="4048598"/>
            <a:ext cx="1015712" cy="459563"/>
            <a:chOff x="4455765" y="2236560"/>
            <a:chExt cx="1015712" cy="459563"/>
          </a:xfrm>
        </p:grpSpPr>
        <p:sp>
          <p:nvSpPr>
            <p:cNvPr id="217" name="Rounded Rectangle 216"/>
            <p:cNvSpPr/>
            <p:nvPr/>
          </p:nvSpPr>
          <p:spPr bwMode="auto">
            <a:xfrm>
              <a:off x="4515405" y="2236560"/>
              <a:ext cx="950528" cy="441127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18" name="Rectangle 217"/>
            <p:cNvSpPr/>
            <p:nvPr/>
          </p:nvSpPr>
          <p:spPr>
            <a:xfrm>
              <a:off x="4455765" y="2239844"/>
              <a:ext cx="1015712" cy="45627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 err="1" smtClean="0">
                  <a:solidFill>
                    <a:schemeClr val="bg1"/>
                  </a:solidFill>
                  <a:latin typeface="Arial" charset="0"/>
                </a:rPr>
                <a:t>Src</a:t>
              </a:r>
              <a:endParaRPr lang="en-US" sz="105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P12931</a:t>
              </a:r>
              <a:endParaRPr lang="en-US" sz="110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238" name="Elbow Connector 237"/>
          <p:cNvCxnSpPr/>
          <p:nvPr/>
        </p:nvCxnSpPr>
        <p:spPr bwMode="auto">
          <a:xfrm rot="5400000" flipH="1" flipV="1">
            <a:off x="2490810" y="3374621"/>
            <a:ext cx="3389406" cy="243572"/>
          </a:xfrm>
          <a:prstGeom prst="bentConnector3">
            <a:avLst>
              <a:gd name="adj1" fmla="val 100407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246" name="Group 245"/>
          <p:cNvGrpSpPr/>
          <p:nvPr/>
        </p:nvGrpSpPr>
        <p:grpSpPr>
          <a:xfrm>
            <a:off x="7256707" y="2822882"/>
            <a:ext cx="1015712" cy="459563"/>
            <a:chOff x="537046" y="346083"/>
            <a:chExt cx="1154094" cy="541772"/>
          </a:xfrm>
        </p:grpSpPr>
        <p:sp>
          <p:nvSpPr>
            <p:cNvPr id="247" name="Rounded Rectangle 246"/>
            <p:cNvSpPr/>
            <p:nvPr/>
          </p:nvSpPr>
          <p:spPr bwMode="auto">
            <a:xfrm>
              <a:off x="604811" y="346083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48" name="Rectangle 247"/>
            <p:cNvSpPr/>
            <p:nvPr/>
          </p:nvSpPr>
          <p:spPr>
            <a:xfrm>
              <a:off x="537046" y="349954"/>
              <a:ext cx="1154094" cy="53790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/>
                  </a:solidFill>
                  <a:latin typeface="Arial" charset="0"/>
                </a:rPr>
                <a:t>FAK</a:t>
              </a:r>
              <a:endParaRPr lang="en-US" sz="105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Q05397</a:t>
              </a:r>
              <a:endParaRPr lang="en-US" sz="110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49" name="Group 248"/>
          <p:cNvGrpSpPr/>
          <p:nvPr/>
        </p:nvGrpSpPr>
        <p:grpSpPr>
          <a:xfrm>
            <a:off x="5634419" y="2819450"/>
            <a:ext cx="1106841" cy="466427"/>
            <a:chOff x="507046" y="3634424"/>
            <a:chExt cx="1257639" cy="549865"/>
          </a:xfrm>
        </p:grpSpPr>
        <p:sp>
          <p:nvSpPr>
            <p:cNvPr id="250" name="Snip Same Side Corner Rectangle 249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51" name="TextBox 250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RAC1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P63000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53" name="Group 252"/>
          <p:cNvGrpSpPr/>
          <p:nvPr/>
        </p:nvGrpSpPr>
        <p:grpSpPr>
          <a:xfrm>
            <a:off x="5634419" y="2220673"/>
            <a:ext cx="1106841" cy="466427"/>
            <a:chOff x="507046" y="3634424"/>
            <a:chExt cx="1257639" cy="549865"/>
          </a:xfrm>
        </p:grpSpPr>
        <p:sp>
          <p:nvSpPr>
            <p:cNvPr id="254" name="Snip Same Side Corner Rectangle 253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55" name="TextBox 254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PIK3R3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Q92569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76" name="Group 275"/>
          <p:cNvGrpSpPr/>
          <p:nvPr/>
        </p:nvGrpSpPr>
        <p:grpSpPr>
          <a:xfrm>
            <a:off x="5634419" y="3440980"/>
            <a:ext cx="1106841" cy="466427"/>
            <a:chOff x="507046" y="3634424"/>
            <a:chExt cx="1257639" cy="549865"/>
          </a:xfrm>
        </p:grpSpPr>
        <p:sp>
          <p:nvSpPr>
            <p:cNvPr id="277" name="Snip Same Side Corner Rectangle 27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78" name="TextBox 277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RANBP9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Q96S59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282" name="Elbow Connector 281"/>
          <p:cNvCxnSpPr/>
          <p:nvPr/>
        </p:nvCxnSpPr>
        <p:spPr bwMode="auto">
          <a:xfrm>
            <a:off x="6721010" y="1188838"/>
            <a:ext cx="493406" cy="843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FFF777"/>
            </a:solidFill>
            <a:prstDash val="sysDash"/>
            <a:headEnd type="arrow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90" name="Group 289"/>
          <p:cNvGrpSpPr/>
          <p:nvPr/>
        </p:nvGrpSpPr>
        <p:grpSpPr>
          <a:xfrm>
            <a:off x="997259" y="4491699"/>
            <a:ext cx="1106841" cy="466427"/>
            <a:chOff x="507046" y="3634424"/>
            <a:chExt cx="1257639" cy="549865"/>
          </a:xfrm>
        </p:grpSpPr>
        <p:sp>
          <p:nvSpPr>
            <p:cNvPr id="291" name="Snip Same Side Corner Rectangle 29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92" name="TextBox 291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Ubiquitin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P0CG48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21" name="Group 220"/>
          <p:cNvGrpSpPr/>
          <p:nvPr/>
        </p:nvGrpSpPr>
        <p:grpSpPr>
          <a:xfrm>
            <a:off x="7201031" y="1011237"/>
            <a:ext cx="1127065" cy="461919"/>
            <a:chOff x="3740102" y="2066168"/>
            <a:chExt cx="1257639" cy="534778"/>
          </a:xfrm>
        </p:grpSpPr>
        <p:sp>
          <p:nvSpPr>
            <p:cNvPr id="222" name="Rounded Rectangle 221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23" name="TextBox 222"/>
            <p:cNvSpPr txBox="1"/>
            <p:nvPr/>
          </p:nvSpPr>
          <p:spPr>
            <a:xfrm>
              <a:off x="3740102" y="2068869"/>
              <a:ext cx="1257639" cy="50357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TENC1</a:t>
              </a:r>
            </a:p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Q63HR2</a:t>
              </a:r>
              <a:endParaRPr lang="en-US" sz="110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25" name="Group 224"/>
          <p:cNvGrpSpPr/>
          <p:nvPr/>
        </p:nvGrpSpPr>
        <p:grpSpPr>
          <a:xfrm>
            <a:off x="7094500" y="1612506"/>
            <a:ext cx="1340126" cy="445087"/>
            <a:chOff x="371271" y="1139280"/>
            <a:chExt cx="1522707" cy="524707"/>
          </a:xfrm>
        </p:grpSpPr>
        <p:sp>
          <p:nvSpPr>
            <p:cNvPr id="226" name="Rounded Rectangle 225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27" name="Rectangle 226"/>
            <p:cNvSpPr/>
            <p:nvPr/>
          </p:nvSpPr>
          <p:spPr>
            <a:xfrm>
              <a:off x="371271" y="1139280"/>
              <a:ext cx="1522707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IKK-gamma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Q9Y6K9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29" name="Group 228"/>
          <p:cNvGrpSpPr/>
          <p:nvPr/>
        </p:nvGrpSpPr>
        <p:grpSpPr>
          <a:xfrm>
            <a:off x="7256707" y="4048598"/>
            <a:ext cx="1015712" cy="459563"/>
            <a:chOff x="4455765" y="2236560"/>
            <a:chExt cx="1015712" cy="459563"/>
          </a:xfrm>
        </p:grpSpPr>
        <p:sp>
          <p:nvSpPr>
            <p:cNvPr id="230" name="Rounded Rectangle 229"/>
            <p:cNvSpPr/>
            <p:nvPr/>
          </p:nvSpPr>
          <p:spPr bwMode="auto">
            <a:xfrm>
              <a:off x="4515405" y="2236560"/>
              <a:ext cx="950528" cy="441127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31" name="Rectangle 230"/>
            <p:cNvSpPr/>
            <p:nvPr/>
          </p:nvSpPr>
          <p:spPr>
            <a:xfrm>
              <a:off x="4455765" y="2239844"/>
              <a:ext cx="1015712" cy="45627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/>
                  </a:solidFill>
                  <a:latin typeface="Arial" charset="0"/>
                </a:rPr>
                <a:t>Yes</a:t>
              </a:r>
              <a:endParaRPr lang="en-US" sz="105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P07947</a:t>
              </a:r>
              <a:endParaRPr lang="en-US" sz="110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32" name="Group 231"/>
          <p:cNvGrpSpPr/>
          <p:nvPr/>
        </p:nvGrpSpPr>
        <p:grpSpPr>
          <a:xfrm>
            <a:off x="7256707" y="3444412"/>
            <a:ext cx="1015712" cy="459563"/>
            <a:chOff x="4455765" y="2236560"/>
            <a:chExt cx="1015712" cy="459563"/>
          </a:xfrm>
        </p:grpSpPr>
        <p:sp>
          <p:nvSpPr>
            <p:cNvPr id="233" name="Rounded Rectangle 232"/>
            <p:cNvSpPr/>
            <p:nvPr/>
          </p:nvSpPr>
          <p:spPr bwMode="auto">
            <a:xfrm>
              <a:off x="4515405" y="2236560"/>
              <a:ext cx="950528" cy="441127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35" name="Rectangle 234"/>
            <p:cNvSpPr/>
            <p:nvPr/>
          </p:nvSpPr>
          <p:spPr>
            <a:xfrm>
              <a:off x="4455765" y="2239844"/>
              <a:ext cx="1015712" cy="45627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 err="1" smtClean="0">
                  <a:solidFill>
                    <a:schemeClr val="bg1"/>
                  </a:solidFill>
                  <a:latin typeface="Arial" charset="0"/>
                </a:rPr>
                <a:t>Lck</a:t>
              </a:r>
              <a:endParaRPr lang="en-US" sz="105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P06239</a:t>
              </a:r>
              <a:endParaRPr lang="en-US" sz="110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36" name="Group 235"/>
          <p:cNvGrpSpPr/>
          <p:nvPr/>
        </p:nvGrpSpPr>
        <p:grpSpPr>
          <a:xfrm>
            <a:off x="7256707" y="2224105"/>
            <a:ext cx="1015712" cy="459563"/>
            <a:chOff x="4455765" y="2236560"/>
            <a:chExt cx="1015712" cy="459563"/>
          </a:xfrm>
        </p:grpSpPr>
        <p:sp>
          <p:nvSpPr>
            <p:cNvPr id="237" name="Rounded Rectangle 236"/>
            <p:cNvSpPr/>
            <p:nvPr/>
          </p:nvSpPr>
          <p:spPr bwMode="auto">
            <a:xfrm>
              <a:off x="4515405" y="2236560"/>
              <a:ext cx="950528" cy="441127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39" name="Rectangle 238"/>
            <p:cNvSpPr/>
            <p:nvPr/>
          </p:nvSpPr>
          <p:spPr>
            <a:xfrm>
              <a:off x="4455765" y="2239844"/>
              <a:ext cx="1015712" cy="45627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/>
                  </a:solidFill>
                  <a:latin typeface="Arial" charset="0"/>
                </a:rPr>
                <a:t>Ack1/TNK2</a:t>
              </a:r>
              <a:endParaRPr lang="en-US" sz="105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Q07912</a:t>
              </a:r>
              <a:endParaRPr lang="en-US" sz="110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40" name="Group 239"/>
          <p:cNvGrpSpPr/>
          <p:nvPr/>
        </p:nvGrpSpPr>
        <p:grpSpPr>
          <a:xfrm>
            <a:off x="4219994" y="3440980"/>
            <a:ext cx="1106841" cy="466427"/>
            <a:chOff x="507046" y="4525112"/>
            <a:chExt cx="1257639" cy="549865"/>
          </a:xfrm>
        </p:grpSpPr>
        <p:sp>
          <p:nvSpPr>
            <p:cNvPr id="241" name="Snip Same Side Corner Rectangle 240"/>
            <p:cNvSpPr/>
            <p:nvPr/>
          </p:nvSpPr>
          <p:spPr bwMode="auto">
            <a:xfrm>
              <a:off x="595865" y="4525112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02B61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43" name="TextBox 242"/>
            <p:cNvSpPr txBox="1"/>
            <p:nvPr/>
          </p:nvSpPr>
          <p:spPr>
            <a:xfrm>
              <a:off x="507046" y="4530424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PLCG2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P16885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44" name="Group 243"/>
          <p:cNvGrpSpPr/>
          <p:nvPr/>
        </p:nvGrpSpPr>
        <p:grpSpPr>
          <a:xfrm>
            <a:off x="5570460" y="1002232"/>
            <a:ext cx="1159687" cy="479929"/>
            <a:chOff x="473789" y="5344549"/>
            <a:chExt cx="1257639" cy="540000"/>
          </a:xfrm>
        </p:grpSpPr>
        <p:sp>
          <p:nvSpPr>
            <p:cNvPr id="245" name="Snip Same Side Corner Rectangle 244"/>
            <p:cNvSpPr/>
            <p:nvPr/>
          </p:nvSpPr>
          <p:spPr bwMode="auto">
            <a:xfrm>
              <a:off x="562608" y="5344549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BDB70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defTabSz="914307"/>
              <a:endParaRPr lang="en-US" sz="1800"/>
            </a:p>
          </p:txBody>
        </p:sp>
        <p:sp>
          <p:nvSpPr>
            <p:cNvPr id="252" name="TextBox 251"/>
            <p:cNvSpPr txBox="1"/>
            <p:nvPr/>
          </p:nvSpPr>
          <p:spPr>
            <a:xfrm>
              <a:off x="473789" y="5349861"/>
              <a:ext cx="1257639" cy="519738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rgbClr val="262626"/>
                  </a:solidFill>
                  <a:latin typeface="Arial" charset="0"/>
                </a:rPr>
                <a:t>ITGB5</a:t>
              </a:r>
              <a:endParaRPr lang="en-US" sz="1100" dirty="0">
                <a:solidFill>
                  <a:srgbClr val="262626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rgbClr val="7F773E"/>
                  </a:solidFill>
                  <a:latin typeface="Arial" charset="0"/>
                </a:rPr>
                <a:t>P18084</a:t>
              </a:r>
              <a:endParaRPr lang="en-US" sz="1100" dirty="0">
                <a:solidFill>
                  <a:srgbClr val="7F773E"/>
                </a:solidFill>
              </a:endParaRPr>
            </a:p>
          </p:txBody>
        </p:sp>
      </p:grpSp>
      <p:grpSp>
        <p:nvGrpSpPr>
          <p:cNvPr id="256" name="Group 255"/>
          <p:cNvGrpSpPr/>
          <p:nvPr/>
        </p:nvGrpSpPr>
        <p:grpSpPr>
          <a:xfrm>
            <a:off x="5634419" y="1601836"/>
            <a:ext cx="1106841" cy="466427"/>
            <a:chOff x="507046" y="3634424"/>
            <a:chExt cx="1257639" cy="549865"/>
          </a:xfrm>
        </p:grpSpPr>
        <p:sp>
          <p:nvSpPr>
            <p:cNvPr id="257" name="Snip Same Side Corner Rectangle 25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58" name="TextBox 257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PIK3R2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O00459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59" name="Group 258"/>
          <p:cNvGrpSpPr/>
          <p:nvPr/>
        </p:nvGrpSpPr>
        <p:grpSpPr>
          <a:xfrm>
            <a:off x="5634419" y="4045166"/>
            <a:ext cx="1106841" cy="466427"/>
            <a:chOff x="507046" y="3634424"/>
            <a:chExt cx="1257639" cy="549865"/>
          </a:xfrm>
        </p:grpSpPr>
        <p:sp>
          <p:nvSpPr>
            <p:cNvPr id="260" name="Snip Same Side Corner Rectangle 259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61" name="TextBox 260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SOCS1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O15524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62" name="Group 261"/>
          <p:cNvGrpSpPr/>
          <p:nvPr/>
        </p:nvGrpSpPr>
        <p:grpSpPr>
          <a:xfrm>
            <a:off x="2807331" y="4489591"/>
            <a:ext cx="1015712" cy="465205"/>
            <a:chOff x="537046" y="346083"/>
            <a:chExt cx="1154094" cy="548423"/>
          </a:xfrm>
        </p:grpSpPr>
        <p:sp>
          <p:nvSpPr>
            <p:cNvPr id="263" name="Rounded Rectangle 262"/>
            <p:cNvSpPr/>
            <p:nvPr/>
          </p:nvSpPr>
          <p:spPr bwMode="auto">
            <a:xfrm>
              <a:off x="604811" y="346083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64" name="Rectangle 263"/>
            <p:cNvSpPr/>
            <p:nvPr/>
          </p:nvSpPr>
          <p:spPr>
            <a:xfrm>
              <a:off x="537046" y="349954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>
                  <a:solidFill>
                    <a:schemeClr val="bg1"/>
                  </a:solidFill>
                  <a:latin typeface="Arial" charset="0"/>
                </a:rPr>
                <a:t>MER/MERTK</a:t>
              </a:r>
            </a:p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Q12866</a:t>
              </a:r>
              <a:endParaRPr lang="en-US" sz="110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65" name="Group 264"/>
          <p:cNvGrpSpPr/>
          <p:nvPr/>
        </p:nvGrpSpPr>
        <p:grpSpPr>
          <a:xfrm>
            <a:off x="2988668" y="3333340"/>
            <a:ext cx="715674" cy="246221"/>
            <a:chOff x="7620676" y="5024219"/>
            <a:chExt cx="862158" cy="350482"/>
          </a:xfrm>
        </p:grpSpPr>
        <p:sp>
          <p:nvSpPr>
            <p:cNvPr id="266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67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+Y872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68" name="Group 267"/>
          <p:cNvGrpSpPr/>
          <p:nvPr/>
        </p:nvGrpSpPr>
        <p:grpSpPr>
          <a:xfrm>
            <a:off x="2988668" y="1108384"/>
            <a:ext cx="715674" cy="246221"/>
            <a:chOff x="7592083" y="6020193"/>
            <a:chExt cx="862158" cy="350482"/>
          </a:xfrm>
        </p:grpSpPr>
        <p:sp>
          <p:nvSpPr>
            <p:cNvPr id="269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70" name="Text Box 160"/>
            <p:cNvSpPr txBox="1">
              <a:spLocks noChangeArrowheads="1"/>
            </p:cNvSpPr>
            <p:nvPr/>
          </p:nvSpPr>
          <p:spPr bwMode="auto">
            <a:xfrm>
              <a:off x="7592083" y="6020193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T458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72" name="Group 271"/>
          <p:cNvGrpSpPr/>
          <p:nvPr/>
        </p:nvGrpSpPr>
        <p:grpSpPr>
          <a:xfrm>
            <a:off x="2988668" y="2777101"/>
            <a:ext cx="715674" cy="246221"/>
            <a:chOff x="7620676" y="5024219"/>
            <a:chExt cx="862158" cy="350482"/>
          </a:xfrm>
        </p:grpSpPr>
        <p:sp>
          <p:nvSpPr>
            <p:cNvPr id="279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80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+Y754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81" name="Group 280"/>
          <p:cNvGrpSpPr/>
          <p:nvPr/>
        </p:nvGrpSpPr>
        <p:grpSpPr>
          <a:xfrm>
            <a:off x="2988668" y="2591688"/>
            <a:ext cx="715674" cy="246221"/>
            <a:chOff x="7620676" y="5024219"/>
            <a:chExt cx="862158" cy="350482"/>
          </a:xfrm>
        </p:grpSpPr>
        <p:sp>
          <p:nvSpPr>
            <p:cNvPr id="283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84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+Y753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85" name="Group 284"/>
          <p:cNvGrpSpPr/>
          <p:nvPr/>
        </p:nvGrpSpPr>
        <p:grpSpPr>
          <a:xfrm>
            <a:off x="2988668" y="2220862"/>
            <a:ext cx="715674" cy="246221"/>
            <a:chOff x="7620676" y="5024219"/>
            <a:chExt cx="862158" cy="350482"/>
          </a:xfrm>
        </p:grpSpPr>
        <p:sp>
          <p:nvSpPr>
            <p:cNvPr id="286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87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+Y749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93" name="Group 292"/>
          <p:cNvGrpSpPr/>
          <p:nvPr/>
        </p:nvGrpSpPr>
        <p:grpSpPr>
          <a:xfrm>
            <a:off x="2988668" y="4260402"/>
            <a:ext cx="715674" cy="246221"/>
            <a:chOff x="7592082" y="6020192"/>
            <a:chExt cx="862158" cy="350482"/>
          </a:xfrm>
        </p:grpSpPr>
        <p:sp>
          <p:nvSpPr>
            <p:cNvPr id="294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95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S979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96" name="Group 295"/>
          <p:cNvGrpSpPr/>
          <p:nvPr/>
        </p:nvGrpSpPr>
        <p:grpSpPr>
          <a:xfrm>
            <a:off x="2988668" y="4074992"/>
            <a:ext cx="715674" cy="246221"/>
            <a:chOff x="7592082" y="6020192"/>
            <a:chExt cx="862158" cy="350482"/>
          </a:xfrm>
        </p:grpSpPr>
        <p:sp>
          <p:nvSpPr>
            <p:cNvPr id="297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98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S970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99" name="Group 298"/>
          <p:cNvGrpSpPr/>
          <p:nvPr/>
        </p:nvGrpSpPr>
        <p:grpSpPr>
          <a:xfrm>
            <a:off x="2988668" y="3889579"/>
            <a:ext cx="715674" cy="246221"/>
            <a:chOff x="7592082" y="6020192"/>
            <a:chExt cx="862158" cy="350482"/>
          </a:xfrm>
        </p:grpSpPr>
        <p:sp>
          <p:nvSpPr>
            <p:cNvPr id="300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01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S968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02" name="Group 301"/>
          <p:cNvGrpSpPr/>
          <p:nvPr/>
        </p:nvGrpSpPr>
        <p:grpSpPr>
          <a:xfrm>
            <a:off x="2988668" y="3704166"/>
            <a:ext cx="715674" cy="246221"/>
            <a:chOff x="7592082" y="6020192"/>
            <a:chExt cx="862158" cy="350482"/>
          </a:xfrm>
        </p:grpSpPr>
        <p:sp>
          <p:nvSpPr>
            <p:cNvPr id="303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04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S935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05" name="Group 304"/>
          <p:cNvGrpSpPr/>
          <p:nvPr/>
        </p:nvGrpSpPr>
        <p:grpSpPr>
          <a:xfrm>
            <a:off x="2988668" y="2406275"/>
            <a:ext cx="715674" cy="246221"/>
            <a:chOff x="7592082" y="6020192"/>
            <a:chExt cx="862158" cy="350482"/>
          </a:xfrm>
        </p:grpSpPr>
        <p:sp>
          <p:nvSpPr>
            <p:cNvPr id="306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07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S750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08" name="Group 307"/>
          <p:cNvGrpSpPr/>
          <p:nvPr/>
        </p:nvGrpSpPr>
        <p:grpSpPr>
          <a:xfrm>
            <a:off x="2988668" y="1850036"/>
            <a:ext cx="715674" cy="246221"/>
            <a:chOff x="7592082" y="6020192"/>
            <a:chExt cx="862158" cy="350482"/>
          </a:xfrm>
        </p:grpSpPr>
        <p:sp>
          <p:nvSpPr>
            <p:cNvPr id="309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10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S645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11" name="Group 310"/>
          <p:cNvGrpSpPr/>
          <p:nvPr/>
        </p:nvGrpSpPr>
        <p:grpSpPr>
          <a:xfrm>
            <a:off x="2988668" y="1664623"/>
            <a:ext cx="715674" cy="246221"/>
            <a:chOff x="7592082" y="6020192"/>
            <a:chExt cx="862158" cy="350482"/>
          </a:xfrm>
        </p:grpSpPr>
        <p:sp>
          <p:nvSpPr>
            <p:cNvPr id="312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13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S613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14" name="Group 313"/>
          <p:cNvGrpSpPr/>
          <p:nvPr/>
        </p:nvGrpSpPr>
        <p:grpSpPr>
          <a:xfrm>
            <a:off x="2988668" y="1293797"/>
            <a:ext cx="715674" cy="246221"/>
            <a:chOff x="7592082" y="6020192"/>
            <a:chExt cx="862158" cy="350482"/>
          </a:xfrm>
        </p:grpSpPr>
        <p:sp>
          <p:nvSpPr>
            <p:cNvPr id="315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16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S543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17" name="Group 316"/>
          <p:cNvGrpSpPr/>
          <p:nvPr/>
        </p:nvGrpSpPr>
        <p:grpSpPr>
          <a:xfrm>
            <a:off x="2988668" y="2962514"/>
            <a:ext cx="715674" cy="246221"/>
            <a:chOff x="7592082" y="6020192"/>
            <a:chExt cx="862158" cy="350482"/>
          </a:xfrm>
        </p:grpSpPr>
        <p:sp>
          <p:nvSpPr>
            <p:cNvPr id="318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19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Y777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20" name="Group 319"/>
          <p:cNvGrpSpPr/>
          <p:nvPr/>
        </p:nvGrpSpPr>
        <p:grpSpPr>
          <a:xfrm>
            <a:off x="2988668" y="1479210"/>
            <a:ext cx="715674" cy="246221"/>
            <a:chOff x="7592082" y="6020192"/>
            <a:chExt cx="862158" cy="350482"/>
          </a:xfrm>
        </p:grpSpPr>
        <p:sp>
          <p:nvSpPr>
            <p:cNvPr id="321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22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Y549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23" name="Group 322"/>
          <p:cNvGrpSpPr/>
          <p:nvPr/>
        </p:nvGrpSpPr>
        <p:grpSpPr>
          <a:xfrm>
            <a:off x="2988668" y="2035449"/>
            <a:ext cx="715674" cy="246221"/>
            <a:chOff x="7592082" y="6020192"/>
            <a:chExt cx="862158" cy="350482"/>
          </a:xfrm>
        </p:grpSpPr>
        <p:sp>
          <p:nvSpPr>
            <p:cNvPr id="324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25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T699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26" name="Group 325"/>
          <p:cNvGrpSpPr/>
          <p:nvPr/>
        </p:nvGrpSpPr>
        <p:grpSpPr>
          <a:xfrm>
            <a:off x="2988668" y="3518753"/>
            <a:ext cx="715674" cy="246221"/>
            <a:chOff x="7592082" y="6020192"/>
            <a:chExt cx="862158" cy="350482"/>
          </a:xfrm>
        </p:grpSpPr>
        <p:sp>
          <p:nvSpPr>
            <p:cNvPr id="327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28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Y929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29" name="Group 328"/>
          <p:cNvGrpSpPr/>
          <p:nvPr/>
        </p:nvGrpSpPr>
        <p:grpSpPr>
          <a:xfrm>
            <a:off x="2988668" y="3147927"/>
            <a:ext cx="715674" cy="246221"/>
            <a:chOff x="7592082" y="6020192"/>
            <a:chExt cx="862158" cy="350482"/>
          </a:xfrm>
        </p:grpSpPr>
        <p:sp>
          <p:nvSpPr>
            <p:cNvPr id="330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31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Y810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7" name="Straight Connector 6"/>
          <p:cNvCxnSpPr/>
          <p:nvPr/>
        </p:nvCxnSpPr>
        <p:spPr bwMode="auto">
          <a:xfrm>
            <a:off x="3847859" y="4641158"/>
            <a:ext cx="10561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35" name="Straight Connector 334"/>
          <p:cNvCxnSpPr/>
          <p:nvPr/>
        </p:nvCxnSpPr>
        <p:spPr bwMode="auto">
          <a:xfrm>
            <a:off x="3592602" y="2722602"/>
            <a:ext cx="35273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36" name="Straight Connector 335"/>
          <p:cNvCxnSpPr/>
          <p:nvPr/>
        </p:nvCxnSpPr>
        <p:spPr bwMode="auto">
          <a:xfrm>
            <a:off x="3583465" y="2895818"/>
            <a:ext cx="35273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37" name="Straight Connector 336"/>
          <p:cNvCxnSpPr/>
          <p:nvPr/>
        </p:nvCxnSpPr>
        <p:spPr bwMode="auto">
          <a:xfrm>
            <a:off x="3593863" y="3473073"/>
            <a:ext cx="35273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1" name="Straight Connector 30"/>
          <p:cNvCxnSpPr/>
          <p:nvPr/>
        </p:nvCxnSpPr>
        <p:spPr bwMode="auto">
          <a:xfrm>
            <a:off x="2040098" y="1187198"/>
            <a:ext cx="37462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41" name="Straight Connector 340"/>
          <p:cNvCxnSpPr/>
          <p:nvPr/>
        </p:nvCxnSpPr>
        <p:spPr bwMode="auto">
          <a:xfrm>
            <a:off x="2036232" y="1801701"/>
            <a:ext cx="37462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42" name="Straight Connector 341"/>
          <p:cNvCxnSpPr/>
          <p:nvPr/>
        </p:nvCxnSpPr>
        <p:spPr bwMode="auto">
          <a:xfrm>
            <a:off x="2030961" y="2424517"/>
            <a:ext cx="37462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43" name="Straight Connector 342"/>
          <p:cNvCxnSpPr/>
          <p:nvPr/>
        </p:nvCxnSpPr>
        <p:spPr bwMode="auto">
          <a:xfrm>
            <a:off x="2035640" y="3064946"/>
            <a:ext cx="37462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344" name="TextBox 343"/>
          <p:cNvSpPr txBox="1"/>
          <p:nvPr/>
        </p:nvSpPr>
        <p:spPr>
          <a:xfrm>
            <a:off x="1137114" y="3352175"/>
            <a:ext cx="10777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F777"/>
                </a:solidFill>
                <a:latin typeface="Arial"/>
                <a:cs typeface="Arial"/>
              </a:rPr>
              <a:t>LIGANDS</a:t>
            </a:r>
            <a:endParaRPr lang="en-US" sz="1200" dirty="0">
              <a:solidFill>
                <a:srgbClr val="FFF777"/>
              </a:solidFill>
              <a:latin typeface="Arial"/>
              <a:cs typeface="Arial"/>
            </a:endParaRPr>
          </a:p>
        </p:txBody>
      </p:sp>
      <p:cxnSp>
        <p:nvCxnSpPr>
          <p:cNvPr id="345" name="Elbow Connector 344"/>
          <p:cNvCxnSpPr/>
          <p:nvPr/>
        </p:nvCxnSpPr>
        <p:spPr bwMode="auto">
          <a:xfrm>
            <a:off x="4049086" y="3019672"/>
            <a:ext cx="251956" cy="12700"/>
          </a:xfrm>
          <a:prstGeom prst="bentConnector3">
            <a:avLst>
              <a:gd name="adj1" fmla="val 10109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46" name="Elbow Connector 345"/>
          <p:cNvCxnSpPr/>
          <p:nvPr/>
        </p:nvCxnSpPr>
        <p:spPr bwMode="auto">
          <a:xfrm>
            <a:off x="4038960" y="3638204"/>
            <a:ext cx="251956" cy="12700"/>
          </a:xfrm>
          <a:prstGeom prst="bentConnector3">
            <a:avLst>
              <a:gd name="adj1" fmla="val 10109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47" name="Elbow Connector 346"/>
          <p:cNvCxnSpPr/>
          <p:nvPr/>
        </p:nvCxnSpPr>
        <p:spPr bwMode="auto">
          <a:xfrm>
            <a:off x="4036031" y="4293084"/>
            <a:ext cx="251956" cy="12700"/>
          </a:xfrm>
          <a:prstGeom prst="bentConnector3">
            <a:avLst>
              <a:gd name="adj1" fmla="val 10109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48" name="Elbow Connector 347"/>
          <p:cNvCxnSpPr/>
          <p:nvPr/>
        </p:nvCxnSpPr>
        <p:spPr bwMode="auto">
          <a:xfrm flipV="1">
            <a:off x="3843944" y="4728335"/>
            <a:ext cx="211014" cy="1"/>
          </a:xfrm>
          <a:prstGeom prst="bentConnector3">
            <a:avLst>
              <a:gd name="adj1" fmla="val 97631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49" name="Elbow Connector 348"/>
          <p:cNvCxnSpPr/>
          <p:nvPr/>
        </p:nvCxnSpPr>
        <p:spPr bwMode="auto">
          <a:xfrm flipV="1">
            <a:off x="2025930" y="4846787"/>
            <a:ext cx="816756" cy="5154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FF00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52" name="Elbow Connector 351"/>
          <p:cNvCxnSpPr/>
          <p:nvPr/>
        </p:nvCxnSpPr>
        <p:spPr bwMode="auto">
          <a:xfrm>
            <a:off x="4042145" y="5184760"/>
            <a:ext cx="251956" cy="12700"/>
          </a:xfrm>
          <a:prstGeom prst="bentConnector3">
            <a:avLst>
              <a:gd name="adj1" fmla="val 10109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74" name="Elbow Connector 373"/>
          <p:cNvCxnSpPr/>
          <p:nvPr/>
        </p:nvCxnSpPr>
        <p:spPr bwMode="auto">
          <a:xfrm>
            <a:off x="6718318" y="1780846"/>
            <a:ext cx="493406" cy="843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FFF777"/>
            </a:solidFill>
            <a:prstDash val="sysDash"/>
            <a:headEnd type="arrow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6" name="Elbow Connector 375"/>
          <p:cNvCxnSpPr/>
          <p:nvPr/>
        </p:nvCxnSpPr>
        <p:spPr bwMode="auto">
          <a:xfrm>
            <a:off x="6707625" y="2381826"/>
            <a:ext cx="493406" cy="843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FFF777"/>
            </a:solidFill>
            <a:prstDash val="sysDash"/>
            <a:headEnd type="arrow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7" name="Elbow Connector 376"/>
          <p:cNvCxnSpPr/>
          <p:nvPr/>
        </p:nvCxnSpPr>
        <p:spPr bwMode="auto">
          <a:xfrm>
            <a:off x="6715207" y="3003457"/>
            <a:ext cx="493406" cy="843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FFF777"/>
            </a:solidFill>
            <a:prstDash val="sysDash"/>
            <a:headEnd type="arrow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8" name="Elbow Connector 377"/>
          <p:cNvCxnSpPr/>
          <p:nvPr/>
        </p:nvCxnSpPr>
        <p:spPr bwMode="auto">
          <a:xfrm>
            <a:off x="6725899" y="3621347"/>
            <a:ext cx="493406" cy="843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FFF777"/>
            </a:solidFill>
            <a:prstDash val="sysDash"/>
            <a:headEnd type="arrow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9" name="Elbow Connector 378"/>
          <p:cNvCxnSpPr/>
          <p:nvPr/>
        </p:nvCxnSpPr>
        <p:spPr bwMode="auto">
          <a:xfrm>
            <a:off x="6725494" y="4223015"/>
            <a:ext cx="493406" cy="843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FFF777"/>
            </a:solidFill>
            <a:prstDash val="sysDash"/>
            <a:headEnd type="arrow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77357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18920</TotalTime>
  <Words>96</Words>
  <Application>Microsoft Macintosh PowerPoint</Application>
  <PresentationFormat>On-screen Show (4:3)</PresentationFormat>
  <Paragraphs>72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280</cp:revision>
  <dcterms:created xsi:type="dcterms:W3CDTF">2014-02-16T01:31:59Z</dcterms:created>
  <dcterms:modified xsi:type="dcterms:W3CDTF">2016-04-11T22:31:44Z</dcterms:modified>
</cp:coreProperties>
</file>