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00" d="100"/>
          <a:sy n="100" d="100"/>
        </p:scale>
        <p:origin x="-976" y="-8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8" name="Elbow Connector 307"/>
          <p:cNvCxnSpPr/>
          <p:nvPr/>
        </p:nvCxnSpPr>
        <p:spPr bwMode="auto">
          <a:xfrm rot="16200000" flipV="1">
            <a:off x="4096705" y="3584197"/>
            <a:ext cx="1489587" cy="172205"/>
          </a:xfrm>
          <a:prstGeom prst="bentConnector3">
            <a:avLst>
              <a:gd name="adj1" fmla="val 891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Elbow Connector 9"/>
          <p:cNvCxnSpPr/>
          <p:nvPr/>
        </p:nvCxnSpPr>
        <p:spPr bwMode="auto">
          <a:xfrm rot="10800000">
            <a:off x="3424433" y="2615053"/>
            <a:ext cx="1556964" cy="312742"/>
          </a:xfrm>
          <a:prstGeom prst="bentConnector3">
            <a:avLst>
              <a:gd name="adj1" fmla="val 100029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" name="Elbow Connector 83"/>
          <p:cNvCxnSpPr/>
          <p:nvPr/>
        </p:nvCxnSpPr>
        <p:spPr bwMode="auto">
          <a:xfrm rot="16200000" flipV="1">
            <a:off x="1349561" y="2495635"/>
            <a:ext cx="1280211" cy="6"/>
          </a:xfrm>
          <a:prstGeom prst="bentConnector3">
            <a:avLst>
              <a:gd name="adj1" fmla="val 48015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Cyclin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-dependent Protein-serine Kinase 5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Q00535 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2230842" y="2136776"/>
            <a:ext cx="1015712" cy="461921"/>
            <a:chOff x="550901" y="1139280"/>
            <a:chExt cx="1154094" cy="544552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CDK5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Q00535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389712" y="1904907"/>
            <a:ext cx="715674" cy="246221"/>
            <a:chOff x="7630676" y="5317355"/>
            <a:chExt cx="862158" cy="350482"/>
          </a:xfrm>
        </p:grpSpPr>
        <p:sp>
          <p:nvSpPr>
            <p:cNvPr id="82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3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-Y167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389712" y="1732422"/>
            <a:ext cx="715674" cy="246221"/>
            <a:chOff x="7620676" y="5012167"/>
            <a:chExt cx="862158" cy="350482"/>
          </a:xfrm>
        </p:grpSpPr>
        <p:sp>
          <p:nvSpPr>
            <p:cNvPr id="8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1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+S159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89712" y="1559936"/>
            <a:ext cx="715674" cy="246221"/>
            <a:chOff x="7620676" y="5012167"/>
            <a:chExt cx="862158" cy="350482"/>
          </a:xfrm>
        </p:grpSpPr>
        <p:sp>
          <p:nvSpPr>
            <p:cNvPr id="9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+Y158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2389712" y="1387450"/>
            <a:ext cx="715674" cy="246221"/>
            <a:chOff x="7630676" y="5317355"/>
            <a:chExt cx="862158" cy="350482"/>
          </a:xfrm>
        </p:grpSpPr>
        <p:sp>
          <p:nvSpPr>
            <p:cNvPr id="9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7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2389712" y="1214965"/>
            <a:ext cx="715674" cy="246221"/>
            <a:chOff x="7630676" y="5317355"/>
            <a:chExt cx="862158" cy="350482"/>
          </a:xfrm>
        </p:grpSpPr>
        <p:sp>
          <p:nvSpPr>
            <p:cNvPr id="10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1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14834" y="1279201"/>
            <a:ext cx="1015712" cy="461921"/>
            <a:chOff x="537046" y="349955"/>
            <a:chExt cx="1154094" cy="544552"/>
          </a:xfrm>
        </p:grpSpPr>
        <p:sp>
          <p:nvSpPr>
            <p:cNvPr id="103" name="Rounded Rectangle 10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Abl1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P00519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14834" y="1818945"/>
            <a:ext cx="1015712" cy="461921"/>
            <a:chOff x="537046" y="349955"/>
            <a:chExt cx="1154094" cy="544552"/>
          </a:xfrm>
        </p:grpSpPr>
        <p:sp>
          <p:nvSpPr>
            <p:cNvPr id="106" name="Rounded Rectangle 10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Fyn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P06241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14834" y="2358689"/>
            <a:ext cx="1015712" cy="461921"/>
            <a:chOff x="537046" y="349955"/>
            <a:chExt cx="1154094" cy="544552"/>
          </a:xfrm>
        </p:grpSpPr>
        <p:sp>
          <p:nvSpPr>
            <p:cNvPr id="109" name="Rounded Rectangle 10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TrkA</a:t>
              </a: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/NTRK1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P04629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714834" y="2898433"/>
            <a:ext cx="1015712" cy="461921"/>
            <a:chOff x="550901" y="1139280"/>
            <a:chExt cx="1154094" cy="544552"/>
          </a:xfrm>
        </p:grpSpPr>
        <p:sp>
          <p:nvSpPr>
            <p:cNvPr id="115" name="Rounded Rectangle 11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CDK7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P50613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620567" y="3438176"/>
            <a:ext cx="1191299" cy="445087"/>
            <a:chOff x="443792" y="1139280"/>
            <a:chExt cx="1353603" cy="524707"/>
          </a:xfrm>
        </p:grpSpPr>
        <p:sp>
          <p:nvSpPr>
            <p:cNvPr id="118" name="Rounded Rectangle 11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443792" y="1139280"/>
              <a:ext cx="1353603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CK1</a:t>
              </a:r>
              <a:r>
                <a:rPr lang="en-US" sz="10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a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1/CSNK1A1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P48729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" name="Elbow Connector 7"/>
          <p:cNvCxnSpPr>
            <a:endCxn id="110" idx="3"/>
          </p:cNvCxnSpPr>
          <p:nvPr/>
        </p:nvCxnSpPr>
        <p:spPr bwMode="auto">
          <a:xfrm rot="16200000" flipH="1">
            <a:off x="1182462" y="2041566"/>
            <a:ext cx="1088976" cy="7191"/>
          </a:xfrm>
          <a:prstGeom prst="bentConnector4">
            <a:avLst>
              <a:gd name="adj1" fmla="val 521"/>
              <a:gd name="adj2" fmla="val 2454777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1710262" y="2045474"/>
            <a:ext cx="19242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1902687" y="1500673"/>
            <a:ext cx="600732" cy="305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8" name="Elbow Connector 137"/>
          <p:cNvCxnSpPr/>
          <p:nvPr/>
        </p:nvCxnSpPr>
        <p:spPr bwMode="auto">
          <a:xfrm rot="16200000" flipH="1">
            <a:off x="1570241" y="3289698"/>
            <a:ext cx="588194" cy="250650"/>
          </a:xfrm>
          <a:prstGeom prst="bentConnector3">
            <a:avLst>
              <a:gd name="adj1" fmla="val -380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5" name="Straight Connector 144"/>
          <p:cNvCxnSpPr/>
          <p:nvPr/>
        </p:nvCxnSpPr>
        <p:spPr bwMode="auto">
          <a:xfrm>
            <a:off x="1723354" y="3713365"/>
            <a:ext cx="30017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" name="Group 2"/>
          <p:cNvGrpSpPr/>
          <p:nvPr/>
        </p:nvGrpSpPr>
        <p:grpSpPr>
          <a:xfrm>
            <a:off x="4785814" y="3357133"/>
            <a:ext cx="1106841" cy="1280506"/>
            <a:chOff x="5490019" y="2034836"/>
            <a:chExt cx="1106841" cy="1280506"/>
          </a:xfrm>
        </p:grpSpPr>
        <p:grpSp>
          <p:nvGrpSpPr>
            <p:cNvPr id="77" name="Group 76"/>
            <p:cNvGrpSpPr/>
            <p:nvPr/>
          </p:nvGrpSpPr>
          <p:grpSpPr>
            <a:xfrm>
              <a:off x="5685602" y="2231292"/>
              <a:ext cx="715674" cy="246221"/>
              <a:chOff x="7630676" y="5329407"/>
              <a:chExt cx="862158" cy="350482"/>
            </a:xfrm>
          </p:grpSpPr>
          <p:sp>
            <p:nvSpPr>
              <p:cNvPr id="55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6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940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-T138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0" name="Group 119"/>
            <p:cNvGrpSpPr/>
            <p:nvPr/>
          </p:nvGrpSpPr>
          <p:grpSpPr>
            <a:xfrm>
              <a:off x="5490019" y="2848915"/>
              <a:ext cx="1106841" cy="466427"/>
              <a:chOff x="507046" y="3634424"/>
              <a:chExt cx="1257639" cy="549865"/>
            </a:xfrm>
          </p:grpSpPr>
          <p:sp>
            <p:nvSpPr>
              <p:cNvPr id="121" name="Snip Same Side Corner Rectangle 120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CDK5R1/p35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Q15078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23" name="Group 122"/>
            <p:cNvGrpSpPr/>
            <p:nvPr/>
          </p:nvGrpSpPr>
          <p:grpSpPr>
            <a:xfrm>
              <a:off x="5685602" y="2624203"/>
              <a:ext cx="715674" cy="246221"/>
              <a:chOff x="7592082" y="6020192"/>
              <a:chExt cx="862158" cy="350482"/>
            </a:xfrm>
          </p:grpSpPr>
          <p:sp>
            <p:nvSpPr>
              <p:cNvPr id="12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2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20192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T197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6" name="Group 125"/>
            <p:cNvGrpSpPr/>
            <p:nvPr/>
          </p:nvGrpSpPr>
          <p:grpSpPr>
            <a:xfrm>
              <a:off x="5685602" y="2427748"/>
              <a:ext cx="715674" cy="246221"/>
              <a:chOff x="7592082" y="6008140"/>
              <a:chExt cx="862158" cy="350482"/>
            </a:xfrm>
          </p:grpSpPr>
          <p:sp>
            <p:nvSpPr>
              <p:cNvPr id="12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2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S170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9" name="Group 128"/>
            <p:cNvGrpSpPr/>
            <p:nvPr/>
          </p:nvGrpSpPr>
          <p:grpSpPr>
            <a:xfrm>
              <a:off x="5685602" y="2034836"/>
              <a:ext cx="715674" cy="246221"/>
              <a:chOff x="7630676" y="5329407"/>
              <a:chExt cx="862158" cy="350482"/>
            </a:xfrm>
          </p:grpSpPr>
          <p:sp>
            <p:nvSpPr>
              <p:cNvPr id="13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3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940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4785814" y="2135745"/>
            <a:ext cx="1106841" cy="1085616"/>
            <a:chOff x="5481552" y="3396496"/>
            <a:chExt cx="1106841" cy="1085616"/>
          </a:xfrm>
        </p:grpSpPr>
        <p:grpSp>
          <p:nvGrpSpPr>
            <p:cNvPr id="111" name="Group 110"/>
            <p:cNvGrpSpPr/>
            <p:nvPr/>
          </p:nvGrpSpPr>
          <p:grpSpPr>
            <a:xfrm>
              <a:off x="5481552" y="4015685"/>
              <a:ext cx="1106841" cy="466427"/>
              <a:chOff x="507046" y="3634424"/>
              <a:chExt cx="1257639" cy="549865"/>
            </a:xfrm>
          </p:grpSpPr>
          <p:sp>
            <p:nvSpPr>
              <p:cNvPr id="112" name="Snip Same Side Corner Rectangle 111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CDK5R2/p39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Q13319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33" name="Group 132"/>
            <p:cNvGrpSpPr/>
            <p:nvPr/>
          </p:nvGrpSpPr>
          <p:grpSpPr>
            <a:xfrm>
              <a:off x="5679776" y="3592952"/>
              <a:ext cx="715674" cy="246221"/>
              <a:chOff x="7630676" y="5329407"/>
              <a:chExt cx="862158" cy="350482"/>
            </a:xfrm>
          </p:grpSpPr>
          <p:sp>
            <p:nvSpPr>
              <p:cNvPr id="15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940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-T84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5679776" y="3789408"/>
              <a:ext cx="715674" cy="246221"/>
              <a:chOff x="7592082" y="6008140"/>
              <a:chExt cx="862158" cy="350482"/>
            </a:xfrm>
          </p:grpSpPr>
          <p:sp>
            <p:nvSpPr>
              <p:cNvPr id="14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4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S173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5679776" y="3396496"/>
              <a:ext cx="715674" cy="246221"/>
              <a:chOff x="7630676" y="5329407"/>
              <a:chExt cx="862158" cy="350482"/>
            </a:xfrm>
          </p:grpSpPr>
          <p:sp>
            <p:nvSpPr>
              <p:cNvPr id="14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4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940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711093" y="4729624"/>
            <a:ext cx="1015712" cy="708313"/>
            <a:chOff x="2458638" y="4227352"/>
            <a:chExt cx="1015712" cy="708313"/>
          </a:xfrm>
        </p:grpSpPr>
        <p:grpSp>
          <p:nvGrpSpPr>
            <p:cNvPr id="152" name="Group 151"/>
            <p:cNvGrpSpPr/>
            <p:nvPr/>
          </p:nvGrpSpPr>
          <p:grpSpPr>
            <a:xfrm>
              <a:off x="2458638" y="4473744"/>
              <a:ext cx="1015712" cy="461921"/>
              <a:chOff x="550901" y="1139280"/>
              <a:chExt cx="1154094" cy="544552"/>
            </a:xfrm>
          </p:grpSpPr>
          <p:sp>
            <p:nvSpPr>
              <p:cNvPr id="153" name="Rounded Rectangle 152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ATM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Q13315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55" name="Group 154"/>
            <p:cNvGrpSpPr/>
            <p:nvPr/>
          </p:nvGrpSpPr>
          <p:grpSpPr>
            <a:xfrm>
              <a:off x="2618236" y="4227352"/>
              <a:ext cx="715674" cy="258590"/>
              <a:chOff x="7620676" y="5030717"/>
              <a:chExt cx="862158" cy="368089"/>
            </a:xfrm>
          </p:grpSpPr>
          <p:sp>
            <p:nvSpPr>
              <p:cNvPr id="15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48324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+S794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5990239" y="2998655"/>
            <a:ext cx="1191299" cy="845391"/>
            <a:chOff x="5405561" y="4628359"/>
            <a:chExt cx="1191299" cy="845391"/>
          </a:xfrm>
        </p:grpSpPr>
        <p:grpSp>
          <p:nvGrpSpPr>
            <p:cNvPr id="158" name="Group 157"/>
            <p:cNvGrpSpPr/>
            <p:nvPr/>
          </p:nvGrpSpPr>
          <p:grpSpPr>
            <a:xfrm>
              <a:off x="5405561" y="5020164"/>
              <a:ext cx="1191299" cy="453586"/>
              <a:chOff x="443792" y="1139280"/>
              <a:chExt cx="1353603" cy="534726"/>
            </a:xfrm>
          </p:grpSpPr>
          <p:sp>
            <p:nvSpPr>
              <p:cNvPr id="159" name="Rounded Rectangle 158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43792" y="1139280"/>
                <a:ext cx="1353603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CASK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O14936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61" name="Group 160"/>
            <p:cNvGrpSpPr/>
            <p:nvPr/>
          </p:nvGrpSpPr>
          <p:grpSpPr>
            <a:xfrm>
              <a:off x="5643373" y="4800844"/>
              <a:ext cx="715674" cy="246221"/>
              <a:chOff x="7630676" y="5317355"/>
              <a:chExt cx="862158" cy="350482"/>
            </a:xfrm>
          </p:grpSpPr>
          <p:sp>
            <p:nvSpPr>
              <p:cNvPr id="16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6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-S395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5643373" y="4628359"/>
              <a:ext cx="715674" cy="246221"/>
              <a:chOff x="7630676" y="5317355"/>
              <a:chExt cx="862158" cy="350482"/>
            </a:xfrm>
          </p:grpSpPr>
          <p:sp>
            <p:nvSpPr>
              <p:cNvPr id="165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66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-S51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3529113" y="2148143"/>
            <a:ext cx="1015712" cy="686592"/>
            <a:chOff x="5851191" y="1172141"/>
            <a:chExt cx="1015712" cy="686592"/>
          </a:xfrm>
        </p:grpSpPr>
        <p:grpSp>
          <p:nvGrpSpPr>
            <p:cNvPr id="167" name="Group 166"/>
            <p:cNvGrpSpPr/>
            <p:nvPr/>
          </p:nvGrpSpPr>
          <p:grpSpPr>
            <a:xfrm>
              <a:off x="5851191" y="1396812"/>
              <a:ext cx="1015712" cy="461921"/>
              <a:chOff x="537046" y="349955"/>
              <a:chExt cx="1154094" cy="544552"/>
            </a:xfrm>
          </p:grpSpPr>
          <p:sp>
            <p:nvSpPr>
              <p:cNvPr id="168" name="Rounded Rectangle 167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ErbB2/</a:t>
                </a: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Neu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P04626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70" name="Group 169"/>
            <p:cNvGrpSpPr/>
            <p:nvPr/>
          </p:nvGrpSpPr>
          <p:grpSpPr>
            <a:xfrm>
              <a:off x="5992743" y="1172141"/>
              <a:ext cx="715674" cy="246221"/>
              <a:chOff x="7592082" y="5996088"/>
              <a:chExt cx="862158" cy="350482"/>
            </a:xfrm>
          </p:grpSpPr>
          <p:sp>
            <p:nvSpPr>
              <p:cNvPr id="17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7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5996088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S1174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3529113" y="2978266"/>
            <a:ext cx="1015712" cy="865780"/>
            <a:chOff x="7058341" y="925553"/>
            <a:chExt cx="1015712" cy="865780"/>
          </a:xfrm>
        </p:grpSpPr>
        <p:grpSp>
          <p:nvGrpSpPr>
            <p:cNvPr id="173" name="Group 172"/>
            <p:cNvGrpSpPr/>
            <p:nvPr/>
          </p:nvGrpSpPr>
          <p:grpSpPr>
            <a:xfrm>
              <a:off x="7058341" y="1329412"/>
              <a:ext cx="1015712" cy="461921"/>
              <a:chOff x="537046" y="349955"/>
              <a:chExt cx="1154094" cy="544552"/>
            </a:xfrm>
          </p:grpSpPr>
          <p:sp>
            <p:nvSpPr>
              <p:cNvPr id="174" name="Rounded Rectangle 173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ErbB3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P21860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76" name="Group 175"/>
            <p:cNvGrpSpPr/>
            <p:nvPr/>
          </p:nvGrpSpPr>
          <p:grpSpPr>
            <a:xfrm>
              <a:off x="7208360" y="1104741"/>
              <a:ext cx="715674" cy="246221"/>
              <a:chOff x="7592082" y="5996088"/>
              <a:chExt cx="862158" cy="350482"/>
            </a:xfrm>
          </p:grpSpPr>
          <p:sp>
            <p:nvSpPr>
              <p:cNvPr id="17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7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5996088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S1123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9" name="Group 178"/>
            <p:cNvGrpSpPr/>
            <p:nvPr/>
          </p:nvGrpSpPr>
          <p:grpSpPr>
            <a:xfrm>
              <a:off x="7208360" y="925553"/>
              <a:ext cx="715674" cy="246221"/>
              <a:chOff x="7620676" y="5012167"/>
              <a:chExt cx="862158" cy="350482"/>
            </a:xfrm>
          </p:grpSpPr>
          <p:sp>
            <p:nvSpPr>
              <p:cNvPr id="18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8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+T873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10"/>
          <p:cNvGrpSpPr/>
          <p:nvPr/>
        </p:nvGrpSpPr>
        <p:grpSpPr>
          <a:xfrm>
            <a:off x="4831378" y="1185442"/>
            <a:ext cx="1015712" cy="869947"/>
            <a:chOff x="2074258" y="554803"/>
            <a:chExt cx="1015712" cy="869947"/>
          </a:xfrm>
        </p:grpSpPr>
        <p:grpSp>
          <p:nvGrpSpPr>
            <p:cNvPr id="193" name="Group 192"/>
            <p:cNvGrpSpPr/>
            <p:nvPr/>
          </p:nvGrpSpPr>
          <p:grpSpPr>
            <a:xfrm>
              <a:off x="2074258" y="962829"/>
              <a:ext cx="1015712" cy="461921"/>
              <a:chOff x="537046" y="349955"/>
              <a:chExt cx="1154094" cy="544552"/>
            </a:xfrm>
          </p:grpSpPr>
          <p:sp>
            <p:nvSpPr>
              <p:cNvPr id="200" name="Rounded Rectangle 199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FAK/PTK2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Q05397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94" name="Group 193"/>
            <p:cNvGrpSpPr/>
            <p:nvPr/>
          </p:nvGrpSpPr>
          <p:grpSpPr>
            <a:xfrm>
              <a:off x="2224277" y="738158"/>
              <a:ext cx="715674" cy="246221"/>
              <a:chOff x="7592082" y="5996088"/>
              <a:chExt cx="862158" cy="350482"/>
            </a:xfrm>
          </p:grpSpPr>
          <p:sp>
            <p:nvSpPr>
              <p:cNvPr id="19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9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5996088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S910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03" name="Group 202"/>
            <p:cNvGrpSpPr/>
            <p:nvPr/>
          </p:nvGrpSpPr>
          <p:grpSpPr>
            <a:xfrm>
              <a:off x="2226294" y="554803"/>
              <a:ext cx="715674" cy="246221"/>
              <a:chOff x="7592082" y="5996088"/>
              <a:chExt cx="862158" cy="350482"/>
            </a:xfrm>
          </p:grpSpPr>
          <p:sp>
            <p:nvSpPr>
              <p:cNvPr id="20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0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5996088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S732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6032468" y="1006107"/>
            <a:ext cx="1106841" cy="1049282"/>
            <a:chOff x="6729192" y="2221007"/>
            <a:chExt cx="1106841" cy="1049282"/>
          </a:xfrm>
        </p:grpSpPr>
        <p:grpSp>
          <p:nvGrpSpPr>
            <p:cNvPr id="206" name="Group 205"/>
            <p:cNvGrpSpPr/>
            <p:nvPr/>
          </p:nvGrpSpPr>
          <p:grpSpPr>
            <a:xfrm>
              <a:off x="6729192" y="2803862"/>
              <a:ext cx="1106841" cy="466427"/>
              <a:chOff x="507046" y="2817700"/>
              <a:chExt cx="1257639" cy="549865"/>
            </a:xfrm>
          </p:grpSpPr>
          <p:sp>
            <p:nvSpPr>
              <p:cNvPr id="207" name="Snip Same Side Corner Rectangle 206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GR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P04150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09" name="Group 208"/>
            <p:cNvGrpSpPr/>
            <p:nvPr/>
          </p:nvGrpSpPr>
          <p:grpSpPr>
            <a:xfrm>
              <a:off x="6924775" y="2571299"/>
              <a:ext cx="715674" cy="246221"/>
              <a:chOff x="7630676" y="5317355"/>
              <a:chExt cx="862158" cy="350482"/>
            </a:xfrm>
          </p:grpSpPr>
          <p:sp>
            <p:nvSpPr>
              <p:cNvPr id="21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1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-S203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12" name="Group 211"/>
            <p:cNvGrpSpPr/>
            <p:nvPr/>
          </p:nvGrpSpPr>
          <p:grpSpPr>
            <a:xfrm>
              <a:off x="6924775" y="2221007"/>
              <a:ext cx="715674" cy="246221"/>
              <a:chOff x="7630676" y="5317355"/>
              <a:chExt cx="862158" cy="350482"/>
            </a:xfrm>
          </p:grpSpPr>
          <p:sp>
            <p:nvSpPr>
              <p:cNvPr id="213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14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-S203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15" name="Group 214"/>
            <p:cNvGrpSpPr/>
            <p:nvPr/>
          </p:nvGrpSpPr>
          <p:grpSpPr>
            <a:xfrm>
              <a:off x="6924775" y="2403782"/>
              <a:ext cx="715674" cy="246221"/>
              <a:chOff x="7592082" y="5996088"/>
              <a:chExt cx="862158" cy="350482"/>
            </a:xfrm>
          </p:grpSpPr>
          <p:sp>
            <p:nvSpPr>
              <p:cNvPr id="21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1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5996088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S211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7259631" y="4764000"/>
            <a:ext cx="1161003" cy="673937"/>
            <a:chOff x="6596860" y="4758302"/>
            <a:chExt cx="1161003" cy="673937"/>
          </a:xfrm>
        </p:grpSpPr>
        <p:grpSp>
          <p:nvGrpSpPr>
            <p:cNvPr id="218" name="Group 217"/>
            <p:cNvGrpSpPr/>
            <p:nvPr/>
          </p:nvGrpSpPr>
          <p:grpSpPr>
            <a:xfrm>
              <a:off x="6596860" y="4978653"/>
              <a:ext cx="1161003" cy="453586"/>
              <a:chOff x="478821" y="1139280"/>
              <a:chExt cx="1319180" cy="534726"/>
            </a:xfrm>
          </p:grpSpPr>
          <p:sp>
            <p:nvSpPr>
              <p:cNvPr id="219" name="Rounded Rectangle 218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78821" y="1139280"/>
                <a:ext cx="1319180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JNK3/MAPK10</a:t>
                </a:r>
                <a:endParaRPr lang="en-US" sz="105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P53779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21" name="Group 220"/>
            <p:cNvGrpSpPr/>
            <p:nvPr/>
          </p:nvGrpSpPr>
          <p:grpSpPr>
            <a:xfrm>
              <a:off x="6819167" y="4758302"/>
              <a:ext cx="715674" cy="246221"/>
              <a:chOff x="7630676" y="5317355"/>
              <a:chExt cx="862158" cy="350482"/>
            </a:xfrm>
          </p:grpSpPr>
          <p:sp>
            <p:nvSpPr>
              <p:cNvPr id="22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2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-T131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2263435" y="2609161"/>
            <a:ext cx="1015712" cy="668484"/>
            <a:chOff x="2783098" y="4767156"/>
            <a:chExt cx="1015712" cy="668484"/>
          </a:xfrm>
        </p:grpSpPr>
        <p:grpSp>
          <p:nvGrpSpPr>
            <p:cNvPr id="245" name="Group 244"/>
            <p:cNvGrpSpPr/>
            <p:nvPr/>
          </p:nvGrpSpPr>
          <p:grpSpPr>
            <a:xfrm>
              <a:off x="2783098" y="4973719"/>
              <a:ext cx="1015712" cy="461921"/>
              <a:chOff x="550901" y="1139280"/>
              <a:chExt cx="1154094" cy="544552"/>
            </a:xfrm>
          </p:grpSpPr>
          <p:sp>
            <p:nvSpPr>
              <p:cNvPr id="246" name="Rounded Rectangle 245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47" name="Rectangle 246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LMR2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Q8IWU2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51" name="Group 250"/>
            <p:cNvGrpSpPr/>
            <p:nvPr/>
          </p:nvGrpSpPr>
          <p:grpSpPr>
            <a:xfrm>
              <a:off x="2941968" y="4767156"/>
              <a:ext cx="715674" cy="246221"/>
              <a:chOff x="7620676" y="5012167"/>
              <a:chExt cx="862158" cy="350482"/>
            </a:xfrm>
          </p:grpSpPr>
          <p:sp>
            <p:nvSpPr>
              <p:cNvPr id="25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5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+S1450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0" name="Group 29"/>
          <p:cNvGrpSpPr/>
          <p:nvPr/>
        </p:nvGrpSpPr>
        <p:grpSpPr>
          <a:xfrm>
            <a:off x="4831378" y="4733988"/>
            <a:ext cx="1015712" cy="703949"/>
            <a:chOff x="4181231" y="4753367"/>
            <a:chExt cx="1015712" cy="703949"/>
          </a:xfrm>
        </p:grpSpPr>
        <p:grpSp>
          <p:nvGrpSpPr>
            <p:cNvPr id="236" name="Group 235"/>
            <p:cNvGrpSpPr/>
            <p:nvPr/>
          </p:nvGrpSpPr>
          <p:grpSpPr>
            <a:xfrm>
              <a:off x="4181231" y="4995395"/>
              <a:ext cx="1015712" cy="461921"/>
              <a:chOff x="550901" y="1139280"/>
              <a:chExt cx="1154094" cy="544552"/>
            </a:xfrm>
          </p:grpSpPr>
          <p:sp>
            <p:nvSpPr>
              <p:cNvPr id="237" name="Rounded Rectangle 236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LMR1/AATK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Q6ZMQ8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>
              <a:off x="4342697" y="4753367"/>
              <a:ext cx="715674" cy="246221"/>
              <a:chOff x="7592082" y="5996088"/>
              <a:chExt cx="862158" cy="350482"/>
            </a:xfrm>
          </p:grpSpPr>
          <p:sp>
            <p:nvSpPr>
              <p:cNvPr id="25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5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5996088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S81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7286712" y="1356399"/>
            <a:ext cx="1106841" cy="698990"/>
            <a:chOff x="7830579" y="4773187"/>
            <a:chExt cx="1106841" cy="698990"/>
          </a:xfrm>
        </p:grpSpPr>
        <p:grpSp>
          <p:nvGrpSpPr>
            <p:cNvPr id="258" name="Group 257"/>
            <p:cNvGrpSpPr/>
            <p:nvPr/>
          </p:nvGrpSpPr>
          <p:grpSpPr>
            <a:xfrm>
              <a:off x="7830579" y="5005750"/>
              <a:ext cx="1106841" cy="466427"/>
              <a:chOff x="507046" y="2817700"/>
              <a:chExt cx="1257639" cy="549865"/>
            </a:xfrm>
          </p:grpSpPr>
          <p:sp>
            <p:nvSpPr>
              <p:cNvPr id="268" name="Snip Same Side Corner Rectangle 267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69" name="TextBox 268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MEF2A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Q02078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59" name="Group 258"/>
            <p:cNvGrpSpPr/>
            <p:nvPr/>
          </p:nvGrpSpPr>
          <p:grpSpPr>
            <a:xfrm>
              <a:off x="8026162" y="4773187"/>
              <a:ext cx="715674" cy="246221"/>
              <a:chOff x="7630676" y="5317355"/>
              <a:chExt cx="862158" cy="350482"/>
            </a:xfrm>
          </p:grpSpPr>
          <p:sp>
            <p:nvSpPr>
              <p:cNvPr id="266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67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-S408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7286712" y="2135745"/>
            <a:ext cx="1106841" cy="698990"/>
            <a:chOff x="7429558" y="3613435"/>
            <a:chExt cx="1106841" cy="698990"/>
          </a:xfrm>
        </p:grpSpPr>
        <p:grpSp>
          <p:nvGrpSpPr>
            <p:cNvPr id="270" name="Group 269"/>
            <p:cNvGrpSpPr/>
            <p:nvPr/>
          </p:nvGrpSpPr>
          <p:grpSpPr>
            <a:xfrm>
              <a:off x="7429558" y="3845998"/>
              <a:ext cx="1106841" cy="466427"/>
              <a:chOff x="507046" y="2817700"/>
              <a:chExt cx="1257639" cy="549865"/>
            </a:xfrm>
          </p:grpSpPr>
          <p:sp>
            <p:nvSpPr>
              <p:cNvPr id="271" name="Snip Same Side Corner Rectangle 270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72" name="TextBox 271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MEF2D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Q14814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73" name="Group 272"/>
            <p:cNvGrpSpPr/>
            <p:nvPr/>
          </p:nvGrpSpPr>
          <p:grpSpPr>
            <a:xfrm>
              <a:off x="7625141" y="3613435"/>
              <a:ext cx="715674" cy="246221"/>
              <a:chOff x="7630676" y="5317355"/>
              <a:chExt cx="862158" cy="350482"/>
            </a:xfrm>
          </p:grpSpPr>
          <p:sp>
            <p:nvSpPr>
              <p:cNvPr id="274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75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-S444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87" name="Group 386"/>
          <p:cNvGrpSpPr/>
          <p:nvPr/>
        </p:nvGrpSpPr>
        <p:grpSpPr>
          <a:xfrm>
            <a:off x="6005387" y="4772499"/>
            <a:ext cx="1161003" cy="665438"/>
            <a:chOff x="4949528" y="4031133"/>
            <a:chExt cx="1161003" cy="665438"/>
          </a:xfrm>
        </p:grpSpPr>
        <p:grpSp>
          <p:nvGrpSpPr>
            <p:cNvPr id="276" name="Group 275"/>
            <p:cNvGrpSpPr/>
            <p:nvPr/>
          </p:nvGrpSpPr>
          <p:grpSpPr>
            <a:xfrm>
              <a:off x="4949528" y="4251484"/>
              <a:ext cx="1161003" cy="445087"/>
              <a:chOff x="451408" y="1139280"/>
              <a:chExt cx="1319179" cy="524707"/>
            </a:xfrm>
          </p:grpSpPr>
          <p:sp>
            <p:nvSpPr>
              <p:cNvPr id="277" name="Rounded Rectangle 276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451408" y="1139280"/>
                <a:ext cx="1319179" cy="5147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00" dirty="0" smtClean="0">
                    <a:solidFill>
                      <a:schemeClr val="bg1"/>
                    </a:solidFill>
                    <a:latin typeface="Arial" charset="0"/>
                  </a:rPr>
                  <a:t>MEK1/MAP2K1</a:t>
                </a:r>
                <a:endParaRPr lang="en-US" sz="10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Q02750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79" name="Group 278"/>
            <p:cNvGrpSpPr/>
            <p:nvPr/>
          </p:nvGrpSpPr>
          <p:grpSpPr>
            <a:xfrm>
              <a:off x="5172192" y="4031133"/>
              <a:ext cx="715674" cy="246221"/>
              <a:chOff x="7630676" y="5317355"/>
              <a:chExt cx="862158" cy="350482"/>
            </a:xfrm>
          </p:grpSpPr>
          <p:sp>
            <p:nvSpPr>
              <p:cNvPr id="28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8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-T286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3483549" y="4739546"/>
            <a:ext cx="1106841" cy="698391"/>
            <a:chOff x="7830579" y="3790904"/>
            <a:chExt cx="1106841" cy="698391"/>
          </a:xfrm>
        </p:grpSpPr>
        <p:grpSp>
          <p:nvGrpSpPr>
            <p:cNvPr id="283" name="Group 282"/>
            <p:cNvGrpSpPr/>
            <p:nvPr/>
          </p:nvGrpSpPr>
          <p:grpSpPr>
            <a:xfrm>
              <a:off x="7830579" y="4022868"/>
              <a:ext cx="1106841" cy="466427"/>
              <a:chOff x="507046" y="2817700"/>
              <a:chExt cx="1257639" cy="549865"/>
            </a:xfrm>
          </p:grpSpPr>
          <p:sp>
            <p:nvSpPr>
              <p:cNvPr id="287" name="Snip Same Side Corner Rectangle 286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88" name="TextBox 287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NFAT5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O94916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89" name="Group 288"/>
            <p:cNvGrpSpPr/>
            <p:nvPr/>
          </p:nvGrpSpPr>
          <p:grpSpPr>
            <a:xfrm>
              <a:off x="8026162" y="3790904"/>
              <a:ext cx="715674" cy="246221"/>
              <a:chOff x="7620676" y="5012167"/>
              <a:chExt cx="862158" cy="350482"/>
            </a:xfrm>
          </p:grpSpPr>
          <p:sp>
            <p:nvSpPr>
              <p:cNvPr id="29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9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+T153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2194402" y="4207236"/>
            <a:ext cx="1106841" cy="1230701"/>
            <a:chOff x="7888794" y="2074704"/>
            <a:chExt cx="1106841" cy="1230701"/>
          </a:xfrm>
        </p:grpSpPr>
        <p:grpSp>
          <p:nvGrpSpPr>
            <p:cNvPr id="293" name="Group 292"/>
            <p:cNvGrpSpPr/>
            <p:nvPr/>
          </p:nvGrpSpPr>
          <p:grpSpPr>
            <a:xfrm>
              <a:off x="7888794" y="2838978"/>
              <a:ext cx="1106841" cy="466427"/>
              <a:chOff x="507046" y="2817700"/>
              <a:chExt cx="1257639" cy="549865"/>
            </a:xfrm>
          </p:grpSpPr>
          <p:sp>
            <p:nvSpPr>
              <p:cNvPr id="297" name="Snip Same Side Corner Rectangle 296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98" name="TextBox 297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P53/TP53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P04637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94" name="Group 293"/>
            <p:cNvGrpSpPr/>
            <p:nvPr/>
          </p:nvGrpSpPr>
          <p:grpSpPr>
            <a:xfrm>
              <a:off x="8084377" y="2607014"/>
              <a:ext cx="715674" cy="246221"/>
              <a:chOff x="7620676" y="5012167"/>
              <a:chExt cx="862158" cy="350482"/>
            </a:xfrm>
          </p:grpSpPr>
          <p:sp>
            <p:nvSpPr>
              <p:cNvPr id="295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96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+S315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99" name="Group 298"/>
            <p:cNvGrpSpPr/>
            <p:nvPr/>
          </p:nvGrpSpPr>
          <p:grpSpPr>
            <a:xfrm>
              <a:off x="8084377" y="2428768"/>
              <a:ext cx="715674" cy="246221"/>
              <a:chOff x="7620676" y="5012167"/>
              <a:chExt cx="862158" cy="350482"/>
            </a:xfrm>
          </p:grpSpPr>
          <p:sp>
            <p:nvSpPr>
              <p:cNvPr id="30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+S46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02" name="Group 301"/>
            <p:cNvGrpSpPr/>
            <p:nvPr/>
          </p:nvGrpSpPr>
          <p:grpSpPr>
            <a:xfrm>
              <a:off x="8084377" y="2256109"/>
              <a:ext cx="715674" cy="246221"/>
              <a:chOff x="7620676" y="5012167"/>
              <a:chExt cx="862158" cy="350482"/>
            </a:xfrm>
          </p:grpSpPr>
          <p:sp>
            <p:nvSpPr>
              <p:cNvPr id="30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+S33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05" name="Group 304"/>
            <p:cNvGrpSpPr/>
            <p:nvPr/>
          </p:nvGrpSpPr>
          <p:grpSpPr>
            <a:xfrm>
              <a:off x="8084377" y="2074704"/>
              <a:ext cx="715674" cy="246221"/>
              <a:chOff x="7620676" y="5012167"/>
              <a:chExt cx="862158" cy="350482"/>
            </a:xfrm>
          </p:grpSpPr>
          <p:sp>
            <p:nvSpPr>
              <p:cNvPr id="30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+S15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2071213" y="3316602"/>
            <a:ext cx="1353218" cy="837605"/>
            <a:chOff x="2413001" y="3387902"/>
            <a:chExt cx="1353218" cy="837605"/>
          </a:xfrm>
        </p:grpSpPr>
        <p:grpSp>
          <p:nvGrpSpPr>
            <p:cNvPr id="309" name="Group 308"/>
            <p:cNvGrpSpPr/>
            <p:nvPr/>
          </p:nvGrpSpPr>
          <p:grpSpPr>
            <a:xfrm>
              <a:off x="2413001" y="3780420"/>
              <a:ext cx="1353218" cy="445087"/>
              <a:chOff x="358748" y="1139280"/>
              <a:chExt cx="1537582" cy="524707"/>
            </a:xfrm>
          </p:grpSpPr>
          <p:sp>
            <p:nvSpPr>
              <p:cNvPr id="313" name="Rounded Rectangle 312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358748" y="1139280"/>
                <a:ext cx="1537582" cy="5147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00" dirty="0" smtClean="0">
                    <a:solidFill>
                      <a:schemeClr val="bg1"/>
                    </a:solidFill>
                    <a:latin typeface="Arial" charset="0"/>
                  </a:rPr>
                  <a:t>p70S6K/RPS6KB1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P23443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10" name="Group 309"/>
            <p:cNvGrpSpPr/>
            <p:nvPr/>
          </p:nvGrpSpPr>
          <p:grpSpPr>
            <a:xfrm>
              <a:off x="2731773" y="3556924"/>
              <a:ext cx="715674" cy="246221"/>
              <a:chOff x="7620676" y="4988063"/>
              <a:chExt cx="862158" cy="350482"/>
            </a:xfrm>
          </p:grpSpPr>
          <p:sp>
            <p:nvSpPr>
              <p:cNvPr id="311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2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4988063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+S447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15" name="Group 314"/>
            <p:cNvGrpSpPr/>
            <p:nvPr/>
          </p:nvGrpSpPr>
          <p:grpSpPr>
            <a:xfrm>
              <a:off x="2731773" y="3387902"/>
              <a:ext cx="715674" cy="246221"/>
              <a:chOff x="7620676" y="5012167"/>
              <a:chExt cx="862158" cy="350482"/>
            </a:xfrm>
          </p:grpSpPr>
          <p:sp>
            <p:nvSpPr>
              <p:cNvPr id="31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+S434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0" name="Group 319"/>
          <p:cNvGrpSpPr/>
          <p:nvPr/>
        </p:nvGrpSpPr>
        <p:grpSpPr>
          <a:xfrm>
            <a:off x="7259631" y="3967971"/>
            <a:ext cx="1161003" cy="673937"/>
            <a:chOff x="6596860" y="4758302"/>
            <a:chExt cx="1161003" cy="673937"/>
          </a:xfrm>
        </p:grpSpPr>
        <p:grpSp>
          <p:nvGrpSpPr>
            <p:cNvPr id="321" name="Group 320"/>
            <p:cNvGrpSpPr/>
            <p:nvPr/>
          </p:nvGrpSpPr>
          <p:grpSpPr>
            <a:xfrm>
              <a:off x="6596860" y="4978653"/>
              <a:ext cx="1161003" cy="453586"/>
              <a:chOff x="478821" y="1139280"/>
              <a:chExt cx="1319180" cy="534726"/>
            </a:xfrm>
          </p:grpSpPr>
          <p:sp>
            <p:nvSpPr>
              <p:cNvPr id="325" name="Rounded Rectangle 324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26" name="Rectangle 325"/>
              <p:cNvSpPr/>
              <p:nvPr/>
            </p:nvSpPr>
            <p:spPr>
              <a:xfrm>
                <a:off x="478821" y="1139280"/>
                <a:ext cx="1319180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PAK1</a:t>
                </a:r>
                <a:endParaRPr lang="en-US" sz="105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Q13153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22" name="Group 321"/>
            <p:cNvGrpSpPr/>
            <p:nvPr/>
          </p:nvGrpSpPr>
          <p:grpSpPr>
            <a:xfrm>
              <a:off x="6819167" y="4758302"/>
              <a:ext cx="715674" cy="246221"/>
              <a:chOff x="7630676" y="5317355"/>
              <a:chExt cx="862158" cy="350482"/>
            </a:xfrm>
          </p:grpSpPr>
          <p:sp>
            <p:nvSpPr>
              <p:cNvPr id="323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24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-T212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27" name="Group 326"/>
          <p:cNvGrpSpPr/>
          <p:nvPr/>
        </p:nvGrpSpPr>
        <p:grpSpPr>
          <a:xfrm>
            <a:off x="6005387" y="3963702"/>
            <a:ext cx="1161003" cy="673937"/>
            <a:chOff x="6596860" y="4758302"/>
            <a:chExt cx="1161003" cy="673937"/>
          </a:xfrm>
        </p:grpSpPr>
        <p:grpSp>
          <p:nvGrpSpPr>
            <p:cNvPr id="328" name="Group 327"/>
            <p:cNvGrpSpPr/>
            <p:nvPr/>
          </p:nvGrpSpPr>
          <p:grpSpPr>
            <a:xfrm>
              <a:off x="6596860" y="4978653"/>
              <a:ext cx="1161003" cy="453586"/>
              <a:chOff x="478821" y="1139280"/>
              <a:chExt cx="1319180" cy="534726"/>
            </a:xfrm>
          </p:grpSpPr>
          <p:sp>
            <p:nvSpPr>
              <p:cNvPr id="332" name="Rounded Rectangle 331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478821" y="1139280"/>
                <a:ext cx="1319180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PIP5K1</a:t>
                </a:r>
                <a:r>
                  <a:rPr lang="en-US" sz="1050" dirty="0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g</a:t>
                </a:r>
                <a:endParaRPr lang="en-US" sz="1050" dirty="0">
                  <a:solidFill>
                    <a:schemeClr val="bg1"/>
                  </a:solidFill>
                  <a:latin typeface="Symbol" charset="2"/>
                  <a:cs typeface="Symbol" charset="2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O60331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29" name="Group 328"/>
            <p:cNvGrpSpPr/>
            <p:nvPr/>
          </p:nvGrpSpPr>
          <p:grpSpPr>
            <a:xfrm>
              <a:off x="6819167" y="4758302"/>
              <a:ext cx="715674" cy="246221"/>
              <a:chOff x="7630676" y="5317355"/>
              <a:chExt cx="862158" cy="350482"/>
            </a:xfrm>
          </p:grpSpPr>
          <p:sp>
            <p:nvSpPr>
              <p:cNvPr id="33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3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-S650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7286712" y="3164813"/>
            <a:ext cx="1106841" cy="737058"/>
            <a:chOff x="2709877" y="1419025"/>
            <a:chExt cx="1106841" cy="737058"/>
          </a:xfrm>
        </p:grpSpPr>
        <p:grpSp>
          <p:nvGrpSpPr>
            <p:cNvPr id="334" name="Group 333"/>
            <p:cNvGrpSpPr/>
            <p:nvPr/>
          </p:nvGrpSpPr>
          <p:grpSpPr>
            <a:xfrm>
              <a:off x="2709877" y="1610934"/>
              <a:ext cx="1106841" cy="545149"/>
              <a:chOff x="3749723" y="2028941"/>
              <a:chExt cx="1257639" cy="642669"/>
            </a:xfrm>
          </p:grpSpPr>
          <p:sp>
            <p:nvSpPr>
              <p:cNvPr id="335" name="Rounded Rectangle 334"/>
              <p:cNvSpPr/>
              <p:nvPr/>
            </p:nvSpPr>
            <p:spPr bwMode="auto">
              <a:xfrm>
                <a:off x="3833907" y="2066168"/>
                <a:ext cx="1070029" cy="534778"/>
              </a:xfrm>
              <a:prstGeom prst="roundRect">
                <a:avLst>
                  <a:gd name="adj" fmla="val 50000"/>
                </a:avLst>
              </a:prstGeom>
              <a:solidFill>
                <a:srgbClr val="E60A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rgbClr val="E60A00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36" name="TextBox 335"/>
              <p:cNvSpPr txBox="1"/>
              <p:nvPr/>
            </p:nvSpPr>
            <p:spPr>
              <a:xfrm>
                <a:off x="3749723" y="2028941"/>
                <a:ext cx="1257639" cy="642669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100" dirty="0">
                    <a:solidFill>
                      <a:schemeClr val="bg1"/>
                    </a:solidFill>
                    <a:latin typeface="Arial" charset="0"/>
                  </a:rPr>
                  <a:t>PPP1CA/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100" dirty="0">
                    <a:solidFill>
                      <a:schemeClr val="bg1"/>
                    </a:solidFill>
                    <a:latin typeface="Arial" charset="0"/>
                  </a:rPr>
                  <a:t>PP1C</a:t>
                </a:r>
                <a:r>
                  <a:rPr lang="en-US" sz="1100" dirty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a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050" dirty="0" smtClean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P62136</a:t>
                </a:r>
                <a:endParaRPr lang="en-US" sz="1050" dirty="0">
                  <a:solidFill>
                    <a:schemeClr val="accent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37" name="Group 336"/>
            <p:cNvGrpSpPr/>
            <p:nvPr/>
          </p:nvGrpSpPr>
          <p:grpSpPr>
            <a:xfrm>
              <a:off x="2900362" y="1419025"/>
              <a:ext cx="715674" cy="246221"/>
              <a:chOff x="7630676" y="5317355"/>
              <a:chExt cx="862158" cy="350482"/>
            </a:xfrm>
          </p:grpSpPr>
          <p:sp>
            <p:nvSpPr>
              <p:cNvPr id="338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39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-T320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714834" y="3960688"/>
            <a:ext cx="1015712" cy="687973"/>
            <a:chOff x="890268" y="533261"/>
            <a:chExt cx="1015712" cy="687973"/>
          </a:xfrm>
        </p:grpSpPr>
        <p:grpSp>
          <p:nvGrpSpPr>
            <p:cNvPr id="341" name="Group 340"/>
            <p:cNvGrpSpPr/>
            <p:nvPr/>
          </p:nvGrpSpPr>
          <p:grpSpPr>
            <a:xfrm>
              <a:off x="890268" y="759313"/>
              <a:ext cx="1015712" cy="461921"/>
              <a:chOff x="537046" y="349955"/>
              <a:chExt cx="1154094" cy="544552"/>
            </a:xfrm>
          </p:grpSpPr>
          <p:sp>
            <p:nvSpPr>
              <p:cNvPr id="348" name="Rounded Rectangle 347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49" name="Rectangle 348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Src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P12931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343" name="Group 342"/>
            <p:cNvGrpSpPr/>
            <p:nvPr/>
          </p:nvGrpSpPr>
          <p:grpSpPr>
            <a:xfrm>
              <a:off x="1040287" y="533261"/>
              <a:ext cx="715674" cy="246221"/>
              <a:chOff x="7620676" y="4988063"/>
              <a:chExt cx="862158" cy="350482"/>
            </a:xfrm>
          </p:grpSpPr>
          <p:sp>
            <p:nvSpPr>
              <p:cNvPr id="344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45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4988063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+S75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50" name="Group 349"/>
          <p:cNvGrpSpPr/>
          <p:nvPr/>
        </p:nvGrpSpPr>
        <p:grpSpPr>
          <a:xfrm>
            <a:off x="6032468" y="2135745"/>
            <a:ext cx="1106841" cy="698990"/>
            <a:chOff x="7429558" y="3613435"/>
            <a:chExt cx="1106841" cy="698990"/>
          </a:xfrm>
        </p:grpSpPr>
        <p:grpSp>
          <p:nvGrpSpPr>
            <p:cNvPr id="351" name="Group 350"/>
            <p:cNvGrpSpPr/>
            <p:nvPr/>
          </p:nvGrpSpPr>
          <p:grpSpPr>
            <a:xfrm>
              <a:off x="7429558" y="3845998"/>
              <a:ext cx="1106841" cy="466427"/>
              <a:chOff x="507046" y="2817700"/>
              <a:chExt cx="1257639" cy="549865"/>
            </a:xfrm>
          </p:grpSpPr>
          <p:sp>
            <p:nvSpPr>
              <p:cNvPr id="355" name="Snip Same Side Corner Rectangle 354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56" name="TextBox 355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STAT3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P40763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7625141" y="3613435"/>
              <a:ext cx="715674" cy="246221"/>
              <a:chOff x="7630676" y="5317355"/>
              <a:chExt cx="862158" cy="350482"/>
            </a:xfrm>
          </p:grpSpPr>
          <p:sp>
            <p:nvSpPr>
              <p:cNvPr id="353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54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-S727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57" name="Group 356"/>
          <p:cNvGrpSpPr/>
          <p:nvPr/>
        </p:nvGrpSpPr>
        <p:grpSpPr>
          <a:xfrm>
            <a:off x="3529113" y="3969155"/>
            <a:ext cx="1015712" cy="668484"/>
            <a:chOff x="2783098" y="4767156"/>
            <a:chExt cx="1015712" cy="668484"/>
          </a:xfrm>
        </p:grpSpPr>
        <p:grpSp>
          <p:nvGrpSpPr>
            <p:cNvPr id="358" name="Group 357"/>
            <p:cNvGrpSpPr/>
            <p:nvPr/>
          </p:nvGrpSpPr>
          <p:grpSpPr>
            <a:xfrm>
              <a:off x="2783098" y="4973719"/>
              <a:ext cx="1015712" cy="461921"/>
              <a:chOff x="550901" y="1139280"/>
              <a:chExt cx="1154094" cy="544552"/>
            </a:xfrm>
          </p:grpSpPr>
          <p:sp>
            <p:nvSpPr>
              <p:cNvPr id="362" name="Rounded Rectangle 361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63" name="Rectangle 362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TRAD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O60229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59" name="Group 358"/>
            <p:cNvGrpSpPr/>
            <p:nvPr/>
          </p:nvGrpSpPr>
          <p:grpSpPr>
            <a:xfrm>
              <a:off x="2941968" y="4767156"/>
              <a:ext cx="715674" cy="246221"/>
              <a:chOff x="7620676" y="5012167"/>
              <a:chExt cx="862158" cy="350482"/>
            </a:xfrm>
          </p:grpSpPr>
          <p:sp>
            <p:nvSpPr>
              <p:cNvPr id="36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6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+T1599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64" name="Group 363"/>
          <p:cNvGrpSpPr/>
          <p:nvPr/>
        </p:nvGrpSpPr>
        <p:grpSpPr>
          <a:xfrm>
            <a:off x="3529113" y="1368797"/>
            <a:ext cx="1015712" cy="686592"/>
            <a:chOff x="5851191" y="1172141"/>
            <a:chExt cx="1015712" cy="686592"/>
          </a:xfrm>
        </p:grpSpPr>
        <p:grpSp>
          <p:nvGrpSpPr>
            <p:cNvPr id="365" name="Group 364"/>
            <p:cNvGrpSpPr/>
            <p:nvPr/>
          </p:nvGrpSpPr>
          <p:grpSpPr>
            <a:xfrm>
              <a:off x="5851191" y="1396812"/>
              <a:ext cx="1015712" cy="461921"/>
              <a:chOff x="537046" y="349955"/>
              <a:chExt cx="1154094" cy="544552"/>
            </a:xfrm>
          </p:grpSpPr>
          <p:sp>
            <p:nvSpPr>
              <p:cNvPr id="369" name="Rounded Rectangle 368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70" name="Rectangle 369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TrkB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/NTRK2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Q16620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366" name="Group 365"/>
            <p:cNvGrpSpPr/>
            <p:nvPr/>
          </p:nvGrpSpPr>
          <p:grpSpPr>
            <a:xfrm>
              <a:off x="5992743" y="1172141"/>
              <a:ext cx="715674" cy="246221"/>
              <a:chOff x="7592082" y="5996088"/>
              <a:chExt cx="862158" cy="350482"/>
            </a:xfrm>
          </p:grpSpPr>
          <p:sp>
            <p:nvSpPr>
              <p:cNvPr id="36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6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5996088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S479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cxnSp>
        <p:nvCxnSpPr>
          <p:cNvPr id="401" name="Elbow Connector 400"/>
          <p:cNvCxnSpPr/>
          <p:nvPr/>
        </p:nvCxnSpPr>
        <p:spPr bwMode="auto">
          <a:xfrm>
            <a:off x="2029886" y="1847065"/>
            <a:ext cx="465066" cy="12701"/>
          </a:xfrm>
          <a:prstGeom prst="bentConnector3">
            <a:avLst>
              <a:gd name="adj1" fmla="val -6436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7" name="Elbow Connector 416"/>
          <p:cNvCxnSpPr/>
          <p:nvPr/>
        </p:nvCxnSpPr>
        <p:spPr bwMode="auto">
          <a:xfrm flipV="1">
            <a:off x="3213963" y="1134543"/>
            <a:ext cx="2678692" cy="1149556"/>
          </a:xfrm>
          <a:prstGeom prst="bentConnector3">
            <a:avLst>
              <a:gd name="adj1" fmla="val 6698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" name="Elbow Connector 419"/>
          <p:cNvCxnSpPr/>
          <p:nvPr/>
        </p:nvCxnSpPr>
        <p:spPr bwMode="auto">
          <a:xfrm>
            <a:off x="5892655" y="1134543"/>
            <a:ext cx="442575" cy="148619"/>
          </a:xfrm>
          <a:prstGeom prst="bentConnector3">
            <a:avLst>
              <a:gd name="adj1" fmla="val 13652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4" name="Straight Connector 423"/>
          <p:cNvCxnSpPr/>
          <p:nvPr/>
        </p:nvCxnSpPr>
        <p:spPr bwMode="auto">
          <a:xfrm>
            <a:off x="4665133" y="1134543"/>
            <a:ext cx="25400" cy="373379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7" name="Straight Arrow Connector 426"/>
          <p:cNvCxnSpPr/>
          <p:nvPr/>
        </p:nvCxnSpPr>
        <p:spPr bwMode="auto">
          <a:xfrm flipH="1">
            <a:off x="4293203" y="1491908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2" name="Straight Arrow Connector 431"/>
          <p:cNvCxnSpPr/>
          <p:nvPr/>
        </p:nvCxnSpPr>
        <p:spPr bwMode="auto">
          <a:xfrm flipH="1">
            <a:off x="4280731" y="2291107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3" name="Straight Arrow Connector 432"/>
          <p:cNvCxnSpPr/>
          <p:nvPr/>
        </p:nvCxnSpPr>
        <p:spPr bwMode="auto">
          <a:xfrm flipH="1">
            <a:off x="4273674" y="3287886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4" name="Straight Arrow Connector 433"/>
          <p:cNvCxnSpPr/>
          <p:nvPr/>
        </p:nvCxnSpPr>
        <p:spPr bwMode="auto">
          <a:xfrm>
            <a:off x="4675721" y="1322531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5" name="Straight Arrow Connector 434"/>
          <p:cNvCxnSpPr/>
          <p:nvPr/>
        </p:nvCxnSpPr>
        <p:spPr bwMode="auto">
          <a:xfrm>
            <a:off x="4675715" y="1491865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6" name="Straight Arrow Connector 435"/>
          <p:cNvCxnSpPr/>
          <p:nvPr/>
        </p:nvCxnSpPr>
        <p:spPr bwMode="auto">
          <a:xfrm>
            <a:off x="4701116" y="4868333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7" name="Straight Arrow Connector 436"/>
          <p:cNvCxnSpPr/>
          <p:nvPr/>
        </p:nvCxnSpPr>
        <p:spPr bwMode="auto">
          <a:xfrm>
            <a:off x="4678061" y="2640858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8" name="Straight Arrow Connector 437"/>
          <p:cNvCxnSpPr/>
          <p:nvPr/>
        </p:nvCxnSpPr>
        <p:spPr bwMode="auto">
          <a:xfrm>
            <a:off x="4692316" y="3868098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9" name="Straight Arrow Connector 438"/>
          <p:cNvCxnSpPr/>
          <p:nvPr/>
        </p:nvCxnSpPr>
        <p:spPr bwMode="auto">
          <a:xfrm>
            <a:off x="4684182" y="4069784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1" name="Elbow Connector 440"/>
          <p:cNvCxnSpPr>
            <a:stCxn id="69" idx="3"/>
          </p:cNvCxnSpPr>
          <p:nvPr/>
        </p:nvCxnSpPr>
        <p:spPr bwMode="auto">
          <a:xfrm>
            <a:off x="3246554" y="2367737"/>
            <a:ext cx="218573" cy="319486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5" name="Elbow Connector 444"/>
          <p:cNvCxnSpPr/>
          <p:nvPr/>
        </p:nvCxnSpPr>
        <p:spPr bwMode="auto">
          <a:xfrm flipV="1">
            <a:off x="3465127" y="5520265"/>
            <a:ext cx="3741918" cy="42336"/>
          </a:xfrm>
          <a:prstGeom prst="bentConnector3">
            <a:avLst>
              <a:gd name="adj1" fmla="val 100231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9" name="Elbow Connector 448"/>
          <p:cNvCxnSpPr/>
          <p:nvPr/>
        </p:nvCxnSpPr>
        <p:spPr bwMode="auto">
          <a:xfrm rot="5400000">
            <a:off x="1230086" y="3389836"/>
            <a:ext cx="3033943" cy="1226914"/>
          </a:xfrm>
          <a:prstGeom prst="bentConnector3">
            <a:avLst>
              <a:gd name="adj1" fmla="val 101348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5" name="Straight Connector 454"/>
          <p:cNvCxnSpPr/>
          <p:nvPr/>
        </p:nvCxnSpPr>
        <p:spPr bwMode="auto">
          <a:xfrm>
            <a:off x="3230897" y="2486321"/>
            <a:ext cx="14655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7" name="Straight Connector 456"/>
          <p:cNvCxnSpPr/>
          <p:nvPr/>
        </p:nvCxnSpPr>
        <p:spPr bwMode="auto">
          <a:xfrm flipV="1">
            <a:off x="2133600" y="2747927"/>
            <a:ext cx="0" cy="281467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" name="Straight Arrow Connector 457"/>
          <p:cNvCxnSpPr/>
          <p:nvPr/>
        </p:nvCxnSpPr>
        <p:spPr bwMode="auto">
          <a:xfrm>
            <a:off x="2121091" y="2747927"/>
            <a:ext cx="3973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9" name="Straight Arrow Connector 458"/>
          <p:cNvCxnSpPr/>
          <p:nvPr/>
        </p:nvCxnSpPr>
        <p:spPr bwMode="auto">
          <a:xfrm>
            <a:off x="2133600" y="3434295"/>
            <a:ext cx="3698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3" name="Straight Arrow Connector 462"/>
          <p:cNvCxnSpPr/>
          <p:nvPr/>
        </p:nvCxnSpPr>
        <p:spPr bwMode="auto">
          <a:xfrm>
            <a:off x="2150534" y="3611821"/>
            <a:ext cx="3698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4" name="Straight Arrow Connector 463"/>
          <p:cNvCxnSpPr/>
          <p:nvPr/>
        </p:nvCxnSpPr>
        <p:spPr bwMode="auto">
          <a:xfrm>
            <a:off x="2134958" y="4323022"/>
            <a:ext cx="3698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5" name="Straight Arrow Connector 464"/>
          <p:cNvCxnSpPr/>
          <p:nvPr/>
        </p:nvCxnSpPr>
        <p:spPr bwMode="auto">
          <a:xfrm>
            <a:off x="2135539" y="4522779"/>
            <a:ext cx="3698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" name="Straight Arrow Connector 465"/>
          <p:cNvCxnSpPr/>
          <p:nvPr/>
        </p:nvCxnSpPr>
        <p:spPr bwMode="auto">
          <a:xfrm>
            <a:off x="2135539" y="4687551"/>
            <a:ext cx="3698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7" name="Straight Arrow Connector 466"/>
          <p:cNvCxnSpPr/>
          <p:nvPr/>
        </p:nvCxnSpPr>
        <p:spPr bwMode="auto">
          <a:xfrm>
            <a:off x="2148602" y="4862368"/>
            <a:ext cx="3698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0" name="Straight Arrow Connector 469"/>
          <p:cNvCxnSpPr/>
          <p:nvPr/>
        </p:nvCxnSpPr>
        <p:spPr bwMode="auto">
          <a:xfrm flipH="1">
            <a:off x="1487746" y="4099146"/>
            <a:ext cx="6477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2" name="Straight Arrow Connector 471"/>
          <p:cNvCxnSpPr/>
          <p:nvPr/>
        </p:nvCxnSpPr>
        <p:spPr bwMode="auto">
          <a:xfrm flipH="1">
            <a:off x="1500809" y="4862368"/>
            <a:ext cx="64779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3" name="Straight Arrow Connector 472"/>
          <p:cNvCxnSpPr/>
          <p:nvPr/>
        </p:nvCxnSpPr>
        <p:spPr bwMode="auto">
          <a:xfrm>
            <a:off x="3360515" y="3120926"/>
            <a:ext cx="43205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5" name="Straight Arrow Connector 474"/>
          <p:cNvCxnSpPr/>
          <p:nvPr/>
        </p:nvCxnSpPr>
        <p:spPr bwMode="auto">
          <a:xfrm>
            <a:off x="3369623" y="4095871"/>
            <a:ext cx="43205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6" name="Straight Arrow Connector 475"/>
          <p:cNvCxnSpPr/>
          <p:nvPr/>
        </p:nvCxnSpPr>
        <p:spPr bwMode="auto">
          <a:xfrm>
            <a:off x="3360515" y="4874804"/>
            <a:ext cx="43205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8" name="Straight Connector 477"/>
          <p:cNvCxnSpPr/>
          <p:nvPr/>
        </p:nvCxnSpPr>
        <p:spPr bwMode="auto">
          <a:xfrm>
            <a:off x="5960391" y="2255566"/>
            <a:ext cx="0" cy="32985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9" name="Straight Arrow Connector 478"/>
          <p:cNvCxnSpPr/>
          <p:nvPr/>
        </p:nvCxnSpPr>
        <p:spPr bwMode="auto">
          <a:xfrm flipH="1">
            <a:off x="5594105" y="2264033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1" name="Straight Arrow Connector 480"/>
          <p:cNvCxnSpPr/>
          <p:nvPr/>
        </p:nvCxnSpPr>
        <p:spPr bwMode="auto">
          <a:xfrm flipH="1">
            <a:off x="5594105" y="2447419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2" name="Straight Arrow Connector 481"/>
          <p:cNvCxnSpPr/>
          <p:nvPr/>
        </p:nvCxnSpPr>
        <p:spPr bwMode="auto">
          <a:xfrm flipH="1">
            <a:off x="5594443" y="3485624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" name="Straight Arrow Connector 482"/>
          <p:cNvCxnSpPr/>
          <p:nvPr/>
        </p:nvCxnSpPr>
        <p:spPr bwMode="auto">
          <a:xfrm flipH="1">
            <a:off x="5594443" y="3675252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4" name="Straight Connector 483"/>
          <p:cNvCxnSpPr/>
          <p:nvPr/>
        </p:nvCxnSpPr>
        <p:spPr bwMode="auto">
          <a:xfrm>
            <a:off x="7215512" y="1098643"/>
            <a:ext cx="0" cy="446395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9" name="Straight Arrow Connector 488"/>
          <p:cNvCxnSpPr/>
          <p:nvPr/>
        </p:nvCxnSpPr>
        <p:spPr bwMode="auto">
          <a:xfrm flipH="1">
            <a:off x="6849226" y="1109142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0" name="Straight Arrow Connector 489"/>
          <p:cNvCxnSpPr/>
          <p:nvPr/>
        </p:nvCxnSpPr>
        <p:spPr bwMode="auto">
          <a:xfrm flipH="1">
            <a:off x="6833607" y="1491865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1" name="Straight Arrow Connector 490"/>
          <p:cNvCxnSpPr/>
          <p:nvPr/>
        </p:nvCxnSpPr>
        <p:spPr bwMode="auto">
          <a:xfrm flipH="1">
            <a:off x="6840759" y="2264033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2" name="Straight Arrow Connector 491"/>
          <p:cNvCxnSpPr/>
          <p:nvPr/>
        </p:nvCxnSpPr>
        <p:spPr bwMode="auto">
          <a:xfrm flipH="1">
            <a:off x="6842012" y="3129393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3" name="Straight Arrow Connector 492"/>
          <p:cNvCxnSpPr/>
          <p:nvPr/>
        </p:nvCxnSpPr>
        <p:spPr bwMode="auto">
          <a:xfrm flipH="1">
            <a:off x="6850541" y="3308135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4" name="Straight Arrow Connector 493"/>
          <p:cNvCxnSpPr/>
          <p:nvPr/>
        </p:nvCxnSpPr>
        <p:spPr bwMode="auto">
          <a:xfrm flipH="1">
            <a:off x="6842074" y="4095185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5" name="Straight Arrow Connector 494"/>
          <p:cNvCxnSpPr/>
          <p:nvPr/>
        </p:nvCxnSpPr>
        <p:spPr bwMode="auto">
          <a:xfrm flipH="1">
            <a:off x="6842074" y="4896931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6" name="Straight Arrow Connector 495"/>
          <p:cNvCxnSpPr/>
          <p:nvPr/>
        </p:nvCxnSpPr>
        <p:spPr bwMode="auto">
          <a:xfrm>
            <a:off x="7225763" y="1491865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7" name="Straight Arrow Connector 496"/>
          <p:cNvCxnSpPr/>
          <p:nvPr/>
        </p:nvCxnSpPr>
        <p:spPr bwMode="auto">
          <a:xfrm>
            <a:off x="7225763" y="2264033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8" name="Straight Arrow Connector 497"/>
          <p:cNvCxnSpPr/>
          <p:nvPr/>
        </p:nvCxnSpPr>
        <p:spPr bwMode="auto">
          <a:xfrm>
            <a:off x="7225294" y="3308135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9" name="Straight Arrow Connector 498"/>
          <p:cNvCxnSpPr/>
          <p:nvPr/>
        </p:nvCxnSpPr>
        <p:spPr bwMode="auto">
          <a:xfrm>
            <a:off x="7216827" y="4095538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00" name="Straight Arrow Connector 499"/>
          <p:cNvCxnSpPr/>
          <p:nvPr/>
        </p:nvCxnSpPr>
        <p:spPr bwMode="auto">
          <a:xfrm>
            <a:off x="7225294" y="4897875"/>
            <a:ext cx="36628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8" name="Elbow Connector 317"/>
          <p:cNvCxnSpPr/>
          <p:nvPr/>
        </p:nvCxnSpPr>
        <p:spPr bwMode="auto">
          <a:xfrm rot="10800000">
            <a:off x="2133601" y="2332201"/>
            <a:ext cx="1259793" cy="293566"/>
          </a:xfrm>
          <a:prstGeom prst="bentConnector3">
            <a:avLst>
              <a:gd name="adj1" fmla="val 103765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9" name="Straight Arrow Connector 318"/>
          <p:cNvCxnSpPr/>
          <p:nvPr/>
        </p:nvCxnSpPr>
        <p:spPr bwMode="auto">
          <a:xfrm>
            <a:off x="2142067" y="2338635"/>
            <a:ext cx="13347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2154</TotalTime>
  <Words>173</Words>
  <Application>Microsoft Macintosh PowerPoint</Application>
  <PresentationFormat>On-screen Show (4:3)</PresentationFormat>
  <Paragraphs>106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92</cp:revision>
  <dcterms:created xsi:type="dcterms:W3CDTF">2014-02-16T01:31:59Z</dcterms:created>
  <dcterms:modified xsi:type="dcterms:W3CDTF">2016-03-16T02:24:34Z</dcterms:modified>
</cp:coreProperties>
</file>