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04" autoAdjust="0"/>
    <p:restoredTop sz="97917" autoAdjust="0"/>
  </p:normalViewPr>
  <p:slideViewPr>
    <p:cSldViewPr snapToGrid="0" snapToObjects="1">
      <p:cViewPr>
        <p:scale>
          <a:sx n="125" d="100"/>
          <a:sy n="125" d="100"/>
        </p:scale>
        <p:origin x="-1184" y="-5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17"/>
          <p:cNvPicPr>
            <a:picLocks noChangeAspect="1" noChangeArrowheads="1"/>
          </p:cNvPicPr>
          <p:nvPr userDrawn="1"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sp>
        <p:nvSpPr>
          <p:cNvPr id="54" name="TextBox 53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Elbow Connector 83"/>
          <p:cNvCxnSpPr/>
          <p:nvPr/>
        </p:nvCxnSpPr>
        <p:spPr bwMode="auto">
          <a:xfrm>
            <a:off x="4390919" y="298869"/>
            <a:ext cx="1504611" cy="671793"/>
          </a:xfrm>
          <a:prstGeom prst="bentConnector3">
            <a:avLst>
              <a:gd name="adj1" fmla="val 87139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8" name="Elbow Connector 87"/>
          <p:cNvCxnSpPr/>
          <p:nvPr/>
        </p:nvCxnSpPr>
        <p:spPr bwMode="auto">
          <a:xfrm flipV="1">
            <a:off x="3350011" y="666347"/>
            <a:ext cx="3788678" cy="1289129"/>
          </a:xfrm>
          <a:prstGeom prst="bentConnector3">
            <a:avLst>
              <a:gd name="adj1" fmla="val 90225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9" name="Elbow Connector 98"/>
          <p:cNvCxnSpPr/>
          <p:nvPr/>
        </p:nvCxnSpPr>
        <p:spPr bwMode="auto">
          <a:xfrm rot="5400000" flipH="1" flipV="1">
            <a:off x="-231493" y="3727323"/>
            <a:ext cx="3719315" cy="440529"/>
          </a:xfrm>
          <a:prstGeom prst="bentConnector3">
            <a:avLst>
              <a:gd name="adj1" fmla="val 100263"/>
            </a:avLst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26559" y="-58054"/>
            <a:ext cx="471581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Jun N-terminal Kinase 1</a:t>
            </a:r>
            <a:endParaRPr lang="en-US" sz="2600" dirty="0">
              <a:solidFill>
                <a:srgbClr val="FFBB07"/>
              </a:solidFill>
              <a:latin typeface="Symbol" charset="2"/>
              <a:cs typeface="Symbol" charset="2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-30241"/>
            <a:ext cx="391701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P45983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-70596" y="4504625"/>
            <a:ext cx="1319754" cy="458092"/>
            <a:chOff x="409572" y="3634424"/>
            <a:chExt cx="1499560" cy="540039"/>
          </a:xfrm>
        </p:grpSpPr>
        <p:sp>
          <p:nvSpPr>
            <p:cNvPr id="63" name="Snip Same Side Corner Rectangle 6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09572" y="3639736"/>
              <a:ext cx="1499560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MAPK8IP1/JIP1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Q9UQF2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1656081" y="3991189"/>
            <a:ext cx="1319753" cy="458092"/>
            <a:chOff x="409572" y="3634424"/>
            <a:chExt cx="1499559" cy="540038"/>
          </a:xfrm>
        </p:grpSpPr>
        <p:sp>
          <p:nvSpPr>
            <p:cNvPr id="82" name="Snip Same Side Corner Rectangle 8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09572" y="3639736"/>
              <a:ext cx="1499559" cy="534726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MAPK8IP2/JIP2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Q13387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-68683" y="5048422"/>
            <a:ext cx="1319753" cy="458059"/>
            <a:chOff x="409572" y="3634424"/>
            <a:chExt cx="1499559" cy="540000"/>
          </a:xfrm>
        </p:grpSpPr>
        <p:sp>
          <p:nvSpPr>
            <p:cNvPr id="93" name="Snip Same Side Corner Rectangle 9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09572" y="3639736"/>
              <a:ext cx="1499559" cy="524748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MAPK8IP3/JIP3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Q9UPT6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-28907" y="5585181"/>
            <a:ext cx="1212574" cy="458059"/>
            <a:chOff x="455748" y="3634424"/>
            <a:chExt cx="1377778" cy="540000"/>
          </a:xfrm>
        </p:grpSpPr>
        <p:sp>
          <p:nvSpPr>
            <p:cNvPr id="96" name="Snip Same Side Corner Rectangle 9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55748" y="3639737"/>
              <a:ext cx="1377778" cy="524748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MAPK8IP4/JIP4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O60271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8" name="Straight Arrow Connector 7"/>
          <p:cNvCxnSpPr/>
          <p:nvPr/>
        </p:nvCxnSpPr>
        <p:spPr bwMode="auto">
          <a:xfrm>
            <a:off x="1033701" y="4775708"/>
            <a:ext cx="37419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1" name="Straight Arrow Connector 100"/>
          <p:cNvCxnSpPr/>
          <p:nvPr/>
        </p:nvCxnSpPr>
        <p:spPr bwMode="auto">
          <a:xfrm>
            <a:off x="1036538" y="5334508"/>
            <a:ext cx="37419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2" name="Group 11"/>
          <p:cNvGrpSpPr/>
          <p:nvPr/>
        </p:nvGrpSpPr>
        <p:grpSpPr>
          <a:xfrm>
            <a:off x="1785359" y="850715"/>
            <a:ext cx="1061196" cy="1395153"/>
            <a:chOff x="3974104" y="1714315"/>
            <a:chExt cx="1061196" cy="1395153"/>
          </a:xfrm>
        </p:grpSpPr>
        <p:grpSp>
          <p:nvGrpSpPr>
            <p:cNvPr id="120" name="Group 119"/>
            <p:cNvGrpSpPr/>
            <p:nvPr/>
          </p:nvGrpSpPr>
          <p:grpSpPr>
            <a:xfrm>
              <a:off x="3974104" y="2655882"/>
              <a:ext cx="1061196" cy="453586"/>
              <a:chOff x="516269" y="1139280"/>
              <a:chExt cx="1205775" cy="534726"/>
            </a:xfrm>
          </p:grpSpPr>
          <p:sp>
            <p:nvSpPr>
              <p:cNvPr id="121" name="Rounded Rectangle 120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516269" y="1139280"/>
                <a:ext cx="1205775" cy="5347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JNK1/MAPK8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P45983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02" name="Group 101"/>
            <p:cNvGrpSpPr/>
            <p:nvPr/>
          </p:nvGrpSpPr>
          <p:grpSpPr>
            <a:xfrm>
              <a:off x="4155595" y="2429981"/>
              <a:ext cx="715674" cy="246221"/>
              <a:chOff x="7630676" y="5324587"/>
              <a:chExt cx="862158" cy="350482"/>
            </a:xfrm>
          </p:grpSpPr>
          <p:sp>
            <p:nvSpPr>
              <p:cNvPr id="103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04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-T188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5" name="Group 104"/>
            <p:cNvGrpSpPr/>
            <p:nvPr/>
          </p:nvGrpSpPr>
          <p:grpSpPr>
            <a:xfrm>
              <a:off x="4155595" y="2242742"/>
              <a:ext cx="715674" cy="246220"/>
              <a:chOff x="7620676" y="5019399"/>
              <a:chExt cx="862158" cy="350482"/>
            </a:xfrm>
          </p:grpSpPr>
          <p:sp>
            <p:nvSpPr>
              <p:cNvPr id="10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07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+Y185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>
              <a:off x="4155595" y="2055504"/>
              <a:ext cx="715674" cy="246220"/>
              <a:chOff x="7620676" y="5019399"/>
              <a:chExt cx="862158" cy="350482"/>
            </a:xfrm>
          </p:grpSpPr>
          <p:sp>
            <p:nvSpPr>
              <p:cNvPr id="109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10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+T183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4155595" y="1868265"/>
              <a:ext cx="715674" cy="246221"/>
              <a:chOff x="7592082" y="6000910"/>
              <a:chExt cx="862158" cy="350482"/>
            </a:xfrm>
          </p:grpSpPr>
          <p:sp>
            <p:nvSpPr>
              <p:cNvPr id="112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13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T178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>
              <a:off x="4157242" y="1714315"/>
              <a:ext cx="715674" cy="246220"/>
              <a:chOff x="7620676" y="5019399"/>
              <a:chExt cx="862158" cy="350482"/>
            </a:xfrm>
          </p:grpSpPr>
          <p:sp>
            <p:nvSpPr>
              <p:cNvPr id="118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19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+S129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16" name="Group 115"/>
          <p:cNvGrpSpPr/>
          <p:nvPr/>
        </p:nvGrpSpPr>
        <p:grpSpPr>
          <a:xfrm>
            <a:off x="1762537" y="3487743"/>
            <a:ext cx="1106841" cy="466427"/>
            <a:chOff x="507046" y="3634424"/>
            <a:chExt cx="1257639" cy="549865"/>
          </a:xfrm>
        </p:grpSpPr>
        <p:sp>
          <p:nvSpPr>
            <p:cNvPr id="123" name="Snip Same Side Corner Rectangle 12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JKAMP/JAMP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Q6P055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759071" y="2423915"/>
            <a:ext cx="1106841" cy="464415"/>
            <a:chOff x="5787860" y="2229627"/>
            <a:chExt cx="1106841" cy="464415"/>
          </a:xfrm>
        </p:grpSpPr>
        <p:sp>
          <p:nvSpPr>
            <p:cNvPr id="142" name="Snip Same Side Corner Rectangle 141"/>
            <p:cNvSpPr/>
            <p:nvPr/>
          </p:nvSpPr>
          <p:spPr bwMode="auto">
            <a:xfrm>
              <a:off x="5858266" y="2229627"/>
              <a:ext cx="950502" cy="458059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5787860" y="2232121"/>
              <a:ext cx="1106841" cy="46192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WWOX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Q9NZC7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1759071" y="2935509"/>
            <a:ext cx="1106841" cy="464415"/>
            <a:chOff x="5787860" y="2229627"/>
            <a:chExt cx="1106841" cy="464415"/>
          </a:xfrm>
        </p:grpSpPr>
        <p:sp>
          <p:nvSpPr>
            <p:cNvPr id="153" name="Snip Same Side Corner Rectangle 152"/>
            <p:cNvSpPr/>
            <p:nvPr/>
          </p:nvSpPr>
          <p:spPr bwMode="auto">
            <a:xfrm>
              <a:off x="5858266" y="2229627"/>
              <a:ext cx="950502" cy="458059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5787860" y="2232121"/>
              <a:ext cx="1106841" cy="46192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Pin1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Q13526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56" name="Straight Connector 155"/>
          <p:cNvCxnSpPr/>
          <p:nvPr/>
        </p:nvCxnSpPr>
        <p:spPr bwMode="auto">
          <a:xfrm>
            <a:off x="2894885" y="4416824"/>
            <a:ext cx="44496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7" name="Straight Connector 156"/>
          <p:cNvCxnSpPr/>
          <p:nvPr/>
        </p:nvCxnSpPr>
        <p:spPr bwMode="auto">
          <a:xfrm>
            <a:off x="2894885" y="3535602"/>
            <a:ext cx="436771" cy="989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64" name="Group 163"/>
          <p:cNvGrpSpPr/>
          <p:nvPr/>
        </p:nvGrpSpPr>
        <p:grpSpPr>
          <a:xfrm>
            <a:off x="1654145" y="4509436"/>
            <a:ext cx="1280648" cy="466426"/>
            <a:chOff x="402859" y="2817700"/>
            <a:chExt cx="1455126" cy="549863"/>
          </a:xfrm>
        </p:grpSpPr>
        <p:sp>
          <p:nvSpPr>
            <p:cNvPr id="165" name="Snip Same Side Corner Rectangle 164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402859" y="2823010"/>
              <a:ext cx="1455126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NFE2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Q16621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1637156" y="5067279"/>
            <a:ext cx="1280648" cy="466426"/>
            <a:chOff x="402859" y="2817700"/>
            <a:chExt cx="1455126" cy="549863"/>
          </a:xfrm>
        </p:grpSpPr>
        <p:sp>
          <p:nvSpPr>
            <p:cNvPr id="168" name="Snip Same Side Corner Rectangle 167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402859" y="2823010"/>
              <a:ext cx="1455126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MECOM/EVI1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Q03112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-36447" y="749860"/>
            <a:ext cx="1285604" cy="453586"/>
            <a:chOff x="415063" y="1139280"/>
            <a:chExt cx="1460757" cy="534726"/>
          </a:xfrm>
        </p:grpSpPr>
        <p:sp>
          <p:nvSpPr>
            <p:cNvPr id="127" name="Rounded Rectangle 126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415063" y="1139280"/>
              <a:ext cx="1460757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PKC</a:t>
              </a:r>
              <a:r>
                <a:rPr lang="en-US" sz="1100" dirty="0" err="1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d</a:t>
              </a: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/PRKCD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Q05655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-36447" y="1305657"/>
            <a:ext cx="1285604" cy="453586"/>
            <a:chOff x="415063" y="1139280"/>
            <a:chExt cx="1460757" cy="534726"/>
          </a:xfrm>
        </p:grpSpPr>
        <p:sp>
          <p:nvSpPr>
            <p:cNvPr id="130" name="Rounded Rectangle 129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415063" y="1139280"/>
              <a:ext cx="1460757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MKK4/MAP2K4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P45985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-36447" y="1861454"/>
            <a:ext cx="1285604" cy="445122"/>
            <a:chOff x="415063" y="1139280"/>
            <a:chExt cx="1460757" cy="524748"/>
          </a:xfrm>
        </p:grpSpPr>
        <p:sp>
          <p:nvSpPr>
            <p:cNvPr id="137" name="Rounded Rectangle 136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415063" y="1139280"/>
              <a:ext cx="1460757" cy="5247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MKK7/MAP2K7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O14733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-36447" y="2417251"/>
            <a:ext cx="1285604" cy="453586"/>
            <a:chOff x="415063" y="1139280"/>
            <a:chExt cx="1460757" cy="534726"/>
          </a:xfrm>
        </p:grpSpPr>
        <p:sp>
          <p:nvSpPr>
            <p:cNvPr id="145" name="Rounded Rectangle 144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415063" y="1139280"/>
              <a:ext cx="1460757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MEKK1/MAP3K1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Q13233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-36448" y="2973048"/>
            <a:ext cx="1285605" cy="453586"/>
            <a:chOff x="415062" y="1139280"/>
            <a:chExt cx="1460758" cy="534726"/>
          </a:xfrm>
        </p:grpSpPr>
        <p:sp>
          <p:nvSpPr>
            <p:cNvPr id="148" name="Rounded Rectangle 147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415062" y="1139280"/>
              <a:ext cx="1460758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TAO2/TAOK2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Q9UL54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50" name="Straight Connector 149"/>
          <p:cNvCxnSpPr/>
          <p:nvPr/>
        </p:nvCxnSpPr>
        <p:spPr bwMode="auto">
          <a:xfrm>
            <a:off x="1436030" y="4253378"/>
            <a:ext cx="34336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1" name="Straight Connector 150"/>
          <p:cNvCxnSpPr/>
          <p:nvPr/>
        </p:nvCxnSpPr>
        <p:spPr bwMode="auto">
          <a:xfrm>
            <a:off x="1436030" y="4775708"/>
            <a:ext cx="34336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8" name="Straight Connector 157"/>
          <p:cNvCxnSpPr/>
          <p:nvPr/>
        </p:nvCxnSpPr>
        <p:spPr bwMode="auto">
          <a:xfrm>
            <a:off x="1436030" y="3751368"/>
            <a:ext cx="34336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" name="Straight Arrow Connector 5"/>
          <p:cNvCxnSpPr/>
          <p:nvPr/>
        </p:nvCxnSpPr>
        <p:spPr bwMode="auto">
          <a:xfrm>
            <a:off x="1066224" y="970662"/>
            <a:ext cx="100780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" name="Elbow Connector 17"/>
          <p:cNvCxnSpPr/>
          <p:nvPr/>
        </p:nvCxnSpPr>
        <p:spPr bwMode="auto">
          <a:xfrm rot="5400000" flipH="1" flipV="1">
            <a:off x="986560" y="1570168"/>
            <a:ext cx="1387040" cy="858021"/>
          </a:xfrm>
          <a:prstGeom prst="bentConnector3">
            <a:avLst>
              <a:gd name="adj1" fmla="val 100542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" name="Straight Connector 27"/>
          <p:cNvCxnSpPr/>
          <p:nvPr/>
        </p:nvCxnSpPr>
        <p:spPr bwMode="auto">
          <a:xfrm flipH="1">
            <a:off x="1066224" y="2682326"/>
            <a:ext cx="17690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9" name="Straight Connector 158"/>
          <p:cNvCxnSpPr/>
          <p:nvPr/>
        </p:nvCxnSpPr>
        <p:spPr bwMode="auto">
          <a:xfrm flipH="1">
            <a:off x="1066223" y="2098087"/>
            <a:ext cx="17690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0" name="Straight Connector 159"/>
          <p:cNvCxnSpPr/>
          <p:nvPr/>
        </p:nvCxnSpPr>
        <p:spPr bwMode="auto">
          <a:xfrm flipH="1">
            <a:off x="1074165" y="1508950"/>
            <a:ext cx="17690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4" name="Straight Arrow Connector 53"/>
          <p:cNvCxnSpPr/>
          <p:nvPr/>
        </p:nvCxnSpPr>
        <p:spPr bwMode="auto">
          <a:xfrm>
            <a:off x="1268030" y="1504311"/>
            <a:ext cx="83090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2" name="Straight Connector 171"/>
          <p:cNvCxnSpPr/>
          <p:nvPr/>
        </p:nvCxnSpPr>
        <p:spPr bwMode="auto">
          <a:xfrm>
            <a:off x="1436030" y="3198558"/>
            <a:ext cx="34336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3" name="Straight Connector 172"/>
          <p:cNvCxnSpPr/>
          <p:nvPr/>
        </p:nvCxnSpPr>
        <p:spPr bwMode="auto">
          <a:xfrm>
            <a:off x="1436030" y="2686388"/>
            <a:ext cx="34336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6" name="Elbow Connector 175"/>
          <p:cNvCxnSpPr/>
          <p:nvPr/>
        </p:nvCxnSpPr>
        <p:spPr bwMode="auto">
          <a:xfrm rot="16200000" flipH="1">
            <a:off x="988363" y="2540783"/>
            <a:ext cx="2328894" cy="1484148"/>
          </a:xfrm>
          <a:prstGeom prst="bentConnector3">
            <a:avLst>
              <a:gd name="adj1" fmla="val 10300"/>
            </a:avLst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9" name="Elbow Connector 178"/>
          <p:cNvCxnSpPr/>
          <p:nvPr/>
        </p:nvCxnSpPr>
        <p:spPr bwMode="auto">
          <a:xfrm flipV="1">
            <a:off x="1056064" y="1986327"/>
            <a:ext cx="782207" cy="1180766"/>
          </a:xfrm>
          <a:prstGeom prst="bentConnector3">
            <a:avLst>
              <a:gd name="adj1" fmla="val 34413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" name="Group 1"/>
          <p:cNvGrpSpPr/>
          <p:nvPr/>
        </p:nvGrpSpPr>
        <p:grpSpPr>
          <a:xfrm>
            <a:off x="7868198" y="520604"/>
            <a:ext cx="1302050" cy="689647"/>
            <a:chOff x="7640321" y="674389"/>
            <a:chExt cx="1302050" cy="689647"/>
          </a:xfrm>
        </p:grpSpPr>
        <p:grpSp>
          <p:nvGrpSpPr>
            <p:cNvPr id="170" name="Group 169"/>
            <p:cNvGrpSpPr/>
            <p:nvPr/>
          </p:nvGrpSpPr>
          <p:grpSpPr>
            <a:xfrm>
              <a:off x="7640321" y="905944"/>
              <a:ext cx="1302050" cy="458092"/>
              <a:chOff x="404807" y="3634424"/>
              <a:chExt cx="1479443" cy="540039"/>
            </a:xfrm>
          </p:grpSpPr>
          <p:sp>
            <p:nvSpPr>
              <p:cNvPr id="171" name="Snip Same Side Corner Rectangle 170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74" name="TextBox 173"/>
              <p:cNvSpPr txBox="1"/>
              <p:nvPr/>
            </p:nvSpPr>
            <p:spPr>
              <a:xfrm>
                <a:off x="404807" y="3639736"/>
                <a:ext cx="1479443" cy="534727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bg1"/>
                    </a:solidFill>
                    <a:latin typeface="Arial" charset="0"/>
                  </a:rPr>
                  <a:t>14-3-3</a:t>
                </a:r>
                <a:r>
                  <a:rPr lang="en-US" sz="1050" dirty="0" smtClean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b</a:t>
                </a:r>
                <a:r>
                  <a:rPr lang="en-US" sz="1050" dirty="0" smtClean="0">
                    <a:solidFill>
                      <a:schemeClr val="bg1"/>
                    </a:solidFill>
                    <a:latin typeface="Arial" charset="0"/>
                  </a:rPr>
                  <a:t>/YWHAB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P31946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75" name="Group 174"/>
            <p:cNvGrpSpPr/>
            <p:nvPr/>
          </p:nvGrpSpPr>
          <p:grpSpPr>
            <a:xfrm>
              <a:off x="7928335" y="674389"/>
              <a:ext cx="715674" cy="246221"/>
              <a:chOff x="7630676" y="5324587"/>
              <a:chExt cx="862158" cy="350482"/>
            </a:xfrm>
          </p:grpSpPr>
          <p:sp>
            <p:nvSpPr>
              <p:cNvPr id="177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78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-S185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80" name="Group 179"/>
          <p:cNvGrpSpPr/>
          <p:nvPr/>
        </p:nvGrpSpPr>
        <p:grpSpPr>
          <a:xfrm>
            <a:off x="7868198" y="1236752"/>
            <a:ext cx="1302050" cy="689647"/>
            <a:chOff x="7640321" y="674389"/>
            <a:chExt cx="1302050" cy="689647"/>
          </a:xfrm>
        </p:grpSpPr>
        <p:grpSp>
          <p:nvGrpSpPr>
            <p:cNvPr id="181" name="Group 180"/>
            <p:cNvGrpSpPr/>
            <p:nvPr/>
          </p:nvGrpSpPr>
          <p:grpSpPr>
            <a:xfrm>
              <a:off x="7640321" y="905944"/>
              <a:ext cx="1302050" cy="458092"/>
              <a:chOff x="404807" y="3634424"/>
              <a:chExt cx="1479443" cy="540039"/>
            </a:xfrm>
          </p:grpSpPr>
          <p:sp>
            <p:nvSpPr>
              <p:cNvPr id="185" name="Snip Same Side Corner Rectangle 184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86" name="TextBox 185"/>
              <p:cNvSpPr txBox="1"/>
              <p:nvPr/>
            </p:nvSpPr>
            <p:spPr>
              <a:xfrm>
                <a:off x="404807" y="3639736"/>
                <a:ext cx="1479443" cy="534727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bg1"/>
                    </a:solidFill>
                    <a:latin typeface="Arial" charset="0"/>
                  </a:rPr>
                  <a:t>14-3-3</a:t>
                </a:r>
                <a:r>
                  <a:rPr lang="en-US" sz="1050" dirty="0" smtClean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z</a:t>
                </a:r>
                <a:r>
                  <a:rPr lang="en-US" sz="1050" dirty="0" smtClean="0">
                    <a:solidFill>
                      <a:schemeClr val="bg1"/>
                    </a:solidFill>
                    <a:latin typeface="Arial" charset="0"/>
                  </a:rPr>
                  <a:t>/YWHAZ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P63104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182" name="Group 181"/>
            <p:cNvGrpSpPr/>
            <p:nvPr/>
          </p:nvGrpSpPr>
          <p:grpSpPr>
            <a:xfrm>
              <a:off x="7928335" y="674389"/>
              <a:ext cx="715674" cy="246221"/>
              <a:chOff x="7630676" y="5324587"/>
              <a:chExt cx="862158" cy="350482"/>
            </a:xfrm>
          </p:grpSpPr>
          <p:sp>
            <p:nvSpPr>
              <p:cNvPr id="183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84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-S184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9" name="Group 18"/>
          <p:cNvGrpSpPr/>
          <p:nvPr/>
        </p:nvGrpSpPr>
        <p:grpSpPr>
          <a:xfrm>
            <a:off x="5581620" y="3289381"/>
            <a:ext cx="1106841" cy="687335"/>
            <a:chOff x="7908019" y="2543844"/>
            <a:chExt cx="1106841" cy="687335"/>
          </a:xfrm>
        </p:grpSpPr>
        <p:grpSp>
          <p:nvGrpSpPr>
            <p:cNvPr id="187" name="Group 186"/>
            <p:cNvGrpSpPr/>
            <p:nvPr/>
          </p:nvGrpSpPr>
          <p:grpSpPr>
            <a:xfrm>
              <a:off x="7908019" y="2764752"/>
              <a:ext cx="1106841" cy="466427"/>
              <a:chOff x="507046" y="2817700"/>
              <a:chExt cx="1257639" cy="549865"/>
            </a:xfrm>
          </p:grpSpPr>
          <p:sp>
            <p:nvSpPr>
              <p:cNvPr id="188" name="Snip Same Side Corner Rectangle 187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90" name="TextBox 189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AR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P10275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191" name="Group 190"/>
            <p:cNvGrpSpPr/>
            <p:nvPr/>
          </p:nvGrpSpPr>
          <p:grpSpPr>
            <a:xfrm>
              <a:off x="8102046" y="2543844"/>
              <a:ext cx="715674" cy="246221"/>
              <a:chOff x="7630676" y="5324587"/>
              <a:chExt cx="862158" cy="350482"/>
            </a:xfrm>
          </p:grpSpPr>
          <p:sp>
            <p:nvSpPr>
              <p:cNvPr id="192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93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-S650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1748897" y="5538505"/>
            <a:ext cx="1106841" cy="1043312"/>
            <a:chOff x="7897863" y="3398416"/>
            <a:chExt cx="1106841" cy="1043312"/>
          </a:xfrm>
        </p:grpSpPr>
        <p:grpSp>
          <p:nvGrpSpPr>
            <p:cNvPr id="194" name="Group 193"/>
            <p:cNvGrpSpPr/>
            <p:nvPr/>
          </p:nvGrpSpPr>
          <p:grpSpPr>
            <a:xfrm>
              <a:off x="7897863" y="3975301"/>
              <a:ext cx="1106841" cy="466427"/>
              <a:chOff x="507046" y="2817700"/>
              <a:chExt cx="1257639" cy="549865"/>
            </a:xfrm>
          </p:grpSpPr>
          <p:sp>
            <p:nvSpPr>
              <p:cNvPr id="195" name="Snip Same Side Corner Rectangle 194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96" name="TextBox 195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ATF2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P15336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197" name="Group 196"/>
            <p:cNvGrpSpPr/>
            <p:nvPr/>
          </p:nvGrpSpPr>
          <p:grpSpPr>
            <a:xfrm>
              <a:off x="8097986" y="3738202"/>
              <a:ext cx="715674" cy="246221"/>
              <a:chOff x="7592082" y="6000910"/>
              <a:chExt cx="862158" cy="350482"/>
            </a:xfrm>
          </p:grpSpPr>
          <p:sp>
            <p:nvSpPr>
              <p:cNvPr id="198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199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S90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00" name="Group 199"/>
            <p:cNvGrpSpPr/>
            <p:nvPr/>
          </p:nvGrpSpPr>
          <p:grpSpPr>
            <a:xfrm>
              <a:off x="8092154" y="3571136"/>
              <a:ext cx="715674" cy="246220"/>
              <a:chOff x="7620676" y="5019399"/>
              <a:chExt cx="862158" cy="350482"/>
            </a:xfrm>
          </p:grpSpPr>
          <p:sp>
            <p:nvSpPr>
              <p:cNvPr id="201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02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+T71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03" name="Group 202"/>
            <p:cNvGrpSpPr/>
            <p:nvPr/>
          </p:nvGrpSpPr>
          <p:grpSpPr>
            <a:xfrm>
              <a:off x="8092154" y="3398416"/>
              <a:ext cx="715674" cy="246220"/>
              <a:chOff x="7620676" y="5019399"/>
              <a:chExt cx="862158" cy="350482"/>
            </a:xfrm>
          </p:grpSpPr>
          <p:sp>
            <p:nvSpPr>
              <p:cNvPr id="204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05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+T69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6819992" y="340606"/>
            <a:ext cx="1106841" cy="869645"/>
            <a:chOff x="7928335" y="4677756"/>
            <a:chExt cx="1106841" cy="869645"/>
          </a:xfrm>
        </p:grpSpPr>
        <p:grpSp>
          <p:nvGrpSpPr>
            <p:cNvPr id="209" name="Group 208"/>
            <p:cNvGrpSpPr/>
            <p:nvPr/>
          </p:nvGrpSpPr>
          <p:grpSpPr>
            <a:xfrm>
              <a:off x="7928335" y="5080974"/>
              <a:ext cx="1106841" cy="466427"/>
              <a:chOff x="507046" y="3634424"/>
              <a:chExt cx="1257639" cy="549865"/>
            </a:xfrm>
          </p:grpSpPr>
          <p:sp>
            <p:nvSpPr>
              <p:cNvPr id="210" name="Snip Same Side Corner Rectangle 209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11" name="TextBox 210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Bad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Q92934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212" name="Group 211"/>
            <p:cNvGrpSpPr/>
            <p:nvPr/>
          </p:nvGrpSpPr>
          <p:grpSpPr>
            <a:xfrm>
              <a:off x="8118306" y="4849733"/>
              <a:ext cx="715674" cy="246221"/>
              <a:chOff x="7592082" y="6000910"/>
              <a:chExt cx="862158" cy="350482"/>
            </a:xfrm>
          </p:grpSpPr>
          <p:sp>
            <p:nvSpPr>
              <p:cNvPr id="213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14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S91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15" name="Group 214"/>
            <p:cNvGrpSpPr/>
            <p:nvPr/>
          </p:nvGrpSpPr>
          <p:grpSpPr>
            <a:xfrm>
              <a:off x="8123275" y="4677756"/>
              <a:ext cx="715674" cy="246221"/>
              <a:chOff x="7630676" y="5324587"/>
              <a:chExt cx="862158" cy="350482"/>
            </a:xfrm>
          </p:grpSpPr>
          <p:sp>
            <p:nvSpPr>
              <p:cNvPr id="216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17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-S75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6819992" y="1244974"/>
            <a:ext cx="1106841" cy="1038138"/>
            <a:chOff x="6783802" y="4566915"/>
            <a:chExt cx="1106841" cy="1038138"/>
          </a:xfrm>
        </p:grpSpPr>
        <p:grpSp>
          <p:nvGrpSpPr>
            <p:cNvPr id="219" name="Group 218"/>
            <p:cNvGrpSpPr/>
            <p:nvPr/>
          </p:nvGrpSpPr>
          <p:grpSpPr>
            <a:xfrm>
              <a:off x="6783802" y="5138626"/>
              <a:ext cx="1106841" cy="466427"/>
              <a:chOff x="507046" y="3634424"/>
              <a:chExt cx="1257639" cy="549865"/>
            </a:xfrm>
          </p:grpSpPr>
          <p:sp>
            <p:nvSpPr>
              <p:cNvPr id="226" name="Snip Same Side Corner Rectangle 225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27" name="TextBox 226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Bcl-2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P10415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220" name="Group 219"/>
            <p:cNvGrpSpPr/>
            <p:nvPr/>
          </p:nvGrpSpPr>
          <p:grpSpPr>
            <a:xfrm>
              <a:off x="6978742" y="4566915"/>
              <a:ext cx="715674" cy="246221"/>
              <a:chOff x="7592082" y="6000910"/>
              <a:chExt cx="862158" cy="350482"/>
            </a:xfrm>
          </p:grpSpPr>
          <p:sp>
            <p:nvSpPr>
              <p:cNvPr id="224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25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T69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21" name="Group 220"/>
            <p:cNvGrpSpPr/>
            <p:nvPr/>
          </p:nvGrpSpPr>
          <p:grpSpPr>
            <a:xfrm>
              <a:off x="6978742" y="4908128"/>
              <a:ext cx="715674" cy="246221"/>
              <a:chOff x="7630676" y="5324587"/>
              <a:chExt cx="862158" cy="350482"/>
            </a:xfrm>
          </p:grpSpPr>
          <p:sp>
            <p:nvSpPr>
              <p:cNvPr id="222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23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-S87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28" name="Group 227"/>
            <p:cNvGrpSpPr/>
            <p:nvPr/>
          </p:nvGrpSpPr>
          <p:grpSpPr>
            <a:xfrm>
              <a:off x="6975447" y="4745228"/>
              <a:ext cx="715674" cy="246221"/>
              <a:chOff x="7630676" y="5324587"/>
              <a:chExt cx="862158" cy="350482"/>
            </a:xfrm>
          </p:grpSpPr>
          <p:sp>
            <p:nvSpPr>
              <p:cNvPr id="229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30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-S70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9" name="Group 8"/>
          <p:cNvGrpSpPr/>
          <p:nvPr/>
        </p:nvGrpSpPr>
        <p:grpSpPr>
          <a:xfrm>
            <a:off x="6819992" y="2307296"/>
            <a:ext cx="1106841" cy="1055405"/>
            <a:chOff x="6801178" y="3363840"/>
            <a:chExt cx="1106841" cy="1055405"/>
          </a:xfrm>
        </p:grpSpPr>
        <p:grpSp>
          <p:nvGrpSpPr>
            <p:cNvPr id="232" name="Group 231"/>
            <p:cNvGrpSpPr/>
            <p:nvPr/>
          </p:nvGrpSpPr>
          <p:grpSpPr>
            <a:xfrm>
              <a:off x="6801178" y="3952818"/>
              <a:ext cx="1106841" cy="466427"/>
              <a:chOff x="507046" y="3634424"/>
              <a:chExt cx="1257639" cy="549865"/>
            </a:xfrm>
          </p:grpSpPr>
          <p:sp>
            <p:nvSpPr>
              <p:cNvPr id="239" name="Snip Same Side Corner Rectangle 238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40" name="TextBox 239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err="1" smtClean="0">
                    <a:solidFill>
                      <a:schemeClr val="bg1"/>
                    </a:solidFill>
                    <a:latin typeface="Arial" charset="0"/>
                  </a:rPr>
                  <a:t>Bcl</a:t>
                </a: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-XL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Q07817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233" name="Group 232"/>
            <p:cNvGrpSpPr/>
            <p:nvPr/>
          </p:nvGrpSpPr>
          <p:grpSpPr>
            <a:xfrm>
              <a:off x="6991149" y="3721577"/>
              <a:ext cx="715674" cy="246221"/>
              <a:chOff x="7592082" y="6000910"/>
              <a:chExt cx="862158" cy="350482"/>
            </a:xfrm>
          </p:grpSpPr>
          <p:sp>
            <p:nvSpPr>
              <p:cNvPr id="237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38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T115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34" name="Group 233"/>
            <p:cNvGrpSpPr/>
            <p:nvPr/>
          </p:nvGrpSpPr>
          <p:grpSpPr>
            <a:xfrm>
              <a:off x="6996118" y="3549600"/>
              <a:ext cx="715674" cy="246221"/>
              <a:chOff x="7630676" y="5324587"/>
              <a:chExt cx="862158" cy="350482"/>
            </a:xfrm>
          </p:grpSpPr>
          <p:sp>
            <p:nvSpPr>
              <p:cNvPr id="235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36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-S62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41" name="Group 240"/>
            <p:cNvGrpSpPr/>
            <p:nvPr/>
          </p:nvGrpSpPr>
          <p:grpSpPr>
            <a:xfrm>
              <a:off x="6997249" y="3363840"/>
              <a:ext cx="715674" cy="246221"/>
              <a:chOff x="7592082" y="6000910"/>
              <a:chExt cx="862158" cy="350482"/>
            </a:xfrm>
          </p:grpSpPr>
          <p:sp>
            <p:nvSpPr>
              <p:cNvPr id="242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43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T47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14" name="Group 113"/>
          <p:cNvGrpSpPr/>
          <p:nvPr/>
        </p:nvGrpSpPr>
        <p:grpSpPr>
          <a:xfrm>
            <a:off x="5581620" y="622992"/>
            <a:ext cx="1106841" cy="1267703"/>
            <a:chOff x="4478505" y="-1311082"/>
            <a:chExt cx="1106841" cy="1267703"/>
          </a:xfrm>
        </p:grpSpPr>
        <p:grpSp>
          <p:nvGrpSpPr>
            <p:cNvPr id="245" name="Group 244"/>
            <p:cNvGrpSpPr/>
            <p:nvPr/>
          </p:nvGrpSpPr>
          <p:grpSpPr>
            <a:xfrm>
              <a:off x="4478505" y="-509806"/>
              <a:ext cx="1106841" cy="466427"/>
              <a:chOff x="507046" y="3634424"/>
              <a:chExt cx="1257639" cy="549865"/>
            </a:xfrm>
          </p:grpSpPr>
          <p:sp>
            <p:nvSpPr>
              <p:cNvPr id="255" name="Snip Same Side Corner Rectangle 254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56" name="TextBox 255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err="1" smtClean="0">
                    <a:solidFill>
                      <a:schemeClr val="bg1"/>
                    </a:solidFill>
                    <a:latin typeface="Arial" charset="0"/>
                  </a:rPr>
                  <a:t>Bim</a:t>
                </a:r>
                <a:endParaRPr lang="en-US" sz="1100" dirty="0" smtClean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O43521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246" name="Group 245"/>
            <p:cNvGrpSpPr/>
            <p:nvPr/>
          </p:nvGrpSpPr>
          <p:grpSpPr>
            <a:xfrm>
              <a:off x="4676647" y="-741047"/>
              <a:ext cx="715674" cy="246221"/>
              <a:chOff x="7592082" y="6000910"/>
              <a:chExt cx="862158" cy="350482"/>
            </a:xfrm>
          </p:grpSpPr>
          <p:sp>
            <p:nvSpPr>
              <p:cNvPr id="253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54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S118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48" name="Group 247"/>
            <p:cNvGrpSpPr/>
            <p:nvPr/>
          </p:nvGrpSpPr>
          <p:grpSpPr>
            <a:xfrm>
              <a:off x="4676647" y="-936224"/>
              <a:ext cx="715674" cy="246221"/>
              <a:chOff x="7592082" y="6000910"/>
              <a:chExt cx="862158" cy="350482"/>
            </a:xfrm>
          </p:grpSpPr>
          <p:sp>
            <p:nvSpPr>
              <p:cNvPr id="249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50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T116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57" name="Group 256"/>
            <p:cNvGrpSpPr/>
            <p:nvPr/>
          </p:nvGrpSpPr>
          <p:grpSpPr>
            <a:xfrm>
              <a:off x="4676647" y="-1109344"/>
              <a:ext cx="715674" cy="246220"/>
              <a:chOff x="7620676" y="5019399"/>
              <a:chExt cx="862158" cy="350482"/>
            </a:xfrm>
          </p:grpSpPr>
          <p:sp>
            <p:nvSpPr>
              <p:cNvPr id="258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59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+S69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60" name="Group 259"/>
            <p:cNvGrpSpPr/>
            <p:nvPr/>
          </p:nvGrpSpPr>
          <p:grpSpPr>
            <a:xfrm>
              <a:off x="4676647" y="-1311082"/>
              <a:ext cx="715674" cy="246221"/>
              <a:chOff x="7592082" y="6000910"/>
              <a:chExt cx="862158" cy="350482"/>
            </a:xfrm>
          </p:grpSpPr>
          <p:sp>
            <p:nvSpPr>
              <p:cNvPr id="261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62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S59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3" name="Group 12"/>
          <p:cNvGrpSpPr/>
          <p:nvPr/>
        </p:nvGrpSpPr>
        <p:grpSpPr>
          <a:xfrm>
            <a:off x="6819992" y="3398458"/>
            <a:ext cx="1106841" cy="890708"/>
            <a:chOff x="6549436" y="653834"/>
            <a:chExt cx="1106841" cy="890708"/>
          </a:xfrm>
        </p:grpSpPr>
        <p:grpSp>
          <p:nvGrpSpPr>
            <p:cNvPr id="264" name="Group 263"/>
            <p:cNvGrpSpPr/>
            <p:nvPr/>
          </p:nvGrpSpPr>
          <p:grpSpPr>
            <a:xfrm>
              <a:off x="6549436" y="1078115"/>
              <a:ext cx="1106841" cy="466427"/>
              <a:chOff x="507046" y="3634424"/>
              <a:chExt cx="1257639" cy="549865"/>
            </a:xfrm>
          </p:grpSpPr>
          <p:sp>
            <p:nvSpPr>
              <p:cNvPr id="271" name="Snip Same Side Corner Rectangle 270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72" name="TextBox 271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Cip1/CDKN1A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P38936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265" name="Group 264"/>
            <p:cNvGrpSpPr/>
            <p:nvPr/>
          </p:nvGrpSpPr>
          <p:grpSpPr>
            <a:xfrm>
              <a:off x="6739407" y="653834"/>
              <a:ext cx="715674" cy="246221"/>
              <a:chOff x="7592082" y="6000910"/>
              <a:chExt cx="862158" cy="350482"/>
            </a:xfrm>
          </p:grpSpPr>
          <p:sp>
            <p:nvSpPr>
              <p:cNvPr id="269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70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T56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266" name="Group 265"/>
            <p:cNvGrpSpPr/>
            <p:nvPr/>
          </p:nvGrpSpPr>
          <p:grpSpPr>
            <a:xfrm>
              <a:off x="6744376" y="847617"/>
              <a:ext cx="715674" cy="246221"/>
              <a:chOff x="7630676" y="5324587"/>
              <a:chExt cx="862158" cy="350482"/>
            </a:xfrm>
          </p:grpSpPr>
          <p:sp>
            <p:nvSpPr>
              <p:cNvPr id="267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68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-S129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4437099" y="1208824"/>
            <a:ext cx="1106841" cy="695814"/>
            <a:chOff x="5243592" y="1000467"/>
            <a:chExt cx="1106841" cy="695814"/>
          </a:xfrm>
        </p:grpSpPr>
        <p:grpSp>
          <p:nvGrpSpPr>
            <p:cNvPr id="273" name="Group 272"/>
            <p:cNvGrpSpPr/>
            <p:nvPr/>
          </p:nvGrpSpPr>
          <p:grpSpPr>
            <a:xfrm>
              <a:off x="5243592" y="1229854"/>
              <a:ext cx="1106841" cy="466427"/>
              <a:chOff x="507046" y="2817700"/>
              <a:chExt cx="1257639" cy="549865"/>
            </a:xfrm>
          </p:grpSpPr>
          <p:sp>
            <p:nvSpPr>
              <p:cNvPr id="274" name="Snip Same Side Corner Rectangle 273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75" name="TextBox 274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Elk1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P19419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276" name="Group 275"/>
            <p:cNvGrpSpPr/>
            <p:nvPr/>
          </p:nvGrpSpPr>
          <p:grpSpPr>
            <a:xfrm>
              <a:off x="5426785" y="1000467"/>
              <a:ext cx="715674" cy="246220"/>
              <a:chOff x="7620676" y="5019399"/>
              <a:chExt cx="862158" cy="350482"/>
            </a:xfrm>
          </p:grpSpPr>
          <p:sp>
            <p:nvSpPr>
              <p:cNvPr id="277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78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+S383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6" name="Group 15"/>
          <p:cNvGrpSpPr/>
          <p:nvPr/>
        </p:nvGrpSpPr>
        <p:grpSpPr>
          <a:xfrm>
            <a:off x="4437099" y="341717"/>
            <a:ext cx="1106841" cy="868534"/>
            <a:chOff x="5395992" y="1742478"/>
            <a:chExt cx="1106841" cy="868534"/>
          </a:xfrm>
        </p:grpSpPr>
        <p:grpSp>
          <p:nvGrpSpPr>
            <p:cNvPr id="280" name="Group 279"/>
            <p:cNvGrpSpPr/>
            <p:nvPr/>
          </p:nvGrpSpPr>
          <p:grpSpPr>
            <a:xfrm>
              <a:off x="5395992" y="2144585"/>
              <a:ext cx="1106841" cy="466427"/>
              <a:chOff x="507046" y="2817700"/>
              <a:chExt cx="1257639" cy="549865"/>
            </a:xfrm>
          </p:grpSpPr>
          <p:sp>
            <p:nvSpPr>
              <p:cNvPr id="284" name="Snip Same Side Corner Rectangle 283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285" name="TextBox 284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Elk3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P41970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281" name="Group 280"/>
            <p:cNvGrpSpPr/>
            <p:nvPr/>
          </p:nvGrpSpPr>
          <p:grpSpPr>
            <a:xfrm>
              <a:off x="5579185" y="1742478"/>
              <a:ext cx="715674" cy="246220"/>
              <a:chOff x="7620676" y="5019399"/>
              <a:chExt cx="862158" cy="350482"/>
            </a:xfrm>
          </p:grpSpPr>
          <p:sp>
            <p:nvSpPr>
              <p:cNvPr id="28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83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+S357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86" name="Group 285"/>
            <p:cNvGrpSpPr/>
            <p:nvPr/>
          </p:nvGrpSpPr>
          <p:grpSpPr>
            <a:xfrm>
              <a:off x="5576357" y="1913030"/>
              <a:ext cx="715674" cy="246221"/>
              <a:chOff x="7592082" y="6000910"/>
              <a:chExt cx="862158" cy="350482"/>
            </a:xfrm>
          </p:grpSpPr>
          <p:sp>
            <p:nvSpPr>
              <p:cNvPr id="287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88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S363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7" name="Group 16"/>
          <p:cNvGrpSpPr/>
          <p:nvPr/>
        </p:nvGrpSpPr>
        <p:grpSpPr>
          <a:xfrm>
            <a:off x="4437099" y="4894336"/>
            <a:ext cx="1106841" cy="860432"/>
            <a:chOff x="5426785" y="2900770"/>
            <a:chExt cx="1106841" cy="860432"/>
          </a:xfrm>
        </p:grpSpPr>
        <p:grpSp>
          <p:nvGrpSpPr>
            <p:cNvPr id="290" name="Group 289"/>
            <p:cNvGrpSpPr/>
            <p:nvPr/>
          </p:nvGrpSpPr>
          <p:grpSpPr>
            <a:xfrm>
              <a:off x="5426785" y="3294775"/>
              <a:ext cx="1106841" cy="466427"/>
              <a:chOff x="507046" y="2817700"/>
              <a:chExt cx="1257639" cy="549865"/>
            </a:xfrm>
          </p:grpSpPr>
          <p:sp>
            <p:nvSpPr>
              <p:cNvPr id="300" name="Snip Same Side Corner Rectangle 299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01" name="TextBox 300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FOXO4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P98177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292" name="Group 291"/>
            <p:cNvGrpSpPr/>
            <p:nvPr/>
          </p:nvGrpSpPr>
          <p:grpSpPr>
            <a:xfrm>
              <a:off x="5621076" y="3073490"/>
              <a:ext cx="715674" cy="246220"/>
              <a:chOff x="7620676" y="5019399"/>
              <a:chExt cx="862158" cy="350482"/>
            </a:xfrm>
          </p:grpSpPr>
          <p:sp>
            <p:nvSpPr>
              <p:cNvPr id="29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97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+T455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93" name="Group 292"/>
            <p:cNvGrpSpPr/>
            <p:nvPr/>
          </p:nvGrpSpPr>
          <p:grpSpPr>
            <a:xfrm>
              <a:off x="5621076" y="2900770"/>
              <a:ext cx="715674" cy="246220"/>
              <a:chOff x="7620676" y="5019399"/>
              <a:chExt cx="862158" cy="350482"/>
            </a:xfrm>
          </p:grpSpPr>
          <p:sp>
            <p:nvSpPr>
              <p:cNvPr id="294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295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+T451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302" name="Group 301"/>
          <p:cNvGrpSpPr/>
          <p:nvPr/>
        </p:nvGrpSpPr>
        <p:grpSpPr>
          <a:xfrm>
            <a:off x="5581620" y="4073676"/>
            <a:ext cx="1106841" cy="687335"/>
            <a:chOff x="7908019" y="2543844"/>
            <a:chExt cx="1106841" cy="687335"/>
          </a:xfrm>
        </p:grpSpPr>
        <p:grpSp>
          <p:nvGrpSpPr>
            <p:cNvPr id="303" name="Group 302"/>
            <p:cNvGrpSpPr/>
            <p:nvPr/>
          </p:nvGrpSpPr>
          <p:grpSpPr>
            <a:xfrm>
              <a:off x="7908019" y="2764752"/>
              <a:ext cx="1106841" cy="466427"/>
              <a:chOff x="507046" y="2817700"/>
              <a:chExt cx="1257639" cy="549865"/>
            </a:xfrm>
          </p:grpSpPr>
          <p:sp>
            <p:nvSpPr>
              <p:cNvPr id="307" name="Snip Same Side Corner Rectangle 306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08" name="TextBox 307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GR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P04150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304" name="Group 303"/>
            <p:cNvGrpSpPr/>
            <p:nvPr/>
          </p:nvGrpSpPr>
          <p:grpSpPr>
            <a:xfrm>
              <a:off x="8102046" y="2543844"/>
              <a:ext cx="715674" cy="246221"/>
              <a:chOff x="7630676" y="5324587"/>
              <a:chExt cx="862158" cy="350482"/>
            </a:xfrm>
          </p:grpSpPr>
          <p:sp>
            <p:nvSpPr>
              <p:cNvPr id="305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06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-S226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309" name="Group 308"/>
          <p:cNvGrpSpPr/>
          <p:nvPr/>
        </p:nvGrpSpPr>
        <p:grpSpPr>
          <a:xfrm>
            <a:off x="4437099" y="1978648"/>
            <a:ext cx="1106841" cy="695814"/>
            <a:chOff x="5243592" y="1000467"/>
            <a:chExt cx="1106841" cy="695814"/>
          </a:xfrm>
        </p:grpSpPr>
        <p:grpSp>
          <p:nvGrpSpPr>
            <p:cNvPr id="310" name="Group 309"/>
            <p:cNvGrpSpPr/>
            <p:nvPr/>
          </p:nvGrpSpPr>
          <p:grpSpPr>
            <a:xfrm>
              <a:off x="5243592" y="1229854"/>
              <a:ext cx="1106841" cy="466427"/>
              <a:chOff x="507046" y="2817700"/>
              <a:chExt cx="1257639" cy="549865"/>
            </a:xfrm>
          </p:grpSpPr>
          <p:sp>
            <p:nvSpPr>
              <p:cNvPr id="314" name="Snip Same Side Corner Rectangle 313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15" name="TextBox 314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IRF3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Q14653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311" name="Group 310"/>
            <p:cNvGrpSpPr/>
            <p:nvPr/>
          </p:nvGrpSpPr>
          <p:grpSpPr>
            <a:xfrm>
              <a:off x="5426785" y="1000467"/>
              <a:ext cx="715674" cy="246220"/>
              <a:chOff x="7620676" y="5019399"/>
              <a:chExt cx="862158" cy="350482"/>
            </a:xfrm>
          </p:grpSpPr>
          <p:sp>
            <p:nvSpPr>
              <p:cNvPr id="31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13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+S173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316" name="Group 315"/>
          <p:cNvGrpSpPr/>
          <p:nvPr/>
        </p:nvGrpSpPr>
        <p:grpSpPr>
          <a:xfrm>
            <a:off x="7868198" y="1935156"/>
            <a:ext cx="1302050" cy="689647"/>
            <a:chOff x="7640321" y="674389"/>
            <a:chExt cx="1302050" cy="689647"/>
          </a:xfrm>
        </p:grpSpPr>
        <p:grpSp>
          <p:nvGrpSpPr>
            <p:cNvPr id="317" name="Group 316"/>
            <p:cNvGrpSpPr/>
            <p:nvPr/>
          </p:nvGrpSpPr>
          <p:grpSpPr>
            <a:xfrm>
              <a:off x="7640321" y="905944"/>
              <a:ext cx="1302050" cy="458092"/>
              <a:chOff x="404807" y="3634424"/>
              <a:chExt cx="1479443" cy="540039"/>
            </a:xfrm>
          </p:grpSpPr>
          <p:sp>
            <p:nvSpPr>
              <p:cNvPr id="321" name="Snip Same Side Corner Rectangle 320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22" name="TextBox 321"/>
              <p:cNvSpPr txBox="1"/>
              <p:nvPr/>
            </p:nvSpPr>
            <p:spPr>
              <a:xfrm>
                <a:off x="404807" y="3639736"/>
                <a:ext cx="1479443" cy="534727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bg1"/>
                    </a:solidFill>
                    <a:latin typeface="Arial" charset="0"/>
                  </a:rPr>
                  <a:t>IRS1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P35568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318" name="Group 317"/>
            <p:cNvGrpSpPr/>
            <p:nvPr/>
          </p:nvGrpSpPr>
          <p:grpSpPr>
            <a:xfrm>
              <a:off x="7928335" y="674389"/>
              <a:ext cx="715674" cy="246221"/>
              <a:chOff x="7630676" y="5324587"/>
              <a:chExt cx="862158" cy="350482"/>
            </a:xfrm>
          </p:grpSpPr>
          <p:sp>
            <p:nvSpPr>
              <p:cNvPr id="319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20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-S312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325" name="Group 324"/>
          <p:cNvGrpSpPr/>
          <p:nvPr/>
        </p:nvGrpSpPr>
        <p:grpSpPr>
          <a:xfrm>
            <a:off x="224268" y="4259166"/>
            <a:ext cx="715674" cy="246221"/>
            <a:chOff x="7592082" y="6000910"/>
            <a:chExt cx="862158" cy="350482"/>
          </a:xfrm>
        </p:grpSpPr>
        <p:sp>
          <p:nvSpPr>
            <p:cNvPr id="33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36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S341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26" name="Group 325"/>
          <p:cNvGrpSpPr/>
          <p:nvPr/>
        </p:nvGrpSpPr>
        <p:grpSpPr>
          <a:xfrm>
            <a:off x="224268" y="4063989"/>
            <a:ext cx="715674" cy="246221"/>
            <a:chOff x="7592082" y="6000910"/>
            <a:chExt cx="862158" cy="350482"/>
          </a:xfrm>
        </p:grpSpPr>
        <p:sp>
          <p:nvSpPr>
            <p:cNvPr id="33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34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T284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28" name="Group 327"/>
          <p:cNvGrpSpPr/>
          <p:nvPr/>
        </p:nvGrpSpPr>
        <p:grpSpPr>
          <a:xfrm>
            <a:off x="224268" y="3882171"/>
            <a:ext cx="715674" cy="246221"/>
            <a:chOff x="7592082" y="6000910"/>
            <a:chExt cx="862158" cy="350482"/>
          </a:xfrm>
        </p:grpSpPr>
        <p:sp>
          <p:nvSpPr>
            <p:cNvPr id="32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30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T205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39" name="Group 338"/>
          <p:cNvGrpSpPr/>
          <p:nvPr/>
        </p:nvGrpSpPr>
        <p:grpSpPr>
          <a:xfrm>
            <a:off x="224268" y="3710146"/>
            <a:ext cx="715674" cy="246221"/>
            <a:chOff x="7592082" y="6000910"/>
            <a:chExt cx="862158" cy="350482"/>
          </a:xfrm>
        </p:grpSpPr>
        <p:sp>
          <p:nvSpPr>
            <p:cNvPr id="34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41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S197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42" name="Group 341"/>
          <p:cNvGrpSpPr/>
          <p:nvPr/>
        </p:nvGrpSpPr>
        <p:grpSpPr>
          <a:xfrm>
            <a:off x="224268" y="3549588"/>
            <a:ext cx="715674" cy="246221"/>
            <a:chOff x="7630676" y="5324587"/>
            <a:chExt cx="862158" cy="350482"/>
          </a:xfrm>
        </p:grpSpPr>
        <p:sp>
          <p:nvSpPr>
            <p:cNvPr id="343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44" name="Text Box 157"/>
            <p:cNvSpPr txBox="1">
              <a:spLocks noChangeArrowheads="1"/>
            </p:cNvSpPr>
            <p:nvPr/>
          </p:nvSpPr>
          <p:spPr bwMode="auto">
            <a:xfrm>
              <a:off x="7630676" y="532458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-T103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437099" y="2730204"/>
            <a:ext cx="1106841" cy="1246512"/>
            <a:chOff x="8932580" y="483872"/>
            <a:chExt cx="1106841" cy="1246512"/>
          </a:xfrm>
        </p:grpSpPr>
        <p:grpSp>
          <p:nvGrpSpPr>
            <p:cNvPr id="346" name="Group 345"/>
            <p:cNvGrpSpPr/>
            <p:nvPr/>
          </p:nvGrpSpPr>
          <p:grpSpPr>
            <a:xfrm>
              <a:off x="8932580" y="1263957"/>
              <a:ext cx="1106841" cy="466427"/>
              <a:chOff x="507046" y="2817700"/>
              <a:chExt cx="1257639" cy="549865"/>
            </a:xfrm>
          </p:grpSpPr>
          <p:sp>
            <p:nvSpPr>
              <p:cNvPr id="356" name="Snip Same Side Corner Rectangle 355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57" name="TextBox 356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Jun/</a:t>
                </a:r>
                <a:r>
                  <a:rPr lang="en-US" sz="1100" dirty="0" err="1" smtClean="0">
                    <a:solidFill>
                      <a:schemeClr val="bg1"/>
                    </a:solidFill>
                    <a:latin typeface="Arial" charset="0"/>
                  </a:rPr>
                  <a:t>cJun</a:t>
                </a:r>
                <a:endParaRPr lang="en-US" sz="1100" dirty="0" smtClean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P05412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347" name="Group 346"/>
            <p:cNvGrpSpPr/>
            <p:nvPr/>
          </p:nvGrpSpPr>
          <p:grpSpPr>
            <a:xfrm>
              <a:off x="9132703" y="833818"/>
              <a:ext cx="715674" cy="246221"/>
              <a:chOff x="7592082" y="6015372"/>
              <a:chExt cx="862158" cy="350482"/>
            </a:xfrm>
          </p:grpSpPr>
          <p:sp>
            <p:nvSpPr>
              <p:cNvPr id="354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55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15372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T91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48" name="Group 347"/>
            <p:cNvGrpSpPr/>
            <p:nvPr/>
          </p:nvGrpSpPr>
          <p:grpSpPr>
            <a:xfrm>
              <a:off x="9126871" y="656592"/>
              <a:ext cx="715674" cy="246220"/>
              <a:chOff x="7620676" y="5019399"/>
              <a:chExt cx="862158" cy="350482"/>
            </a:xfrm>
          </p:grpSpPr>
          <p:sp>
            <p:nvSpPr>
              <p:cNvPr id="35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53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+S73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49" name="Group 348"/>
            <p:cNvGrpSpPr/>
            <p:nvPr/>
          </p:nvGrpSpPr>
          <p:grpSpPr>
            <a:xfrm>
              <a:off x="9126871" y="483872"/>
              <a:ext cx="715674" cy="246220"/>
              <a:chOff x="7620676" y="5019399"/>
              <a:chExt cx="862158" cy="350482"/>
            </a:xfrm>
          </p:grpSpPr>
          <p:sp>
            <p:nvSpPr>
              <p:cNvPr id="350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51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+S63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58" name="Group 357"/>
            <p:cNvGrpSpPr/>
            <p:nvPr/>
          </p:nvGrpSpPr>
          <p:grpSpPr>
            <a:xfrm>
              <a:off x="9132703" y="1042121"/>
              <a:ext cx="715674" cy="246220"/>
              <a:chOff x="7620676" y="5019399"/>
              <a:chExt cx="862158" cy="350482"/>
            </a:xfrm>
          </p:grpSpPr>
          <p:sp>
            <p:nvSpPr>
              <p:cNvPr id="359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60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+T93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361" name="Group 360"/>
          <p:cNvGrpSpPr/>
          <p:nvPr/>
        </p:nvGrpSpPr>
        <p:grpSpPr>
          <a:xfrm>
            <a:off x="4437099" y="4011883"/>
            <a:ext cx="1106841" cy="860432"/>
            <a:chOff x="5426785" y="2900770"/>
            <a:chExt cx="1106841" cy="860432"/>
          </a:xfrm>
        </p:grpSpPr>
        <p:grpSp>
          <p:nvGrpSpPr>
            <p:cNvPr id="362" name="Group 361"/>
            <p:cNvGrpSpPr/>
            <p:nvPr/>
          </p:nvGrpSpPr>
          <p:grpSpPr>
            <a:xfrm>
              <a:off x="5426785" y="3294775"/>
              <a:ext cx="1106841" cy="466427"/>
              <a:chOff x="507046" y="2817700"/>
              <a:chExt cx="1257639" cy="549865"/>
            </a:xfrm>
          </p:grpSpPr>
          <p:sp>
            <p:nvSpPr>
              <p:cNvPr id="369" name="Snip Same Side Corner Rectangle 368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70" name="TextBox 369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err="1" smtClean="0">
                    <a:solidFill>
                      <a:schemeClr val="bg1"/>
                    </a:solidFill>
                    <a:latin typeface="Arial" charset="0"/>
                  </a:rPr>
                  <a:t>JunB</a:t>
                </a:r>
                <a:endParaRPr lang="en-US" sz="1100" dirty="0" smtClean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P17275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363" name="Group 362"/>
            <p:cNvGrpSpPr/>
            <p:nvPr/>
          </p:nvGrpSpPr>
          <p:grpSpPr>
            <a:xfrm>
              <a:off x="5621076" y="3073490"/>
              <a:ext cx="715674" cy="246220"/>
              <a:chOff x="7620676" y="5019399"/>
              <a:chExt cx="862158" cy="350482"/>
            </a:xfrm>
          </p:grpSpPr>
          <p:sp>
            <p:nvSpPr>
              <p:cNvPr id="367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68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+T104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64" name="Group 363"/>
            <p:cNvGrpSpPr/>
            <p:nvPr/>
          </p:nvGrpSpPr>
          <p:grpSpPr>
            <a:xfrm>
              <a:off x="5621076" y="2900770"/>
              <a:ext cx="715674" cy="246220"/>
              <a:chOff x="7620676" y="5019399"/>
              <a:chExt cx="862158" cy="350482"/>
            </a:xfrm>
          </p:grpSpPr>
          <p:sp>
            <p:nvSpPr>
              <p:cNvPr id="365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66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+T102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4" name="Group 23"/>
          <p:cNvGrpSpPr/>
          <p:nvPr/>
        </p:nvGrpSpPr>
        <p:grpSpPr>
          <a:xfrm>
            <a:off x="3165506" y="518885"/>
            <a:ext cx="1285604" cy="691366"/>
            <a:chOff x="5707631" y="-559047"/>
            <a:chExt cx="1285604" cy="691366"/>
          </a:xfrm>
        </p:grpSpPr>
        <p:grpSp>
          <p:nvGrpSpPr>
            <p:cNvPr id="371" name="Group 370"/>
            <p:cNvGrpSpPr/>
            <p:nvPr/>
          </p:nvGrpSpPr>
          <p:grpSpPr>
            <a:xfrm>
              <a:off x="5707631" y="-321267"/>
              <a:ext cx="1285604" cy="453586"/>
              <a:chOff x="415063" y="1139280"/>
              <a:chExt cx="1460757" cy="534726"/>
            </a:xfrm>
          </p:grpSpPr>
          <p:sp>
            <p:nvSpPr>
              <p:cNvPr id="372" name="Rounded Rectangle 371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73" name="Rectangle 372"/>
              <p:cNvSpPr/>
              <p:nvPr/>
            </p:nvSpPr>
            <p:spPr>
              <a:xfrm>
                <a:off x="415063" y="1139280"/>
                <a:ext cx="1460757" cy="5347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Mst1/STK4</a:t>
                </a:r>
                <a:endParaRPr lang="en-US" sz="110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Q13043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374" name="Group 373"/>
            <p:cNvGrpSpPr/>
            <p:nvPr/>
          </p:nvGrpSpPr>
          <p:grpSpPr>
            <a:xfrm>
              <a:off x="5974332" y="-559047"/>
              <a:ext cx="715674" cy="246220"/>
              <a:chOff x="7620676" y="4990475"/>
              <a:chExt cx="862158" cy="350482"/>
            </a:xfrm>
          </p:grpSpPr>
          <p:sp>
            <p:nvSpPr>
              <p:cNvPr id="375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76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90475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+S82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25" name="Group 24"/>
          <p:cNvGrpSpPr/>
          <p:nvPr/>
        </p:nvGrpSpPr>
        <p:grpSpPr>
          <a:xfrm>
            <a:off x="7936431" y="3401605"/>
            <a:ext cx="1165584" cy="1359406"/>
            <a:chOff x="3909883" y="1364003"/>
            <a:chExt cx="1165584" cy="1359406"/>
          </a:xfrm>
        </p:grpSpPr>
        <p:grpSp>
          <p:nvGrpSpPr>
            <p:cNvPr id="378" name="Group 377"/>
            <p:cNvGrpSpPr/>
            <p:nvPr/>
          </p:nvGrpSpPr>
          <p:grpSpPr>
            <a:xfrm>
              <a:off x="3909883" y="2265317"/>
              <a:ext cx="1165584" cy="458092"/>
              <a:chOff x="472414" y="2817700"/>
              <a:chExt cx="1324385" cy="540039"/>
            </a:xfrm>
          </p:grpSpPr>
          <p:sp>
            <p:nvSpPr>
              <p:cNvPr id="382" name="Snip Same Side Corner Rectangle 381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383" name="TextBox 382"/>
              <p:cNvSpPr txBox="1"/>
              <p:nvPr/>
            </p:nvSpPr>
            <p:spPr>
              <a:xfrm>
                <a:off x="472414" y="2823012"/>
                <a:ext cx="1324385" cy="534727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bg1"/>
                    </a:solidFill>
                    <a:latin typeface="Arial" charset="0"/>
                  </a:rPr>
                  <a:t>NCOA3/SRC-3</a:t>
                </a:r>
                <a:endParaRPr lang="en-US" sz="1050" dirty="0" smtClean="0">
                  <a:solidFill>
                    <a:srgbClr val="AB743D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C78747"/>
                    </a:solidFill>
                    <a:latin typeface="Arial" charset="0"/>
                  </a:rPr>
                  <a:t>Q9Y6Q9</a:t>
                </a:r>
                <a:endParaRPr lang="en-US" sz="1050" dirty="0">
                  <a:solidFill>
                    <a:srgbClr val="C78747"/>
                  </a:solidFill>
                </a:endParaRPr>
              </a:p>
            </p:txBody>
          </p:sp>
        </p:grpSp>
        <p:grpSp>
          <p:nvGrpSpPr>
            <p:cNvPr id="379" name="Group 378"/>
            <p:cNvGrpSpPr/>
            <p:nvPr/>
          </p:nvGrpSpPr>
          <p:grpSpPr>
            <a:xfrm>
              <a:off x="4134838" y="2044409"/>
              <a:ext cx="715674" cy="246221"/>
              <a:chOff x="7630676" y="5324587"/>
              <a:chExt cx="862158" cy="350482"/>
            </a:xfrm>
          </p:grpSpPr>
          <p:sp>
            <p:nvSpPr>
              <p:cNvPr id="380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81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-S867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84" name="Group 383"/>
            <p:cNvGrpSpPr/>
            <p:nvPr/>
          </p:nvGrpSpPr>
          <p:grpSpPr>
            <a:xfrm>
              <a:off x="4134838" y="1872433"/>
              <a:ext cx="715674" cy="246221"/>
              <a:chOff x="7630676" y="5324587"/>
              <a:chExt cx="862158" cy="350482"/>
            </a:xfrm>
          </p:grpSpPr>
          <p:sp>
            <p:nvSpPr>
              <p:cNvPr id="385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86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-S860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87" name="Group 386"/>
            <p:cNvGrpSpPr/>
            <p:nvPr/>
          </p:nvGrpSpPr>
          <p:grpSpPr>
            <a:xfrm>
              <a:off x="4134838" y="1698798"/>
              <a:ext cx="715674" cy="246221"/>
              <a:chOff x="7630676" y="5324587"/>
              <a:chExt cx="862158" cy="350482"/>
            </a:xfrm>
          </p:grpSpPr>
          <p:sp>
            <p:nvSpPr>
              <p:cNvPr id="388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89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-S543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90" name="Group 389"/>
            <p:cNvGrpSpPr/>
            <p:nvPr/>
          </p:nvGrpSpPr>
          <p:grpSpPr>
            <a:xfrm>
              <a:off x="4134838" y="1522464"/>
              <a:ext cx="715674" cy="246221"/>
              <a:chOff x="7630676" y="5324587"/>
              <a:chExt cx="862158" cy="350482"/>
            </a:xfrm>
          </p:grpSpPr>
          <p:sp>
            <p:nvSpPr>
              <p:cNvPr id="391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92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-S505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93" name="Group 392"/>
            <p:cNvGrpSpPr/>
            <p:nvPr/>
          </p:nvGrpSpPr>
          <p:grpSpPr>
            <a:xfrm>
              <a:off x="4134838" y="1364003"/>
              <a:ext cx="715674" cy="246221"/>
              <a:chOff x="7630676" y="5324587"/>
              <a:chExt cx="862158" cy="350482"/>
            </a:xfrm>
          </p:grpSpPr>
          <p:sp>
            <p:nvSpPr>
              <p:cNvPr id="394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395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-T24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397" name="Group 396"/>
          <p:cNvGrpSpPr/>
          <p:nvPr/>
        </p:nvGrpSpPr>
        <p:grpSpPr>
          <a:xfrm>
            <a:off x="3252098" y="5825941"/>
            <a:ext cx="1106841" cy="466427"/>
            <a:chOff x="507046" y="2817700"/>
            <a:chExt cx="1257639" cy="549865"/>
          </a:xfrm>
        </p:grpSpPr>
        <p:sp>
          <p:nvSpPr>
            <p:cNvPr id="404" name="Snip Same Side Corner Rectangle 403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05" name="TextBox 404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NFAT1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Q13469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398" name="Group 397"/>
          <p:cNvGrpSpPr/>
          <p:nvPr/>
        </p:nvGrpSpPr>
        <p:grpSpPr>
          <a:xfrm>
            <a:off x="3447681" y="5065927"/>
            <a:ext cx="715674" cy="246220"/>
            <a:chOff x="7620676" y="5019399"/>
            <a:chExt cx="862158" cy="350482"/>
          </a:xfrm>
        </p:grpSpPr>
        <p:sp>
          <p:nvSpPr>
            <p:cNvPr id="40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03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+S168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99" name="Group 398"/>
          <p:cNvGrpSpPr/>
          <p:nvPr/>
        </p:nvGrpSpPr>
        <p:grpSpPr>
          <a:xfrm>
            <a:off x="3447681" y="5594386"/>
            <a:ext cx="715674" cy="246221"/>
            <a:chOff x="7592082" y="6000910"/>
            <a:chExt cx="862158" cy="350482"/>
          </a:xfrm>
        </p:grpSpPr>
        <p:sp>
          <p:nvSpPr>
            <p:cNvPr id="40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01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S330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06" name="Group 405"/>
          <p:cNvGrpSpPr/>
          <p:nvPr/>
        </p:nvGrpSpPr>
        <p:grpSpPr>
          <a:xfrm>
            <a:off x="3447681" y="5422929"/>
            <a:ext cx="715674" cy="246221"/>
            <a:chOff x="7592082" y="6000910"/>
            <a:chExt cx="862158" cy="350482"/>
          </a:xfrm>
        </p:grpSpPr>
        <p:sp>
          <p:nvSpPr>
            <p:cNvPr id="40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08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S221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09" name="Group 408"/>
          <p:cNvGrpSpPr/>
          <p:nvPr/>
        </p:nvGrpSpPr>
        <p:grpSpPr>
          <a:xfrm>
            <a:off x="3447681" y="5236193"/>
            <a:ext cx="715674" cy="246221"/>
            <a:chOff x="7592082" y="6000910"/>
            <a:chExt cx="862158" cy="350482"/>
          </a:xfrm>
        </p:grpSpPr>
        <p:sp>
          <p:nvSpPr>
            <p:cNvPr id="41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11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S217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12" name="Group 411"/>
          <p:cNvGrpSpPr/>
          <p:nvPr/>
        </p:nvGrpSpPr>
        <p:grpSpPr>
          <a:xfrm>
            <a:off x="3447681" y="4885680"/>
            <a:ext cx="715674" cy="246221"/>
            <a:chOff x="7592082" y="6000910"/>
            <a:chExt cx="862158" cy="350482"/>
          </a:xfrm>
        </p:grpSpPr>
        <p:sp>
          <p:nvSpPr>
            <p:cNvPr id="41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14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T116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15" name="Group 414"/>
          <p:cNvGrpSpPr/>
          <p:nvPr/>
        </p:nvGrpSpPr>
        <p:grpSpPr>
          <a:xfrm>
            <a:off x="3447681" y="4698944"/>
            <a:ext cx="715674" cy="246221"/>
            <a:chOff x="7592082" y="6000910"/>
            <a:chExt cx="862158" cy="350482"/>
          </a:xfrm>
        </p:grpSpPr>
        <p:sp>
          <p:nvSpPr>
            <p:cNvPr id="41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17" name="Text Box 160"/>
            <p:cNvSpPr txBox="1">
              <a:spLocks noChangeArrowheads="1"/>
            </p:cNvSpPr>
            <p:nvPr/>
          </p:nvSpPr>
          <p:spPr bwMode="auto">
            <a:xfrm>
              <a:off x="7592082" y="600091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S110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254888" y="3793214"/>
            <a:ext cx="1106841" cy="891161"/>
            <a:chOff x="9144000" y="5121508"/>
            <a:chExt cx="1106841" cy="891161"/>
          </a:xfrm>
        </p:grpSpPr>
        <p:grpSp>
          <p:nvGrpSpPr>
            <p:cNvPr id="419" name="Group 418"/>
            <p:cNvGrpSpPr/>
            <p:nvPr/>
          </p:nvGrpSpPr>
          <p:grpSpPr>
            <a:xfrm>
              <a:off x="9144000" y="5546242"/>
              <a:ext cx="1106841" cy="466427"/>
              <a:chOff x="507046" y="2817700"/>
              <a:chExt cx="1257639" cy="549865"/>
            </a:xfrm>
          </p:grpSpPr>
          <p:sp>
            <p:nvSpPr>
              <p:cNvPr id="438" name="Snip Same Side Corner Rectangle 437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39" name="TextBox 438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NFAT3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Q14934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420" name="Group 419"/>
            <p:cNvGrpSpPr/>
            <p:nvPr/>
          </p:nvGrpSpPr>
          <p:grpSpPr>
            <a:xfrm>
              <a:off x="9339583" y="5324708"/>
              <a:ext cx="715674" cy="246220"/>
              <a:chOff x="7620676" y="5019399"/>
              <a:chExt cx="862158" cy="350482"/>
            </a:xfrm>
          </p:grpSpPr>
          <p:sp>
            <p:nvSpPr>
              <p:cNvPr id="436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37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+S217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40" name="Group 439"/>
            <p:cNvGrpSpPr/>
            <p:nvPr/>
          </p:nvGrpSpPr>
          <p:grpSpPr>
            <a:xfrm>
              <a:off x="9339583" y="5121508"/>
              <a:ext cx="715674" cy="246220"/>
              <a:chOff x="7620676" y="5019399"/>
              <a:chExt cx="862158" cy="350482"/>
            </a:xfrm>
          </p:grpSpPr>
          <p:sp>
            <p:nvSpPr>
              <p:cNvPr id="441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42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+S213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443" name="Group 442"/>
          <p:cNvGrpSpPr/>
          <p:nvPr/>
        </p:nvGrpSpPr>
        <p:grpSpPr>
          <a:xfrm>
            <a:off x="5581620" y="4873085"/>
            <a:ext cx="1106841" cy="687335"/>
            <a:chOff x="7908019" y="2543844"/>
            <a:chExt cx="1106841" cy="687335"/>
          </a:xfrm>
        </p:grpSpPr>
        <p:grpSp>
          <p:nvGrpSpPr>
            <p:cNvPr id="444" name="Group 443"/>
            <p:cNvGrpSpPr/>
            <p:nvPr/>
          </p:nvGrpSpPr>
          <p:grpSpPr>
            <a:xfrm>
              <a:off x="7908019" y="2764752"/>
              <a:ext cx="1106841" cy="466427"/>
              <a:chOff x="507046" y="2817700"/>
              <a:chExt cx="1257639" cy="549865"/>
            </a:xfrm>
          </p:grpSpPr>
          <p:sp>
            <p:nvSpPr>
              <p:cNvPr id="448" name="Snip Same Side Corner Rectangle 447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49" name="TextBox 448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Nur77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P22736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445" name="Group 444"/>
            <p:cNvGrpSpPr/>
            <p:nvPr/>
          </p:nvGrpSpPr>
          <p:grpSpPr>
            <a:xfrm>
              <a:off x="8102046" y="2543844"/>
              <a:ext cx="715674" cy="246221"/>
              <a:chOff x="7630676" y="5324587"/>
              <a:chExt cx="862158" cy="350482"/>
            </a:xfrm>
          </p:grpSpPr>
          <p:sp>
            <p:nvSpPr>
              <p:cNvPr id="446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47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-S95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29" name="Group 28"/>
          <p:cNvGrpSpPr/>
          <p:nvPr/>
        </p:nvGrpSpPr>
        <p:grpSpPr>
          <a:xfrm>
            <a:off x="3254888" y="2697802"/>
            <a:ext cx="1106841" cy="1073367"/>
            <a:chOff x="3912203" y="2362522"/>
            <a:chExt cx="1106841" cy="1073367"/>
          </a:xfrm>
        </p:grpSpPr>
        <p:grpSp>
          <p:nvGrpSpPr>
            <p:cNvPr id="132" name="Group 131"/>
            <p:cNvGrpSpPr/>
            <p:nvPr/>
          </p:nvGrpSpPr>
          <p:grpSpPr>
            <a:xfrm>
              <a:off x="3912203" y="2969462"/>
              <a:ext cx="1106841" cy="466427"/>
              <a:chOff x="507046" y="2817700"/>
              <a:chExt cx="1257639" cy="549865"/>
            </a:xfrm>
          </p:grpSpPr>
          <p:sp>
            <p:nvSpPr>
              <p:cNvPr id="133" name="Snip Same Side Corner Rectangle 132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p53/TP53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P04637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450" name="Group 449"/>
            <p:cNvGrpSpPr/>
            <p:nvPr/>
          </p:nvGrpSpPr>
          <p:grpSpPr>
            <a:xfrm>
              <a:off x="4113147" y="2736495"/>
              <a:ext cx="715674" cy="246220"/>
              <a:chOff x="7620676" y="5019399"/>
              <a:chExt cx="862158" cy="350482"/>
            </a:xfrm>
          </p:grpSpPr>
          <p:sp>
            <p:nvSpPr>
              <p:cNvPr id="451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52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+T81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53" name="Group 452"/>
            <p:cNvGrpSpPr/>
            <p:nvPr/>
          </p:nvGrpSpPr>
          <p:grpSpPr>
            <a:xfrm>
              <a:off x="4113147" y="2544353"/>
              <a:ext cx="715674" cy="246220"/>
              <a:chOff x="7620676" y="5019399"/>
              <a:chExt cx="862158" cy="350482"/>
            </a:xfrm>
          </p:grpSpPr>
          <p:sp>
            <p:nvSpPr>
              <p:cNvPr id="454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55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+S37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56" name="Group 455"/>
            <p:cNvGrpSpPr/>
            <p:nvPr/>
          </p:nvGrpSpPr>
          <p:grpSpPr>
            <a:xfrm>
              <a:off x="4113474" y="2362522"/>
              <a:ext cx="715674" cy="246220"/>
              <a:chOff x="7620676" y="5019399"/>
              <a:chExt cx="862158" cy="350482"/>
            </a:xfrm>
          </p:grpSpPr>
          <p:sp>
            <p:nvSpPr>
              <p:cNvPr id="457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58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+S20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459" name="Group 458"/>
          <p:cNvGrpSpPr/>
          <p:nvPr/>
        </p:nvGrpSpPr>
        <p:grpSpPr>
          <a:xfrm>
            <a:off x="3106995" y="1972283"/>
            <a:ext cx="1402627" cy="691366"/>
            <a:chOff x="5667814" y="-559047"/>
            <a:chExt cx="1402627" cy="691366"/>
          </a:xfrm>
        </p:grpSpPr>
        <p:grpSp>
          <p:nvGrpSpPr>
            <p:cNvPr id="460" name="Group 459"/>
            <p:cNvGrpSpPr/>
            <p:nvPr/>
          </p:nvGrpSpPr>
          <p:grpSpPr>
            <a:xfrm>
              <a:off x="5667814" y="-321267"/>
              <a:ext cx="1402627" cy="453586"/>
              <a:chOff x="369821" y="1139280"/>
              <a:chExt cx="1593724" cy="534726"/>
            </a:xfrm>
          </p:grpSpPr>
          <p:sp>
            <p:nvSpPr>
              <p:cNvPr id="464" name="Rounded Rectangle 463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65" name="Rectangle 464"/>
              <p:cNvSpPr/>
              <p:nvPr/>
            </p:nvSpPr>
            <p:spPr>
              <a:xfrm>
                <a:off x="369821" y="1139280"/>
                <a:ext cx="1593724" cy="5347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bg1"/>
                    </a:solidFill>
                    <a:latin typeface="Arial" charset="0"/>
                  </a:rPr>
                  <a:t>p70S6K/RPS6KB1</a:t>
                </a:r>
                <a:endParaRPr lang="en-US" sz="105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P23443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461" name="Group 460"/>
            <p:cNvGrpSpPr/>
            <p:nvPr/>
          </p:nvGrpSpPr>
          <p:grpSpPr>
            <a:xfrm>
              <a:off x="5974332" y="-559047"/>
              <a:ext cx="715674" cy="246220"/>
              <a:chOff x="7620676" y="4990475"/>
              <a:chExt cx="862158" cy="350482"/>
            </a:xfrm>
          </p:grpSpPr>
          <p:sp>
            <p:nvSpPr>
              <p:cNvPr id="462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63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90475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+S434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466" name="Group 465"/>
          <p:cNvGrpSpPr/>
          <p:nvPr/>
        </p:nvGrpSpPr>
        <p:grpSpPr>
          <a:xfrm>
            <a:off x="4437099" y="5761798"/>
            <a:ext cx="1106841" cy="695814"/>
            <a:chOff x="5225993" y="1000467"/>
            <a:chExt cx="1106841" cy="695814"/>
          </a:xfrm>
        </p:grpSpPr>
        <p:grpSp>
          <p:nvGrpSpPr>
            <p:cNvPr id="467" name="Group 466"/>
            <p:cNvGrpSpPr/>
            <p:nvPr/>
          </p:nvGrpSpPr>
          <p:grpSpPr>
            <a:xfrm>
              <a:off x="5225993" y="1229854"/>
              <a:ext cx="1106841" cy="466427"/>
              <a:chOff x="487051" y="2817700"/>
              <a:chExt cx="1257638" cy="549865"/>
            </a:xfrm>
          </p:grpSpPr>
          <p:sp>
            <p:nvSpPr>
              <p:cNvPr id="471" name="Snip Same Side Corner Rectangle 470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72" name="TextBox 471"/>
              <p:cNvSpPr txBox="1"/>
              <p:nvPr/>
            </p:nvSpPr>
            <p:spPr>
              <a:xfrm>
                <a:off x="487051" y="2823012"/>
                <a:ext cx="1257638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Pax2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Q02962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468" name="Group 467"/>
            <p:cNvGrpSpPr/>
            <p:nvPr/>
          </p:nvGrpSpPr>
          <p:grpSpPr>
            <a:xfrm>
              <a:off x="5426785" y="1000467"/>
              <a:ext cx="715674" cy="246220"/>
              <a:chOff x="7620676" y="5019399"/>
              <a:chExt cx="862158" cy="350482"/>
            </a:xfrm>
          </p:grpSpPr>
          <p:sp>
            <p:nvSpPr>
              <p:cNvPr id="469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70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501939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+S394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473" name="Group 472"/>
          <p:cNvGrpSpPr/>
          <p:nvPr/>
        </p:nvGrpSpPr>
        <p:grpSpPr>
          <a:xfrm>
            <a:off x="5581620" y="5642324"/>
            <a:ext cx="1106841" cy="687335"/>
            <a:chOff x="7908019" y="2543844"/>
            <a:chExt cx="1106841" cy="687335"/>
          </a:xfrm>
        </p:grpSpPr>
        <p:grpSp>
          <p:nvGrpSpPr>
            <p:cNvPr id="474" name="Group 473"/>
            <p:cNvGrpSpPr/>
            <p:nvPr/>
          </p:nvGrpSpPr>
          <p:grpSpPr>
            <a:xfrm>
              <a:off x="7908019" y="2764752"/>
              <a:ext cx="1106841" cy="466427"/>
              <a:chOff x="507046" y="2817700"/>
              <a:chExt cx="1257639" cy="549865"/>
            </a:xfrm>
          </p:grpSpPr>
          <p:sp>
            <p:nvSpPr>
              <p:cNvPr id="478" name="Snip Same Side Corner Rectangle 477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79" name="TextBox 478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PPAR</a:t>
                </a:r>
                <a:r>
                  <a:rPr lang="en-US" sz="1100" dirty="0" smtClean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g</a:t>
                </a: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-1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P37231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475" name="Group 474"/>
            <p:cNvGrpSpPr/>
            <p:nvPr/>
          </p:nvGrpSpPr>
          <p:grpSpPr>
            <a:xfrm>
              <a:off x="8102046" y="2543844"/>
              <a:ext cx="715674" cy="246221"/>
              <a:chOff x="7630676" y="5324587"/>
              <a:chExt cx="862158" cy="350482"/>
            </a:xfrm>
          </p:grpSpPr>
          <p:sp>
            <p:nvSpPr>
              <p:cNvPr id="476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77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-S112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30" name="Group 29"/>
          <p:cNvGrpSpPr/>
          <p:nvPr/>
        </p:nvGrpSpPr>
        <p:grpSpPr>
          <a:xfrm>
            <a:off x="5581620" y="2212311"/>
            <a:ext cx="1106841" cy="1070074"/>
            <a:chOff x="4605354" y="-281347"/>
            <a:chExt cx="1106841" cy="1070074"/>
          </a:xfrm>
        </p:grpSpPr>
        <p:grpSp>
          <p:nvGrpSpPr>
            <p:cNvPr id="480" name="Group 479"/>
            <p:cNvGrpSpPr/>
            <p:nvPr/>
          </p:nvGrpSpPr>
          <p:grpSpPr>
            <a:xfrm>
              <a:off x="4605354" y="324515"/>
              <a:ext cx="1106841" cy="464212"/>
              <a:chOff x="3740102" y="2066168"/>
              <a:chExt cx="1257639" cy="547253"/>
            </a:xfrm>
          </p:grpSpPr>
          <p:sp>
            <p:nvSpPr>
              <p:cNvPr id="481" name="Rounded Rectangle 480"/>
              <p:cNvSpPr/>
              <p:nvPr/>
            </p:nvSpPr>
            <p:spPr bwMode="auto">
              <a:xfrm>
                <a:off x="3833907" y="2066168"/>
                <a:ext cx="1070029" cy="534778"/>
              </a:xfrm>
              <a:prstGeom prst="roundRect">
                <a:avLst>
                  <a:gd name="adj" fmla="val 50000"/>
                </a:avLst>
              </a:prstGeom>
              <a:solidFill>
                <a:srgbClr val="E60A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rgbClr val="E60A00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82" name="TextBox 481"/>
              <p:cNvSpPr txBox="1"/>
              <p:nvPr/>
            </p:nvSpPr>
            <p:spPr>
              <a:xfrm>
                <a:off x="3740102" y="2068869"/>
                <a:ext cx="1257639" cy="544552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PPM1J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2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Q5JR12</a:t>
                </a:r>
                <a:endParaRPr lang="en-US" sz="1050" dirty="0">
                  <a:solidFill>
                    <a:schemeClr val="accent2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483" name="Group 482"/>
            <p:cNvGrpSpPr/>
            <p:nvPr/>
          </p:nvGrpSpPr>
          <p:grpSpPr>
            <a:xfrm>
              <a:off x="4800937" y="88454"/>
              <a:ext cx="715674" cy="246221"/>
              <a:chOff x="7592082" y="6000910"/>
              <a:chExt cx="862158" cy="350482"/>
            </a:xfrm>
          </p:grpSpPr>
          <p:sp>
            <p:nvSpPr>
              <p:cNvPr id="484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85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T204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86" name="Group 485"/>
            <p:cNvGrpSpPr/>
            <p:nvPr/>
          </p:nvGrpSpPr>
          <p:grpSpPr>
            <a:xfrm>
              <a:off x="4800937" y="-84266"/>
              <a:ext cx="715674" cy="246221"/>
              <a:chOff x="7592082" y="6000910"/>
              <a:chExt cx="862158" cy="350482"/>
            </a:xfrm>
          </p:grpSpPr>
          <p:sp>
            <p:nvSpPr>
              <p:cNvPr id="487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88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T201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489" name="Group 488"/>
            <p:cNvGrpSpPr/>
            <p:nvPr/>
          </p:nvGrpSpPr>
          <p:grpSpPr>
            <a:xfrm>
              <a:off x="4800937" y="-281347"/>
              <a:ext cx="715674" cy="246221"/>
              <a:chOff x="7630676" y="5324587"/>
              <a:chExt cx="862158" cy="350482"/>
            </a:xfrm>
          </p:grpSpPr>
          <p:sp>
            <p:nvSpPr>
              <p:cNvPr id="490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91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-S93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492" name="Group 491"/>
          <p:cNvGrpSpPr/>
          <p:nvPr/>
        </p:nvGrpSpPr>
        <p:grpSpPr>
          <a:xfrm>
            <a:off x="3106995" y="1212369"/>
            <a:ext cx="1402627" cy="691366"/>
            <a:chOff x="5637334" y="-559047"/>
            <a:chExt cx="1402627" cy="691366"/>
          </a:xfrm>
        </p:grpSpPr>
        <p:grpSp>
          <p:nvGrpSpPr>
            <p:cNvPr id="493" name="Group 492"/>
            <p:cNvGrpSpPr/>
            <p:nvPr/>
          </p:nvGrpSpPr>
          <p:grpSpPr>
            <a:xfrm>
              <a:off x="5637334" y="-321267"/>
              <a:ext cx="1402627" cy="453586"/>
              <a:chOff x="335189" y="1139280"/>
              <a:chExt cx="1593724" cy="534726"/>
            </a:xfrm>
          </p:grpSpPr>
          <p:sp>
            <p:nvSpPr>
              <p:cNvPr id="497" name="Rounded Rectangle 496"/>
              <p:cNvSpPr/>
              <p:nvPr/>
            </p:nvSpPr>
            <p:spPr bwMode="auto">
              <a:xfrm>
                <a:off x="587934" y="1143949"/>
                <a:ext cx="1080029" cy="520038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498" name="Rectangle 497"/>
              <p:cNvSpPr/>
              <p:nvPr/>
            </p:nvSpPr>
            <p:spPr>
              <a:xfrm>
                <a:off x="335189" y="1139280"/>
                <a:ext cx="1593724" cy="5347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bg1"/>
                    </a:solidFill>
                    <a:latin typeface="Arial" charset="0"/>
                  </a:rPr>
                  <a:t>RSK1/RPS6KA1</a:t>
                </a:r>
                <a:endParaRPr lang="en-US" sz="1050" dirty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Q15418</a:t>
                </a:r>
                <a:endParaRPr lang="en-US" sz="1050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494" name="Group 493"/>
            <p:cNvGrpSpPr/>
            <p:nvPr/>
          </p:nvGrpSpPr>
          <p:grpSpPr>
            <a:xfrm>
              <a:off x="5974332" y="-559047"/>
              <a:ext cx="715674" cy="246220"/>
              <a:chOff x="7620676" y="4990475"/>
              <a:chExt cx="862158" cy="350482"/>
            </a:xfrm>
          </p:grpSpPr>
          <p:sp>
            <p:nvSpPr>
              <p:cNvPr id="495" name="AutoShape 153"/>
              <p:cNvSpPr>
                <a:spLocks noChangeArrowheads="1"/>
              </p:cNvSpPr>
              <p:nvPr/>
            </p:nvSpPr>
            <p:spPr bwMode="auto">
              <a:xfrm>
                <a:off x="7746665" y="5030717"/>
                <a:ext cx="610181" cy="289033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008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496" name="Text Box 154"/>
              <p:cNvSpPr txBox="1">
                <a:spLocks noChangeArrowheads="1"/>
              </p:cNvSpPr>
              <p:nvPr/>
            </p:nvSpPr>
            <p:spPr bwMode="auto">
              <a:xfrm>
                <a:off x="7620676" y="4990475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chemeClr val="bg1"/>
                    </a:solidFill>
                    <a:latin typeface="Arial" charset="0"/>
                  </a:rPr>
                  <a:t>+S380</a:t>
                </a:r>
                <a:endParaRPr lang="en-US" sz="95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31" name="Group 30"/>
          <p:cNvGrpSpPr/>
          <p:nvPr/>
        </p:nvGrpSpPr>
        <p:grpSpPr>
          <a:xfrm>
            <a:off x="6819992" y="5114083"/>
            <a:ext cx="1106841" cy="1238817"/>
            <a:chOff x="3719434" y="1030423"/>
            <a:chExt cx="1106841" cy="1238817"/>
          </a:xfrm>
        </p:grpSpPr>
        <p:grpSp>
          <p:nvGrpSpPr>
            <p:cNvPr id="500" name="Group 499"/>
            <p:cNvGrpSpPr/>
            <p:nvPr/>
          </p:nvGrpSpPr>
          <p:grpSpPr>
            <a:xfrm>
              <a:off x="3719434" y="1802813"/>
              <a:ext cx="1106841" cy="466427"/>
              <a:chOff x="507046" y="2817700"/>
              <a:chExt cx="1257639" cy="549865"/>
            </a:xfrm>
          </p:grpSpPr>
          <p:sp>
            <p:nvSpPr>
              <p:cNvPr id="504" name="Snip Same Side Corner Rectangle 503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505" name="TextBox 504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err="1" smtClean="0">
                    <a:solidFill>
                      <a:schemeClr val="bg1"/>
                    </a:solidFill>
                    <a:latin typeface="Arial" charset="0"/>
                  </a:rPr>
                  <a:t>RAR</a:t>
                </a:r>
                <a:r>
                  <a:rPr lang="en-US" sz="1100" dirty="0" err="1" smtClean="0">
                    <a:solidFill>
                      <a:schemeClr val="bg1"/>
                    </a:solidFill>
                    <a:latin typeface="Symbol" charset="2"/>
                    <a:cs typeface="Symbol" charset="2"/>
                  </a:rPr>
                  <a:t>a</a:t>
                </a:r>
                <a:endParaRPr lang="en-US" sz="1100" dirty="0" smtClean="0">
                  <a:solidFill>
                    <a:schemeClr val="bg1"/>
                  </a:solidFill>
                  <a:latin typeface="Arial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P19793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501" name="Group 500"/>
            <p:cNvGrpSpPr/>
            <p:nvPr/>
          </p:nvGrpSpPr>
          <p:grpSpPr>
            <a:xfrm>
              <a:off x="3913461" y="1581905"/>
              <a:ext cx="715674" cy="246221"/>
              <a:chOff x="7630676" y="5324587"/>
              <a:chExt cx="862158" cy="350482"/>
            </a:xfrm>
          </p:grpSpPr>
          <p:sp>
            <p:nvSpPr>
              <p:cNvPr id="502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03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-S260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06" name="Group 505"/>
            <p:cNvGrpSpPr/>
            <p:nvPr/>
          </p:nvGrpSpPr>
          <p:grpSpPr>
            <a:xfrm>
              <a:off x="3913461" y="1399025"/>
              <a:ext cx="715674" cy="246221"/>
              <a:chOff x="7630676" y="5324587"/>
              <a:chExt cx="862158" cy="350482"/>
            </a:xfrm>
          </p:grpSpPr>
          <p:sp>
            <p:nvSpPr>
              <p:cNvPr id="507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08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-T82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09" name="Group 508"/>
            <p:cNvGrpSpPr/>
            <p:nvPr/>
          </p:nvGrpSpPr>
          <p:grpSpPr>
            <a:xfrm>
              <a:off x="3917678" y="1212552"/>
              <a:ext cx="715674" cy="246221"/>
              <a:chOff x="7592082" y="6000910"/>
              <a:chExt cx="862158" cy="350482"/>
            </a:xfrm>
          </p:grpSpPr>
          <p:sp>
            <p:nvSpPr>
              <p:cNvPr id="510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11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S70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512" name="Group 511"/>
            <p:cNvGrpSpPr/>
            <p:nvPr/>
          </p:nvGrpSpPr>
          <p:grpSpPr>
            <a:xfrm>
              <a:off x="3922363" y="1030423"/>
              <a:ext cx="715674" cy="246221"/>
              <a:chOff x="7592082" y="6000910"/>
              <a:chExt cx="862158" cy="350482"/>
            </a:xfrm>
          </p:grpSpPr>
          <p:sp>
            <p:nvSpPr>
              <p:cNvPr id="513" name="AutoShape 159"/>
              <p:cNvSpPr>
                <a:spLocks noChangeArrowheads="1"/>
              </p:cNvSpPr>
              <p:nvPr/>
            </p:nvSpPr>
            <p:spPr bwMode="auto">
              <a:xfrm>
                <a:off x="7719306" y="6033697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7298BD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14" name="Text Box 160"/>
              <p:cNvSpPr txBox="1">
                <a:spLocks noChangeArrowheads="1"/>
              </p:cNvSpPr>
              <p:nvPr/>
            </p:nvSpPr>
            <p:spPr bwMode="auto">
              <a:xfrm>
                <a:off x="7592082" y="6000910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S56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42" name="Group 41"/>
          <p:cNvGrpSpPr/>
          <p:nvPr/>
        </p:nvGrpSpPr>
        <p:grpSpPr>
          <a:xfrm>
            <a:off x="7965803" y="2670552"/>
            <a:ext cx="1106841" cy="692149"/>
            <a:chOff x="2402617" y="664229"/>
            <a:chExt cx="1106841" cy="692149"/>
          </a:xfrm>
        </p:grpSpPr>
        <p:grpSp>
          <p:nvGrpSpPr>
            <p:cNvPr id="515" name="Group 514"/>
            <p:cNvGrpSpPr/>
            <p:nvPr/>
          </p:nvGrpSpPr>
          <p:grpSpPr>
            <a:xfrm>
              <a:off x="2402617" y="889951"/>
              <a:ext cx="1106841" cy="466427"/>
              <a:chOff x="507046" y="3634424"/>
              <a:chExt cx="1257639" cy="549865"/>
            </a:xfrm>
          </p:grpSpPr>
          <p:sp>
            <p:nvSpPr>
              <p:cNvPr id="516" name="Snip Same Side Corner Rectangle 515"/>
              <p:cNvSpPr/>
              <p:nvPr/>
            </p:nvSpPr>
            <p:spPr bwMode="auto">
              <a:xfrm>
                <a:off x="595865" y="3634424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517" name="TextBox 516"/>
              <p:cNvSpPr txBox="1"/>
              <p:nvPr/>
            </p:nvSpPr>
            <p:spPr>
              <a:xfrm>
                <a:off x="507046" y="3639736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Shc1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chemeClr val="accent1">
                        <a:lumMod val="20000"/>
                        <a:lumOff val="80000"/>
                      </a:schemeClr>
                    </a:solidFill>
                    <a:latin typeface="Arial" charset="0"/>
                  </a:rPr>
                  <a:t>P29353</a:t>
                </a:r>
                <a:endParaRPr lang="en-US" sz="1050" dirty="0">
                  <a:solidFill>
                    <a:schemeClr val="accent1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grpSp>
          <p:nvGrpSpPr>
            <p:cNvPr id="518" name="Group 517"/>
            <p:cNvGrpSpPr/>
            <p:nvPr/>
          </p:nvGrpSpPr>
          <p:grpSpPr>
            <a:xfrm>
              <a:off x="2603828" y="664229"/>
              <a:ext cx="715674" cy="246221"/>
              <a:chOff x="7630676" y="5324587"/>
              <a:chExt cx="862158" cy="350482"/>
            </a:xfrm>
          </p:grpSpPr>
          <p:sp>
            <p:nvSpPr>
              <p:cNvPr id="519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20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-S36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521" name="Group 520"/>
          <p:cNvGrpSpPr/>
          <p:nvPr/>
        </p:nvGrpSpPr>
        <p:grpSpPr>
          <a:xfrm>
            <a:off x="7965803" y="4873085"/>
            <a:ext cx="1106841" cy="687335"/>
            <a:chOff x="7908019" y="2543844"/>
            <a:chExt cx="1106841" cy="687335"/>
          </a:xfrm>
        </p:grpSpPr>
        <p:grpSp>
          <p:nvGrpSpPr>
            <p:cNvPr id="522" name="Group 521"/>
            <p:cNvGrpSpPr/>
            <p:nvPr/>
          </p:nvGrpSpPr>
          <p:grpSpPr>
            <a:xfrm>
              <a:off x="7908019" y="2764752"/>
              <a:ext cx="1106841" cy="466427"/>
              <a:chOff x="507046" y="2817700"/>
              <a:chExt cx="1257639" cy="549865"/>
            </a:xfrm>
          </p:grpSpPr>
          <p:sp>
            <p:nvSpPr>
              <p:cNvPr id="526" name="Snip Same Side Corner Rectangle 525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527" name="TextBox 526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STAT1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P42224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523" name="Group 522"/>
            <p:cNvGrpSpPr/>
            <p:nvPr/>
          </p:nvGrpSpPr>
          <p:grpSpPr>
            <a:xfrm>
              <a:off x="8102046" y="2543844"/>
              <a:ext cx="715674" cy="246221"/>
              <a:chOff x="7630676" y="5324587"/>
              <a:chExt cx="862158" cy="350482"/>
            </a:xfrm>
          </p:grpSpPr>
          <p:sp>
            <p:nvSpPr>
              <p:cNvPr id="524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25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24587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-S727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528" name="Group 527"/>
          <p:cNvGrpSpPr/>
          <p:nvPr/>
        </p:nvGrpSpPr>
        <p:grpSpPr>
          <a:xfrm>
            <a:off x="7965803" y="5652484"/>
            <a:ext cx="1106841" cy="677175"/>
            <a:chOff x="7908019" y="2554004"/>
            <a:chExt cx="1106841" cy="677175"/>
          </a:xfrm>
        </p:grpSpPr>
        <p:grpSp>
          <p:nvGrpSpPr>
            <p:cNvPr id="529" name="Group 528"/>
            <p:cNvGrpSpPr/>
            <p:nvPr/>
          </p:nvGrpSpPr>
          <p:grpSpPr>
            <a:xfrm>
              <a:off x="7908019" y="2764752"/>
              <a:ext cx="1106841" cy="466427"/>
              <a:chOff x="507046" y="2817700"/>
              <a:chExt cx="1257639" cy="549865"/>
            </a:xfrm>
          </p:grpSpPr>
          <p:sp>
            <p:nvSpPr>
              <p:cNvPr id="533" name="Snip Same Side Corner Rectangle 532"/>
              <p:cNvSpPr/>
              <p:nvPr/>
            </p:nvSpPr>
            <p:spPr bwMode="auto">
              <a:xfrm>
                <a:off x="595865" y="2817700"/>
                <a:ext cx="1080000" cy="54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FF8A0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534" name="TextBox 533"/>
              <p:cNvSpPr txBox="1"/>
              <p:nvPr/>
            </p:nvSpPr>
            <p:spPr>
              <a:xfrm>
                <a:off x="507046" y="2823012"/>
                <a:ext cx="1257639" cy="54455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100" dirty="0" smtClean="0">
                    <a:solidFill>
                      <a:schemeClr val="bg1"/>
                    </a:solidFill>
                    <a:latin typeface="Arial" charset="0"/>
                  </a:rPr>
                  <a:t>STAT3</a:t>
                </a:r>
              </a:p>
              <a:p>
                <a:pPr algn="ctr">
                  <a:lnSpc>
                    <a:spcPct val="110000"/>
                  </a:lnSpc>
                </a:pPr>
                <a:r>
                  <a:rPr lang="en-US" sz="1050" dirty="0" smtClean="0">
                    <a:solidFill>
                      <a:srgbClr val="AB743D"/>
                    </a:solidFill>
                    <a:latin typeface="Arial" charset="0"/>
                  </a:rPr>
                  <a:t>P40763</a:t>
                </a:r>
                <a:endParaRPr lang="en-US" sz="1050" dirty="0">
                  <a:solidFill>
                    <a:srgbClr val="AB743D"/>
                  </a:solidFill>
                </a:endParaRPr>
              </a:p>
            </p:txBody>
          </p:sp>
        </p:grpSp>
        <p:grpSp>
          <p:nvGrpSpPr>
            <p:cNvPr id="530" name="Group 529"/>
            <p:cNvGrpSpPr/>
            <p:nvPr/>
          </p:nvGrpSpPr>
          <p:grpSpPr>
            <a:xfrm>
              <a:off x="8102046" y="2554004"/>
              <a:ext cx="715674" cy="246221"/>
              <a:chOff x="7630676" y="5339049"/>
              <a:chExt cx="862158" cy="350482"/>
            </a:xfrm>
          </p:grpSpPr>
          <p:sp>
            <p:nvSpPr>
              <p:cNvPr id="531" name="AutoShape 156"/>
              <p:cNvSpPr>
                <a:spLocks noChangeArrowheads="1"/>
              </p:cNvSpPr>
              <p:nvPr/>
            </p:nvSpPr>
            <p:spPr bwMode="auto">
              <a:xfrm>
                <a:off x="7759792" y="5344549"/>
                <a:ext cx="607710" cy="286562"/>
              </a:xfrm>
              <a:prstGeom prst="roundRect">
                <a:avLst>
                  <a:gd name="adj" fmla="val 16667"/>
                </a:avLst>
              </a:prstGeom>
              <a:gradFill rotWithShape="0">
                <a:gsLst>
                  <a:gs pos="0">
                    <a:schemeClr val="tx1"/>
                  </a:gs>
                  <a:gs pos="50000">
                    <a:srgbClr val="FF0000"/>
                  </a:gs>
                  <a:gs pos="100000">
                    <a:schemeClr val="tx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950"/>
              </a:p>
            </p:txBody>
          </p:sp>
          <p:sp>
            <p:nvSpPr>
              <p:cNvPr id="532" name="Text Box 157"/>
              <p:cNvSpPr txBox="1">
                <a:spLocks noChangeArrowheads="1"/>
              </p:cNvSpPr>
              <p:nvPr/>
            </p:nvSpPr>
            <p:spPr bwMode="auto">
              <a:xfrm>
                <a:off x="7630676" y="5339049"/>
                <a:ext cx="862158" cy="3504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950" dirty="0" smtClean="0">
                    <a:solidFill>
                      <a:srgbClr val="FFFFFF"/>
                    </a:solidFill>
                    <a:latin typeface="Arial" charset="0"/>
                  </a:rPr>
                  <a:t>-S727</a:t>
                </a:r>
                <a:endParaRPr lang="en-US" sz="950" dirty="0">
                  <a:solidFill>
                    <a:srgbClr val="FFFFFF"/>
                  </a:solidFill>
                </a:endParaRPr>
              </a:p>
            </p:txBody>
          </p:sp>
        </p:grpSp>
      </p:grpSp>
      <p:cxnSp>
        <p:nvCxnSpPr>
          <p:cNvPr id="536" name="Straight Arrow Connector 535"/>
          <p:cNvCxnSpPr/>
          <p:nvPr/>
        </p:nvCxnSpPr>
        <p:spPr bwMode="auto">
          <a:xfrm>
            <a:off x="1046176" y="5807242"/>
            <a:ext cx="37419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7" name="Straight Connector 536"/>
          <p:cNvCxnSpPr/>
          <p:nvPr/>
        </p:nvCxnSpPr>
        <p:spPr bwMode="auto">
          <a:xfrm>
            <a:off x="1459820" y="5334508"/>
            <a:ext cx="34336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" name="Elbow Connector 10"/>
          <p:cNvCxnSpPr/>
          <p:nvPr/>
        </p:nvCxnSpPr>
        <p:spPr bwMode="auto">
          <a:xfrm>
            <a:off x="2809119" y="2006647"/>
            <a:ext cx="308036" cy="4018002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2554280" y="6008018"/>
            <a:ext cx="55271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9" name="Elbow Connector 498"/>
          <p:cNvCxnSpPr/>
          <p:nvPr/>
        </p:nvCxnSpPr>
        <p:spPr bwMode="auto">
          <a:xfrm rot="16200000" flipH="1">
            <a:off x="1072124" y="3884946"/>
            <a:ext cx="3718384" cy="169520"/>
          </a:xfrm>
          <a:prstGeom prst="bentConnector3">
            <a:avLst>
              <a:gd name="adj1" fmla="val 271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5" name="Straight Arrow Connector 534"/>
          <p:cNvCxnSpPr/>
          <p:nvPr/>
        </p:nvCxnSpPr>
        <p:spPr bwMode="auto">
          <a:xfrm flipH="1">
            <a:off x="2564441" y="5825941"/>
            <a:ext cx="4516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8" name="Straight Arrow Connector 537"/>
          <p:cNvCxnSpPr/>
          <p:nvPr/>
        </p:nvCxnSpPr>
        <p:spPr bwMode="auto">
          <a:xfrm flipH="1">
            <a:off x="2552822" y="5670769"/>
            <a:ext cx="45163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39" name="Straight Arrow Connector 538"/>
          <p:cNvCxnSpPr/>
          <p:nvPr/>
        </p:nvCxnSpPr>
        <p:spPr bwMode="auto">
          <a:xfrm flipH="1">
            <a:off x="835906" y="3840225"/>
            <a:ext cx="40722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40" name="Straight Arrow Connector 539"/>
          <p:cNvCxnSpPr/>
          <p:nvPr/>
        </p:nvCxnSpPr>
        <p:spPr bwMode="auto">
          <a:xfrm flipH="1">
            <a:off x="835906" y="4002785"/>
            <a:ext cx="40722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41" name="Straight Arrow Connector 540"/>
          <p:cNvCxnSpPr/>
          <p:nvPr/>
        </p:nvCxnSpPr>
        <p:spPr bwMode="auto">
          <a:xfrm flipH="1">
            <a:off x="835906" y="4195825"/>
            <a:ext cx="40722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42" name="Straight Arrow Connector 541"/>
          <p:cNvCxnSpPr/>
          <p:nvPr/>
        </p:nvCxnSpPr>
        <p:spPr bwMode="auto">
          <a:xfrm flipH="1">
            <a:off x="835906" y="4378705"/>
            <a:ext cx="40722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" name="Elbow Connector 45"/>
          <p:cNvCxnSpPr/>
          <p:nvPr/>
        </p:nvCxnSpPr>
        <p:spPr bwMode="auto">
          <a:xfrm rot="10800000">
            <a:off x="1243129" y="3840225"/>
            <a:ext cx="1874026" cy="1174898"/>
          </a:xfrm>
          <a:prstGeom prst="bentConnector3">
            <a:avLst>
              <a:gd name="adj1" fmla="val 100962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43" name="Straight Arrow Connector 542"/>
          <p:cNvCxnSpPr/>
          <p:nvPr/>
        </p:nvCxnSpPr>
        <p:spPr bwMode="auto">
          <a:xfrm>
            <a:off x="3117155" y="4833467"/>
            <a:ext cx="41963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44" name="Straight Arrow Connector 543"/>
          <p:cNvCxnSpPr/>
          <p:nvPr/>
        </p:nvCxnSpPr>
        <p:spPr bwMode="auto">
          <a:xfrm>
            <a:off x="3127315" y="5006187"/>
            <a:ext cx="41963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45" name="Straight Arrow Connector 544"/>
          <p:cNvCxnSpPr/>
          <p:nvPr/>
        </p:nvCxnSpPr>
        <p:spPr bwMode="auto">
          <a:xfrm>
            <a:off x="3127315" y="5371947"/>
            <a:ext cx="41963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46" name="Straight Arrow Connector 545"/>
          <p:cNvCxnSpPr/>
          <p:nvPr/>
        </p:nvCxnSpPr>
        <p:spPr bwMode="auto">
          <a:xfrm>
            <a:off x="3127315" y="5554827"/>
            <a:ext cx="41963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47" name="Straight Arrow Connector 546"/>
          <p:cNvCxnSpPr/>
          <p:nvPr/>
        </p:nvCxnSpPr>
        <p:spPr bwMode="auto">
          <a:xfrm>
            <a:off x="3127315" y="5727547"/>
            <a:ext cx="41963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7" name="Elbow Connector 86"/>
          <p:cNvCxnSpPr/>
          <p:nvPr/>
        </p:nvCxnSpPr>
        <p:spPr bwMode="auto">
          <a:xfrm rot="16200000" flipH="1">
            <a:off x="2232768" y="2447943"/>
            <a:ext cx="1515615" cy="441766"/>
          </a:xfrm>
          <a:prstGeom prst="bentConnector3">
            <a:avLst>
              <a:gd name="adj1" fmla="val -277"/>
            </a:avLst>
          </a:prstGeom>
          <a:ln w="28575" cmpd="sng">
            <a:solidFill>
              <a:srgbClr val="FF00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9" name="Elbow Connector 58"/>
          <p:cNvCxnSpPr/>
          <p:nvPr/>
        </p:nvCxnSpPr>
        <p:spPr bwMode="auto">
          <a:xfrm rot="10800000" flipV="1">
            <a:off x="838348" y="3413887"/>
            <a:ext cx="2373112" cy="268969"/>
          </a:xfrm>
          <a:prstGeom prst="bentConnector3">
            <a:avLst>
              <a:gd name="adj1" fmla="val 83822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0" name="Straight Connector 69"/>
          <p:cNvCxnSpPr/>
          <p:nvPr/>
        </p:nvCxnSpPr>
        <p:spPr bwMode="auto">
          <a:xfrm>
            <a:off x="4389419" y="299966"/>
            <a:ext cx="9866" cy="559101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49" name="Straight Arrow Connector 548"/>
          <p:cNvCxnSpPr/>
          <p:nvPr/>
        </p:nvCxnSpPr>
        <p:spPr bwMode="auto">
          <a:xfrm>
            <a:off x="4388588" y="5882178"/>
            <a:ext cx="353886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0" name="Straight Arrow Connector 549"/>
          <p:cNvCxnSpPr/>
          <p:nvPr/>
        </p:nvCxnSpPr>
        <p:spPr bwMode="auto">
          <a:xfrm>
            <a:off x="4398338" y="5199010"/>
            <a:ext cx="353886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1" name="Straight Arrow Connector 550"/>
          <p:cNvCxnSpPr/>
          <p:nvPr/>
        </p:nvCxnSpPr>
        <p:spPr bwMode="auto">
          <a:xfrm>
            <a:off x="4398338" y="5015631"/>
            <a:ext cx="353886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2" name="Straight Arrow Connector 551"/>
          <p:cNvCxnSpPr/>
          <p:nvPr/>
        </p:nvCxnSpPr>
        <p:spPr bwMode="auto">
          <a:xfrm>
            <a:off x="4399666" y="4314176"/>
            <a:ext cx="353886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3" name="Straight Arrow Connector 552"/>
          <p:cNvCxnSpPr/>
          <p:nvPr/>
        </p:nvCxnSpPr>
        <p:spPr bwMode="auto">
          <a:xfrm>
            <a:off x="4401079" y="4135136"/>
            <a:ext cx="353886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4" name="Straight Arrow Connector 553"/>
          <p:cNvCxnSpPr/>
          <p:nvPr/>
        </p:nvCxnSpPr>
        <p:spPr bwMode="auto">
          <a:xfrm>
            <a:off x="4389591" y="3423618"/>
            <a:ext cx="353886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5" name="Straight Arrow Connector 554"/>
          <p:cNvCxnSpPr/>
          <p:nvPr/>
        </p:nvCxnSpPr>
        <p:spPr bwMode="auto">
          <a:xfrm>
            <a:off x="4399285" y="3036158"/>
            <a:ext cx="353886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6" name="Straight Arrow Connector 555"/>
          <p:cNvCxnSpPr/>
          <p:nvPr/>
        </p:nvCxnSpPr>
        <p:spPr bwMode="auto">
          <a:xfrm>
            <a:off x="4401079" y="2851877"/>
            <a:ext cx="353886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7" name="Straight Arrow Connector 556"/>
          <p:cNvCxnSpPr/>
          <p:nvPr/>
        </p:nvCxnSpPr>
        <p:spPr bwMode="auto">
          <a:xfrm>
            <a:off x="4401041" y="2109984"/>
            <a:ext cx="353886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8" name="Straight Arrow Connector 557"/>
          <p:cNvCxnSpPr/>
          <p:nvPr/>
        </p:nvCxnSpPr>
        <p:spPr bwMode="auto">
          <a:xfrm>
            <a:off x="4401041" y="1330446"/>
            <a:ext cx="353886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9" name="Straight Arrow Connector 558"/>
          <p:cNvCxnSpPr/>
          <p:nvPr/>
        </p:nvCxnSpPr>
        <p:spPr bwMode="auto">
          <a:xfrm>
            <a:off x="4389591" y="471241"/>
            <a:ext cx="353886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0" name="Straight Arrow Connector 559"/>
          <p:cNvCxnSpPr/>
          <p:nvPr/>
        </p:nvCxnSpPr>
        <p:spPr bwMode="auto">
          <a:xfrm flipH="1">
            <a:off x="4029366" y="656186"/>
            <a:ext cx="353886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1" name="Straight Arrow Connector 560"/>
          <p:cNvCxnSpPr/>
          <p:nvPr/>
        </p:nvCxnSpPr>
        <p:spPr bwMode="auto">
          <a:xfrm flipH="1">
            <a:off x="4029924" y="1333166"/>
            <a:ext cx="353886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2" name="Straight Arrow Connector 561"/>
          <p:cNvCxnSpPr/>
          <p:nvPr/>
        </p:nvCxnSpPr>
        <p:spPr bwMode="auto">
          <a:xfrm flipH="1">
            <a:off x="4038323" y="2107861"/>
            <a:ext cx="353886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3" name="Straight Arrow Connector 562"/>
          <p:cNvCxnSpPr/>
          <p:nvPr/>
        </p:nvCxnSpPr>
        <p:spPr bwMode="auto">
          <a:xfrm flipH="1">
            <a:off x="4037070" y="2852178"/>
            <a:ext cx="353886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4" name="Straight Arrow Connector 563"/>
          <p:cNvCxnSpPr/>
          <p:nvPr/>
        </p:nvCxnSpPr>
        <p:spPr bwMode="auto">
          <a:xfrm flipH="1">
            <a:off x="4037070" y="3035058"/>
            <a:ext cx="353886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5" name="Straight Arrow Connector 564"/>
          <p:cNvCxnSpPr/>
          <p:nvPr/>
        </p:nvCxnSpPr>
        <p:spPr bwMode="auto">
          <a:xfrm flipH="1">
            <a:off x="4037070" y="3197618"/>
            <a:ext cx="353886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6" name="Straight Arrow Connector 565"/>
          <p:cNvCxnSpPr/>
          <p:nvPr/>
        </p:nvCxnSpPr>
        <p:spPr bwMode="auto">
          <a:xfrm flipH="1">
            <a:off x="4037427" y="3917413"/>
            <a:ext cx="353886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7" name="Straight Arrow Connector 566"/>
          <p:cNvCxnSpPr/>
          <p:nvPr/>
        </p:nvCxnSpPr>
        <p:spPr bwMode="auto">
          <a:xfrm flipH="1">
            <a:off x="4037427" y="4130773"/>
            <a:ext cx="353886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8" name="Straight Arrow Connector 567"/>
          <p:cNvCxnSpPr/>
          <p:nvPr/>
        </p:nvCxnSpPr>
        <p:spPr bwMode="auto">
          <a:xfrm flipH="1">
            <a:off x="4037369" y="5200074"/>
            <a:ext cx="353886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0" name="Elbow Connector 99"/>
          <p:cNvCxnSpPr/>
          <p:nvPr/>
        </p:nvCxnSpPr>
        <p:spPr bwMode="auto">
          <a:xfrm flipV="1">
            <a:off x="3106995" y="1949180"/>
            <a:ext cx="232856" cy="201316"/>
          </a:xfrm>
          <a:prstGeom prst="bentConnector3">
            <a:avLst>
              <a:gd name="adj1" fmla="val 102359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8" name="Elbow Connector 137"/>
          <p:cNvCxnSpPr/>
          <p:nvPr/>
        </p:nvCxnSpPr>
        <p:spPr bwMode="auto">
          <a:xfrm flipV="1">
            <a:off x="3221619" y="2098090"/>
            <a:ext cx="3497322" cy="604770"/>
          </a:xfrm>
          <a:prstGeom prst="bentConnector3">
            <a:avLst>
              <a:gd name="adj1" fmla="val 69755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6" name="Elbow Connector 205"/>
          <p:cNvCxnSpPr/>
          <p:nvPr/>
        </p:nvCxnSpPr>
        <p:spPr bwMode="auto">
          <a:xfrm rot="16200000" flipH="1">
            <a:off x="6094381" y="2702328"/>
            <a:ext cx="2446288" cy="1217491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1" name="Elbow Connector 230"/>
          <p:cNvCxnSpPr/>
          <p:nvPr/>
        </p:nvCxnSpPr>
        <p:spPr bwMode="auto">
          <a:xfrm rot="5400000">
            <a:off x="4758694" y="2418016"/>
            <a:ext cx="1254084" cy="316411"/>
          </a:xfrm>
          <a:prstGeom prst="bentConnector3">
            <a:avLst>
              <a:gd name="adj1" fmla="val 100229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9" name="Straight Arrow Connector 568"/>
          <p:cNvCxnSpPr/>
          <p:nvPr/>
        </p:nvCxnSpPr>
        <p:spPr bwMode="auto">
          <a:xfrm flipH="1">
            <a:off x="6401313" y="756664"/>
            <a:ext cx="353886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70" name="Straight Arrow Connector 569"/>
          <p:cNvCxnSpPr/>
          <p:nvPr/>
        </p:nvCxnSpPr>
        <p:spPr bwMode="auto">
          <a:xfrm flipH="1">
            <a:off x="6411473" y="1132584"/>
            <a:ext cx="353886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71" name="Straight Arrow Connector 570"/>
          <p:cNvCxnSpPr/>
          <p:nvPr/>
        </p:nvCxnSpPr>
        <p:spPr bwMode="auto">
          <a:xfrm flipH="1">
            <a:off x="6411473" y="1315464"/>
            <a:ext cx="353886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72" name="Straight Arrow Connector 571"/>
          <p:cNvCxnSpPr/>
          <p:nvPr/>
        </p:nvCxnSpPr>
        <p:spPr bwMode="auto">
          <a:xfrm flipH="1">
            <a:off x="6388008" y="2553517"/>
            <a:ext cx="377351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73" name="Straight Arrow Connector 572"/>
          <p:cNvCxnSpPr/>
          <p:nvPr/>
        </p:nvCxnSpPr>
        <p:spPr bwMode="auto">
          <a:xfrm flipH="1">
            <a:off x="6394299" y="2702860"/>
            <a:ext cx="371060" cy="583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3" name="Straight Connector 262"/>
          <p:cNvCxnSpPr/>
          <p:nvPr/>
        </p:nvCxnSpPr>
        <p:spPr bwMode="auto">
          <a:xfrm>
            <a:off x="6779352" y="1918700"/>
            <a:ext cx="0" cy="351136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74" name="Straight Arrow Connector 573"/>
          <p:cNvCxnSpPr/>
          <p:nvPr/>
        </p:nvCxnSpPr>
        <p:spPr bwMode="auto">
          <a:xfrm>
            <a:off x="6782531" y="2432426"/>
            <a:ext cx="353886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75" name="Straight Arrow Connector 574"/>
          <p:cNvCxnSpPr/>
          <p:nvPr/>
        </p:nvCxnSpPr>
        <p:spPr bwMode="auto">
          <a:xfrm>
            <a:off x="6792165" y="2806462"/>
            <a:ext cx="353886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76" name="Straight Arrow Connector 575"/>
          <p:cNvCxnSpPr/>
          <p:nvPr/>
        </p:nvCxnSpPr>
        <p:spPr bwMode="auto">
          <a:xfrm>
            <a:off x="6775470" y="1364394"/>
            <a:ext cx="353886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77" name="Straight Arrow Connector 576"/>
          <p:cNvCxnSpPr/>
          <p:nvPr/>
        </p:nvCxnSpPr>
        <p:spPr bwMode="auto">
          <a:xfrm>
            <a:off x="6785630" y="3539745"/>
            <a:ext cx="353886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78" name="Straight Arrow Connector 577"/>
          <p:cNvCxnSpPr/>
          <p:nvPr/>
        </p:nvCxnSpPr>
        <p:spPr bwMode="auto">
          <a:xfrm>
            <a:off x="6785630" y="5426994"/>
            <a:ext cx="353886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79" name="Straight Arrow Connector 578"/>
          <p:cNvCxnSpPr/>
          <p:nvPr/>
        </p:nvCxnSpPr>
        <p:spPr bwMode="auto">
          <a:xfrm>
            <a:off x="6789512" y="5240595"/>
            <a:ext cx="353886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80" name="Straight Arrow Connector 579"/>
          <p:cNvCxnSpPr/>
          <p:nvPr/>
        </p:nvCxnSpPr>
        <p:spPr bwMode="auto">
          <a:xfrm flipH="1">
            <a:off x="6374138" y="2334024"/>
            <a:ext cx="3538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81" name="Straight Arrow Connector 580"/>
          <p:cNvCxnSpPr/>
          <p:nvPr/>
        </p:nvCxnSpPr>
        <p:spPr bwMode="auto">
          <a:xfrm flipH="1">
            <a:off x="6363819" y="4996027"/>
            <a:ext cx="3477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2" name="Straight Connector 331"/>
          <p:cNvCxnSpPr/>
          <p:nvPr/>
        </p:nvCxnSpPr>
        <p:spPr bwMode="auto">
          <a:xfrm flipV="1">
            <a:off x="6708779" y="4530051"/>
            <a:ext cx="2" cy="123969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82" name="Straight Arrow Connector 581"/>
          <p:cNvCxnSpPr/>
          <p:nvPr/>
        </p:nvCxnSpPr>
        <p:spPr bwMode="auto">
          <a:xfrm flipH="1">
            <a:off x="6371153" y="5764405"/>
            <a:ext cx="3477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83" name="Straight Arrow Connector 582"/>
          <p:cNvCxnSpPr/>
          <p:nvPr/>
        </p:nvCxnSpPr>
        <p:spPr bwMode="auto">
          <a:xfrm flipH="1">
            <a:off x="6363819" y="4195825"/>
            <a:ext cx="3477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84" name="Straight Arrow Connector 583"/>
          <p:cNvCxnSpPr/>
          <p:nvPr/>
        </p:nvCxnSpPr>
        <p:spPr bwMode="auto">
          <a:xfrm flipH="1">
            <a:off x="6358068" y="3403727"/>
            <a:ext cx="3477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5" name="Straight Connector 344"/>
          <p:cNvCxnSpPr/>
          <p:nvPr/>
        </p:nvCxnSpPr>
        <p:spPr bwMode="auto">
          <a:xfrm>
            <a:off x="7936431" y="454709"/>
            <a:ext cx="0" cy="534842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87" name="Straight Arrow Connector 586"/>
          <p:cNvCxnSpPr/>
          <p:nvPr/>
        </p:nvCxnSpPr>
        <p:spPr bwMode="auto">
          <a:xfrm flipH="1">
            <a:off x="7590825" y="461082"/>
            <a:ext cx="3477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88" name="Straight Arrow Connector 587"/>
          <p:cNvCxnSpPr/>
          <p:nvPr/>
        </p:nvCxnSpPr>
        <p:spPr bwMode="auto">
          <a:xfrm flipH="1">
            <a:off x="7597697" y="1556221"/>
            <a:ext cx="3477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89" name="Straight Arrow Connector 588"/>
          <p:cNvCxnSpPr/>
          <p:nvPr/>
        </p:nvCxnSpPr>
        <p:spPr bwMode="auto">
          <a:xfrm flipH="1">
            <a:off x="7597697" y="1708621"/>
            <a:ext cx="3477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0" name="Straight Arrow Connector 589"/>
          <p:cNvCxnSpPr/>
          <p:nvPr/>
        </p:nvCxnSpPr>
        <p:spPr bwMode="auto">
          <a:xfrm flipH="1">
            <a:off x="7597697" y="2605146"/>
            <a:ext cx="3477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1" name="Straight Arrow Connector 590"/>
          <p:cNvCxnSpPr/>
          <p:nvPr/>
        </p:nvCxnSpPr>
        <p:spPr bwMode="auto">
          <a:xfrm flipH="1">
            <a:off x="7588645" y="3704172"/>
            <a:ext cx="3477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2" name="Straight Arrow Connector 591"/>
          <p:cNvCxnSpPr/>
          <p:nvPr/>
        </p:nvCxnSpPr>
        <p:spPr bwMode="auto">
          <a:xfrm flipH="1">
            <a:off x="7577312" y="5792972"/>
            <a:ext cx="3477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3" name="Straight Arrow Connector 592"/>
          <p:cNvCxnSpPr/>
          <p:nvPr/>
        </p:nvCxnSpPr>
        <p:spPr bwMode="auto">
          <a:xfrm flipH="1">
            <a:off x="7587537" y="5620638"/>
            <a:ext cx="3477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4" name="Straight Arrow Connector 593"/>
          <p:cNvCxnSpPr/>
          <p:nvPr/>
        </p:nvCxnSpPr>
        <p:spPr bwMode="auto">
          <a:xfrm>
            <a:off x="7920307" y="646026"/>
            <a:ext cx="3538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5" name="Straight Arrow Connector 594"/>
          <p:cNvCxnSpPr/>
          <p:nvPr/>
        </p:nvCxnSpPr>
        <p:spPr bwMode="auto">
          <a:xfrm>
            <a:off x="7935323" y="1370340"/>
            <a:ext cx="3538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6" name="Straight Arrow Connector 595"/>
          <p:cNvCxnSpPr/>
          <p:nvPr/>
        </p:nvCxnSpPr>
        <p:spPr bwMode="auto">
          <a:xfrm>
            <a:off x="7925163" y="2066347"/>
            <a:ext cx="3538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7" name="Straight Arrow Connector 596"/>
          <p:cNvCxnSpPr/>
          <p:nvPr/>
        </p:nvCxnSpPr>
        <p:spPr bwMode="auto">
          <a:xfrm>
            <a:off x="7925163" y="2806463"/>
            <a:ext cx="3538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8" name="Straight Arrow Connector 597"/>
          <p:cNvCxnSpPr/>
          <p:nvPr/>
        </p:nvCxnSpPr>
        <p:spPr bwMode="auto">
          <a:xfrm>
            <a:off x="7925098" y="3529585"/>
            <a:ext cx="3538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99" name="Straight Arrow Connector 598"/>
          <p:cNvCxnSpPr/>
          <p:nvPr/>
        </p:nvCxnSpPr>
        <p:spPr bwMode="auto">
          <a:xfrm>
            <a:off x="7925098" y="3702305"/>
            <a:ext cx="3538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00" name="Straight Arrow Connector 599"/>
          <p:cNvCxnSpPr/>
          <p:nvPr/>
        </p:nvCxnSpPr>
        <p:spPr bwMode="auto">
          <a:xfrm>
            <a:off x="7935258" y="3854705"/>
            <a:ext cx="3538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01" name="Straight Arrow Connector 600"/>
          <p:cNvCxnSpPr/>
          <p:nvPr/>
        </p:nvCxnSpPr>
        <p:spPr bwMode="auto">
          <a:xfrm>
            <a:off x="7935258" y="4017265"/>
            <a:ext cx="3538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02" name="Straight Arrow Connector 601"/>
          <p:cNvCxnSpPr/>
          <p:nvPr/>
        </p:nvCxnSpPr>
        <p:spPr bwMode="auto">
          <a:xfrm>
            <a:off x="7925098" y="4210305"/>
            <a:ext cx="3538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03" name="Straight Arrow Connector 602"/>
          <p:cNvCxnSpPr/>
          <p:nvPr/>
        </p:nvCxnSpPr>
        <p:spPr bwMode="auto">
          <a:xfrm>
            <a:off x="7945159" y="4994803"/>
            <a:ext cx="3538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04" name="Straight Arrow Connector 603"/>
          <p:cNvCxnSpPr/>
          <p:nvPr/>
        </p:nvCxnSpPr>
        <p:spPr bwMode="auto">
          <a:xfrm>
            <a:off x="7925163" y="5786922"/>
            <a:ext cx="3538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8" name="Elbow Connector 417"/>
          <p:cNvCxnSpPr/>
          <p:nvPr/>
        </p:nvCxnSpPr>
        <p:spPr bwMode="auto">
          <a:xfrm rot="10800000">
            <a:off x="5227531" y="635867"/>
            <a:ext cx="1537831" cy="10162"/>
          </a:xfrm>
          <a:prstGeom prst="bentConnector3">
            <a:avLst>
              <a:gd name="adj1" fmla="val 450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8447</TotalTime>
  <Words>288</Words>
  <Application>Microsoft Macintosh PowerPoint</Application>
  <PresentationFormat>On-screen Show (4:3)</PresentationFormat>
  <Paragraphs>172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153</cp:revision>
  <dcterms:created xsi:type="dcterms:W3CDTF">2014-02-16T01:31:59Z</dcterms:created>
  <dcterms:modified xsi:type="dcterms:W3CDTF">2016-04-11T22:15:44Z</dcterms:modified>
</cp:coreProperties>
</file>