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00"/>
    <a:srgbClr val="AB743D"/>
    <a:srgbClr val="00C100"/>
    <a:srgbClr val="8EB8D8"/>
    <a:srgbClr val="FFF777"/>
    <a:srgbClr val="90B1D0"/>
    <a:srgbClr val="00AD00"/>
    <a:srgbClr val="A5ADCB"/>
    <a:srgbClr val="7298BD"/>
    <a:srgbClr val="672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97" autoAdjust="0"/>
    <p:restoredTop sz="97917" autoAdjust="0"/>
  </p:normalViewPr>
  <p:slideViewPr>
    <p:cSldViewPr snapToGrid="0" snapToObjects="1">
      <p:cViewPr>
        <p:scale>
          <a:sx n="125" d="100"/>
          <a:sy n="125" d="100"/>
        </p:scale>
        <p:origin x="-1376" y="-5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1" name="Picture 17"/>
          <p:cNvPicPr>
            <a:picLocks noChangeAspect="1" noChangeArrowheads="1"/>
          </p:cNvPicPr>
          <p:nvPr userDrawn="1"/>
        </p:nvPicPr>
        <p:blipFill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02" name="Picture 101"/>
          <p:cNvPicPr>
            <a:picLocks noChangeAspect="1" noChangeArrowheads="1"/>
          </p:cNvPicPr>
          <p:nvPr userDrawn="1"/>
        </p:nvPicPr>
        <p:blipFill>
          <a:blip r:embed="rId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03" name="Text Box 173"/>
          <p:cNvSpPr txBox="1">
            <a:spLocks noChangeArrowheads="1"/>
          </p:cNvSpPr>
          <p:nvPr userDrawn="1"/>
        </p:nvSpPr>
        <p:spPr bwMode="auto">
          <a:xfrm>
            <a:off x="238953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104" name="Group 103"/>
          <p:cNvGrpSpPr/>
          <p:nvPr userDrawn="1"/>
        </p:nvGrpSpPr>
        <p:grpSpPr>
          <a:xfrm>
            <a:off x="1546755" y="5682356"/>
            <a:ext cx="6540875" cy="782825"/>
            <a:chOff x="1546755" y="5682356"/>
            <a:chExt cx="6540875" cy="782825"/>
          </a:xfrm>
        </p:grpSpPr>
        <p:grpSp>
          <p:nvGrpSpPr>
            <p:cNvPr id="105" name="Group 10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140" name="Rounded Rectangle 13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41" name="Rectangle 14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106" name="Group 10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138" name="Rounded Rectangle 13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9" name="Rectangle 13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107" name="Rounded Rectangle 10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109" name="Snip Same Side Corner Rectangle 10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111" name="Group 11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136" name="Snip Same Side Corner Rectangle 13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7" name="TextBox 13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112" name="Group 11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134" name="Snip Same Side Corner Rectangle 13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5" name="TextBox 13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113" name="Group 11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132" name="Snip Same Side Corner Rectangle 13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3" name="TextBox 13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114" name="Group 11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130" name="Snip Same Side Corner Rectangle 12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1" name="TextBox 13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115" name="Elbow Connector 11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7" name="Elbow Connector 11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19" name="Elbow Connector 11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20" name="Elbow Connector 11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1" name="TextBox 12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127" name="Elbow Connector 12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128" name="TextBox 12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163697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  <p:sp>
        <p:nvSpPr>
          <p:cNvPr id="142" name="TextBox 141"/>
          <p:cNvSpPr txBox="1"/>
          <p:nvPr userDrawn="1"/>
        </p:nvSpPr>
        <p:spPr>
          <a:xfrm>
            <a:off x="6954350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26560" y="104506"/>
            <a:ext cx="4715811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Dual Specificity Mitogen-activated Protein Kinase Kinase 2</a:t>
            </a:r>
            <a:endParaRPr lang="en-US" sz="2600" dirty="0">
              <a:solidFill>
                <a:srgbClr val="FFBB07"/>
              </a:solidFill>
              <a:latin typeface="Symbol" charset="2"/>
              <a:cs typeface="Symbol" charset="2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3917015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P36507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068039" y="1627685"/>
            <a:ext cx="1154180" cy="1218658"/>
            <a:chOff x="3921760" y="2290468"/>
            <a:chExt cx="1154180" cy="1218658"/>
          </a:xfrm>
        </p:grpSpPr>
        <p:grpSp>
          <p:nvGrpSpPr>
            <p:cNvPr id="132" name="Group 131"/>
            <p:cNvGrpSpPr/>
            <p:nvPr/>
          </p:nvGrpSpPr>
          <p:grpSpPr>
            <a:xfrm>
              <a:off x="3921760" y="3055540"/>
              <a:ext cx="1154180" cy="453586"/>
              <a:chOff x="475618" y="1139280"/>
              <a:chExt cx="1311427" cy="534725"/>
            </a:xfrm>
          </p:grpSpPr>
          <p:sp>
            <p:nvSpPr>
              <p:cNvPr id="133" name="Rounded Rectangle 132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4" name="Rectangle 133"/>
              <p:cNvSpPr/>
              <p:nvPr/>
            </p:nvSpPr>
            <p:spPr>
              <a:xfrm>
                <a:off x="475618" y="1139280"/>
                <a:ext cx="1311427" cy="53472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bg1"/>
                    </a:solidFill>
                    <a:latin typeface="Arial" charset="0"/>
                  </a:rPr>
                  <a:t>MEK2/MAP2K2</a:t>
                </a:r>
                <a:endParaRPr lang="en-US" sz="105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P36507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4139903" y="2819479"/>
              <a:ext cx="715674" cy="246221"/>
              <a:chOff x="7630676" y="5324587"/>
              <a:chExt cx="862158" cy="350482"/>
            </a:xfrm>
          </p:grpSpPr>
          <p:sp>
            <p:nvSpPr>
              <p:cNvPr id="63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79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-T230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0" name="Group 79"/>
            <p:cNvGrpSpPr/>
            <p:nvPr/>
          </p:nvGrpSpPr>
          <p:grpSpPr>
            <a:xfrm>
              <a:off x="4139903" y="2290468"/>
              <a:ext cx="715674" cy="246221"/>
              <a:chOff x="7630676" y="5324587"/>
              <a:chExt cx="862158" cy="350482"/>
            </a:xfrm>
          </p:grpSpPr>
          <p:sp>
            <p:nvSpPr>
              <p:cNvPr id="82" name="AutoShape 156"/>
              <p:cNvSpPr>
                <a:spLocks noChangeArrowheads="1"/>
              </p:cNvSpPr>
              <p:nvPr/>
            </p:nvSpPr>
            <p:spPr bwMode="auto">
              <a:xfrm>
                <a:off x="7759792" y="5344549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FF0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83" name="Text Box 157"/>
              <p:cNvSpPr txBox="1">
                <a:spLocks noChangeArrowheads="1"/>
              </p:cNvSpPr>
              <p:nvPr/>
            </p:nvSpPr>
            <p:spPr bwMode="auto">
              <a:xfrm>
                <a:off x="7630676" y="5324587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-S216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5" name="Group 84"/>
            <p:cNvGrpSpPr/>
            <p:nvPr/>
          </p:nvGrpSpPr>
          <p:grpSpPr>
            <a:xfrm>
              <a:off x="4139903" y="2643143"/>
              <a:ext cx="715674" cy="246220"/>
              <a:chOff x="7620676" y="5019399"/>
              <a:chExt cx="862158" cy="350482"/>
            </a:xfrm>
          </p:grpSpPr>
          <p:sp>
            <p:nvSpPr>
              <p:cNvPr id="93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4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+S226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95" name="Group 94"/>
            <p:cNvGrpSpPr/>
            <p:nvPr/>
          </p:nvGrpSpPr>
          <p:grpSpPr>
            <a:xfrm>
              <a:off x="4139903" y="2466806"/>
              <a:ext cx="715674" cy="246220"/>
              <a:chOff x="7620676" y="5019399"/>
              <a:chExt cx="862158" cy="350482"/>
            </a:xfrm>
          </p:grpSpPr>
          <p:sp>
            <p:nvSpPr>
              <p:cNvPr id="9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9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+S222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8" name="Group 97"/>
          <p:cNvGrpSpPr/>
          <p:nvPr/>
        </p:nvGrpSpPr>
        <p:grpSpPr>
          <a:xfrm>
            <a:off x="1546378" y="1565736"/>
            <a:ext cx="1015712" cy="461921"/>
            <a:chOff x="550901" y="1139280"/>
            <a:chExt cx="1154094" cy="544552"/>
          </a:xfrm>
        </p:grpSpPr>
        <p:sp>
          <p:nvSpPr>
            <p:cNvPr id="100" name="Rounded Rectangle 99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550901" y="1139280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B-</a:t>
              </a:r>
              <a:r>
                <a:rPr lang="en-US" sz="1100" dirty="0" err="1" smtClean="0">
                  <a:solidFill>
                    <a:schemeClr val="bg1"/>
                  </a:solidFill>
                  <a:latin typeface="Arial" charset="0"/>
                </a:rPr>
                <a:t>Raf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P15056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2" name="Group 101"/>
          <p:cNvGrpSpPr/>
          <p:nvPr/>
        </p:nvGrpSpPr>
        <p:grpSpPr>
          <a:xfrm>
            <a:off x="1436753" y="2178491"/>
            <a:ext cx="1235327" cy="453586"/>
            <a:chOff x="414796" y="1139279"/>
            <a:chExt cx="1403630" cy="534726"/>
          </a:xfrm>
        </p:grpSpPr>
        <p:sp>
          <p:nvSpPr>
            <p:cNvPr id="103" name="Rounded Rectangle 10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414796" y="1139279"/>
              <a:ext cx="1403630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COT/MAP3K8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P41279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5" name="Group 104"/>
          <p:cNvGrpSpPr/>
          <p:nvPr/>
        </p:nvGrpSpPr>
        <p:grpSpPr>
          <a:xfrm>
            <a:off x="1436753" y="2798261"/>
            <a:ext cx="1235327" cy="453586"/>
            <a:chOff x="420496" y="1139280"/>
            <a:chExt cx="1403629" cy="534726"/>
          </a:xfrm>
        </p:grpSpPr>
        <p:sp>
          <p:nvSpPr>
            <p:cNvPr id="106" name="Rounded Rectangle 105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420496" y="1139280"/>
              <a:ext cx="140362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PDK1/PDPK1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O15530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4" name="Elbow Connector 3"/>
          <p:cNvCxnSpPr/>
          <p:nvPr/>
        </p:nvCxnSpPr>
        <p:spPr bwMode="auto">
          <a:xfrm>
            <a:off x="2529499" y="1780101"/>
            <a:ext cx="10160" cy="612755"/>
          </a:xfrm>
          <a:prstGeom prst="bentConnector3">
            <a:avLst>
              <a:gd name="adj1" fmla="val 2350000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" name="Straight Arrow Connector 5"/>
          <p:cNvCxnSpPr/>
          <p:nvPr/>
        </p:nvCxnSpPr>
        <p:spPr bwMode="auto">
          <a:xfrm>
            <a:off x="2763520" y="1936629"/>
            <a:ext cx="6298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8" name="Straight Arrow Connector 107"/>
          <p:cNvCxnSpPr/>
          <p:nvPr/>
        </p:nvCxnSpPr>
        <p:spPr bwMode="auto">
          <a:xfrm>
            <a:off x="2770687" y="2074938"/>
            <a:ext cx="62984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9" name="Elbow Connector 8"/>
          <p:cNvCxnSpPr/>
          <p:nvPr/>
        </p:nvCxnSpPr>
        <p:spPr bwMode="auto">
          <a:xfrm rot="5400000" flipH="1" flipV="1">
            <a:off x="2720069" y="2291588"/>
            <a:ext cx="835671" cy="525248"/>
          </a:xfrm>
          <a:prstGeom prst="bentConnector3">
            <a:avLst>
              <a:gd name="adj1" fmla="val 9984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2544802" y="2982146"/>
            <a:ext cx="340638" cy="433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109" name="Group 108"/>
          <p:cNvGrpSpPr/>
          <p:nvPr/>
        </p:nvGrpSpPr>
        <p:grpSpPr>
          <a:xfrm>
            <a:off x="1506482" y="4028249"/>
            <a:ext cx="1106841" cy="466427"/>
            <a:chOff x="507046" y="3634424"/>
            <a:chExt cx="1257639" cy="549865"/>
          </a:xfrm>
        </p:grpSpPr>
        <p:sp>
          <p:nvSpPr>
            <p:cNvPr id="110" name="Snip Same Side Corner Rectangle 10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MORG1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Q9BRX9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1440164" y="3426229"/>
            <a:ext cx="1235327" cy="453586"/>
            <a:chOff x="420496" y="1139280"/>
            <a:chExt cx="1403629" cy="534726"/>
          </a:xfrm>
        </p:grpSpPr>
        <p:sp>
          <p:nvSpPr>
            <p:cNvPr id="113" name="Rounded Rectangle 112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4" name="Rectangle 113"/>
            <p:cNvSpPr/>
            <p:nvPr/>
          </p:nvSpPr>
          <p:spPr>
            <a:xfrm>
              <a:off x="420496" y="1139280"/>
              <a:ext cx="1403629" cy="5347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SGK1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O00141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25" name="Elbow Connector 24"/>
          <p:cNvCxnSpPr/>
          <p:nvPr/>
        </p:nvCxnSpPr>
        <p:spPr bwMode="auto">
          <a:xfrm rot="5400000" flipH="1" flipV="1">
            <a:off x="2145136" y="3241964"/>
            <a:ext cx="1640136" cy="403368"/>
          </a:xfrm>
          <a:prstGeom prst="bentConnector3">
            <a:avLst>
              <a:gd name="adj1" fmla="val 100796"/>
            </a:avLst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9" name="Straight Arrow Connector 28"/>
          <p:cNvCxnSpPr>
            <a:endCxn id="113" idx="3"/>
          </p:cNvCxnSpPr>
          <p:nvPr/>
        </p:nvCxnSpPr>
        <p:spPr bwMode="auto">
          <a:xfrm flipH="1">
            <a:off x="2538053" y="3650754"/>
            <a:ext cx="2254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5" name="Straight Arrow Connector 114"/>
          <p:cNvCxnSpPr/>
          <p:nvPr/>
        </p:nvCxnSpPr>
        <p:spPr bwMode="auto">
          <a:xfrm flipH="1">
            <a:off x="2529499" y="4263716"/>
            <a:ext cx="225467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7" name="Group 6"/>
          <p:cNvGrpSpPr/>
          <p:nvPr/>
        </p:nvGrpSpPr>
        <p:grpSpPr>
          <a:xfrm>
            <a:off x="6687931" y="1820782"/>
            <a:ext cx="1106841" cy="676354"/>
            <a:chOff x="4133661" y="1892135"/>
            <a:chExt cx="1106841" cy="676354"/>
          </a:xfrm>
        </p:grpSpPr>
        <p:grpSp>
          <p:nvGrpSpPr>
            <p:cNvPr id="116" name="Group 115"/>
            <p:cNvGrpSpPr/>
            <p:nvPr/>
          </p:nvGrpSpPr>
          <p:grpSpPr>
            <a:xfrm>
              <a:off x="4133661" y="2102062"/>
              <a:ext cx="1106841" cy="466427"/>
              <a:chOff x="507046" y="3634424"/>
              <a:chExt cx="1257639" cy="549865"/>
            </a:xfrm>
          </p:grpSpPr>
          <p:sp>
            <p:nvSpPr>
              <p:cNvPr id="117" name="Snip Same Side Corner Rectangle 116"/>
              <p:cNvSpPr/>
              <p:nvPr/>
            </p:nvSpPr>
            <p:spPr bwMode="auto">
              <a:xfrm>
                <a:off x="595865" y="3634424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507046" y="3639736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BMAL1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O00327</a:t>
                </a:r>
                <a:endPara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19" name="Group 118"/>
            <p:cNvGrpSpPr/>
            <p:nvPr/>
          </p:nvGrpSpPr>
          <p:grpSpPr>
            <a:xfrm>
              <a:off x="4333732" y="1892135"/>
              <a:ext cx="715674" cy="246221"/>
              <a:chOff x="7592082" y="6015372"/>
              <a:chExt cx="862158" cy="350482"/>
            </a:xfrm>
          </p:grpSpPr>
          <p:sp>
            <p:nvSpPr>
              <p:cNvPr id="120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1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T484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" name="Group 4"/>
          <p:cNvGrpSpPr/>
          <p:nvPr/>
        </p:nvGrpSpPr>
        <p:grpSpPr>
          <a:xfrm>
            <a:off x="6694980" y="2789854"/>
            <a:ext cx="1106841" cy="686538"/>
            <a:chOff x="4150870" y="2786215"/>
            <a:chExt cx="1106841" cy="686538"/>
          </a:xfrm>
        </p:grpSpPr>
        <p:grpSp>
          <p:nvGrpSpPr>
            <p:cNvPr id="122" name="Group 121"/>
            <p:cNvGrpSpPr/>
            <p:nvPr/>
          </p:nvGrpSpPr>
          <p:grpSpPr>
            <a:xfrm>
              <a:off x="4150870" y="3006325"/>
              <a:ext cx="1106841" cy="466428"/>
              <a:chOff x="473789" y="5344549"/>
              <a:chExt cx="1257639" cy="549867"/>
            </a:xfrm>
          </p:grpSpPr>
          <p:sp>
            <p:nvSpPr>
              <p:cNvPr id="123" name="Snip Same Side Corner Rectangle 122"/>
              <p:cNvSpPr/>
              <p:nvPr/>
            </p:nvSpPr>
            <p:spPr bwMode="auto">
              <a:xfrm>
                <a:off x="562608" y="5344549"/>
                <a:ext cx="1080000" cy="54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473789" y="5349863"/>
                <a:ext cx="1257639" cy="544553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rgbClr val="262626"/>
                    </a:solidFill>
                    <a:latin typeface="Arial" charset="0"/>
                  </a:rPr>
                  <a:t>KRT8</a:t>
                </a: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rgbClr val="7F773E"/>
                    </a:solidFill>
                    <a:latin typeface="Arial" charset="0"/>
                  </a:rPr>
                  <a:t>P05787</a:t>
                </a:r>
                <a:endParaRPr lang="en-US" sz="1050" dirty="0">
                  <a:solidFill>
                    <a:srgbClr val="7F773E"/>
                  </a:solidFill>
                </a:endParaRPr>
              </a:p>
            </p:txBody>
          </p:sp>
        </p:grpSp>
        <p:grpSp>
          <p:nvGrpSpPr>
            <p:cNvPr id="125" name="Group 124"/>
            <p:cNvGrpSpPr/>
            <p:nvPr/>
          </p:nvGrpSpPr>
          <p:grpSpPr>
            <a:xfrm>
              <a:off x="4354052" y="2786215"/>
              <a:ext cx="715674" cy="246221"/>
              <a:chOff x="7592082" y="6015372"/>
              <a:chExt cx="862158" cy="350482"/>
            </a:xfrm>
          </p:grpSpPr>
          <p:sp>
            <p:nvSpPr>
              <p:cNvPr id="126" name="AutoShape 159"/>
              <p:cNvSpPr>
                <a:spLocks noChangeArrowheads="1"/>
              </p:cNvSpPr>
              <p:nvPr/>
            </p:nvSpPr>
            <p:spPr bwMode="auto">
              <a:xfrm>
                <a:off x="7719306" y="6033697"/>
                <a:ext cx="607710" cy="286562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7298BD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27" name="Text Box 160"/>
              <p:cNvSpPr txBox="1">
                <a:spLocks noChangeArrowheads="1"/>
              </p:cNvSpPr>
              <p:nvPr/>
            </p:nvSpPr>
            <p:spPr bwMode="auto">
              <a:xfrm>
                <a:off x="7592082" y="6015372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rgbClr val="FFFFFF"/>
                    </a:solidFill>
                    <a:latin typeface="Arial" charset="0"/>
                  </a:rPr>
                  <a:t>S74</a:t>
                </a:r>
                <a:endParaRPr lang="en-US" sz="950" dirty="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3" name="Group 2"/>
          <p:cNvGrpSpPr/>
          <p:nvPr/>
        </p:nvGrpSpPr>
        <p:grpSpPr>
          <a:xfrm>
            <a:off x="4745969" y="1634486"/>
            <a:ext cx="1122883" cy="858405"/>
            <a:chOff x="4160316" y="3657611"/>
            <a:chExt cx="1122883" cy="858405"/>
          </a:xfrm>
        </p:grpSpPr>
        <p:grpSp>
          <p:nvGrpSpPr>
            <p:cNvPr id="128" name="Group 127"/>
            <p:cNvGrpSpPr/>
            <p:nvPr/>
          </p:nvGrpSpPr>
          <p:grpSpPr>
            <a:xfrm>
              <a:off x="4160316" y="4062430"/>
              <a:ext cx="1122883" cy="453586"/>
              <a:chOff x="493180" y="1139280"/>
              <a:chExt cx="1275866" cy="534726"/>
            </a:xfrm>
          </p:grpSpPr>
          <p:sp>
            <p:nvSpPr>
              <p:cNvPr id="129" name="Rounded Rectangle 128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493180" y="1139280"/>
                <a:ext cx="1275866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ERK1/MAPK3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P27361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31" name="Group 130"/>
            <p:cNvGrpSpPr/>
            <p:nvPr/>
          </p:nvGrpSpPr>
          <p:grpSpPr>
            <a:xfrm>
              <a:off x="4359871" y="3830331"/>
              <a:ext cx="715674" cy="246220"/>
              <a:chOff x="7620676" y="5019399"/>
              <a:chExt cx="862158" cy="350482"/>
            </a:xfrm>
          </p:grpSpPr>
          <p:sp>
            <p:nvSpPr>
              <p:cNvPr id="13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3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+Y204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7" name="Group 136"/>
            <p:cNvGrpSpPr/>
            <p:nvPr/>
          </p:nvGrpSpPr>
          <p:grpSpPr>
            <a:xfrm>
              <a:off x="4359871" y="3657611"/>
              <a:ext cx="715674" cy="246220"/>
              <a:chOff x="7620676" y="5019399"/>
              <a:chExt cx="862158" cy="350482"/>
            </a:xfrm>
          </p:grpSpPr>
          <p:sp>
            <p:nvSpPr>
              <p:cNvPr id="13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0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+T202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41" name="Group 140"/>
          <p:cNvGrpSpPr/>
          <p:nvPr/>
        </p:nvGrpSpPr>
        <p:grpSpPr>
          <a:xfrm>
            <a:off x="4745969" y="2617987"/>
            <a:ext cx="1122883" cy="858405"/>
            <a:chOff x="4160316" y="3657611"/>
            <a:chExt cx="1122883" cy="858405"/>
          </a:xfrm>
        </p:grpSpPr>
        <p:grpSp>
          <p:nvGrpSpPr>
            <p:cNvPr id="142" name="Group 141"/>
            <p:cNvGrpSpPr/>
            <p:nvPr/>
          </p:nvGrpSpPr>
          <p:grpSpPr>
            <a:xfrm>
              <a:off x="4160316" y="4062430"/>
              <a:ext cx="1122883" cy="453586"/>
              <a:chOff x="493180" y="1139280"/>
              <a:chExt cx="1275866" cy="534726"/>
            </a:xfrm>
          </p:grpSpPr>
          <p:sp>
            <p:nvSpPr>
              <p:cNvPr id="150" name="Rounded Rectangle 14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493180" y="1139280"/>
                <a:ext cx="1275866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ERK2/MAPK1</a:t>
                </a:r>
                <a:endParaRPr lang="en-US" sz="1100" dirty="0">
                  <a:solidFill>
                    <a:schemeClr val="bg1"/>
                  </a:solidFill>
                  <a:latin typeface="Arial" charset="0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P28482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44" name="Group 143"/>
            <p:cNvGrpSpPr/>
            <p:nvPr/>
          </p:nvGrpSpPr>
          <p:grpSpPr>
            <a:xfrm>
              <a:off x="4359871" y="3830331"/>
              <a:ext cx="715674" cy="246220"/>
              <a:chOff x="7620676" y="5019399"/>
              <a:chExt cx="862158" cy="350482"/>
            </a:xfrm>
          </p:grpSpPr>
          <p:sp>
            <p:nvSpPr>
              <p:cNvPr id="14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+Y187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45" name="Group 144"/>
            <p:cNvGrpSpPr/>
            <p:nvPr/>
          </p:nvGrpSpPr>
          <p:grpSpPr>
            <a:xfrm>
              <a:off x="4359871" y="3657611"/>
              <a:ext cx="715674" cy="246220"/>
              <a:chOff x="7620676" y="5019399"/>
              <a:chExt cx="862158" cy="350482"/>
            </a:xfrm>
          </p:grpSpPr>
          <p:sp>
            <p:nvSpPr>
              <p:cNvPr id="146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47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+T185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52" name="Group 151"/>
          <p:cNvGrpSpPr/>
          <p:nvPr/>
        </p:nvGrpSpPr>
        <p:grpSpPr>
          <a:xfrm>
            <a:off x="4745969" y="3601488"/>
            <a:ext cx="1122883" cy="685685"/>
            <a:chOff x="4160316" y="3830331"/>
            <a:chExt cx="1122883" cy="685685"/>
          </a:xfrm>
        </p:grpSpPr>
        <p:grpSp>
          <p:nvGrpSpPr>
            <p:cNvPr id="153" name="Group 152"/>
            <p:cNvGrpSpPr/>
            <p:nvPr/>
          </p:nvGrpSpPr>
          <p:grpSpPr>
            <a:xfrm>
              <a:off x="4160316" y="4062430"/>
              <a:ext cx="1122883" cy="453586"/>
              <a:chOff x="493180" y="1139280"/>
              <a:chExt cx="1275866" cy="534726"/>
            </a:xfrm>
          </p:grpSpPr>
          <p:sp>
            <p:nvSpPr>
              <p:cNvPr id="160" name="Rounded Rectangle 159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1" name="Rectangle 160"/>
              <p:cNvSpPr/>
              <p:nvPr/>
            </p:nvSpPr>
            <p:spPr>
              <a:xfrm>
                <a:off x="493180" y="1139280"/>
                <a:ext cx="1275866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GSK3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a</a:t>
                </a:r>
                <a:endParaRPr lang="en-US" sz="11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P49840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54" name="Group 153"/>
            <p:cNvGrpSpPr/>
            <p:nvPr/>
          </p:nvGrpSpPr>
          <p:grpSpPr>
            <a:xfrm>
              <a:off x="4359871" y="3830331"/>
              <a:ext cx="715674" cy="246220"/>
              <a:chOff x="7620676" y="5019399"/>
              <a:chExt cx="862158" cy="350482"/>
            </a:xfrm>
          </p:grpSpPr>
          <p:sp>
            <p:nvSpPr>
              <p:cNvPr id="158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59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+Y289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162" name="Group 161"/>
          <p:cNvGrpSpPr/>
          <p:nvPr/>
        </p:nvGrpSpPr>
        <p:grpSpPr>
          <a:xfrm>
            <a:off x="4745969" y="4412270"/>
            <a:ext cx="1122883" cy="685685"/>
            <a:chOff x="4160316" y="3830331"/>
            <a:chExt cx="1122883" cy="685685"/>
          </a:xfrm>
        </p:grpSpPr>
        <p:grpSp>
          <p:nvGrpSpPr>
            <p:cNvPr id="163" name="Group 162"/>
            <p:cNvGrpSpPr/>
            <p:nvPr/>
          </p:nvGrpSpPr>
          <p:grpSpPr>
            <a:xfrm>
              <a:off x="4160316" y="4062430"/>
              <a:ext cx="1122883" cy="453586"/>
              <a:chOff x="493180" y="1139280"/>
              <a:chExt cx="1275866" cy="534726"/>
            </a:xfrm>
          </p:grpSpPr>
          <p:sp>
            <p:nvSpPr>
              <p:cNvPr id="167" name="Rounded Rectangle 166"/>
              <p:cNvSpPr/>
              <p:nvPr/>
            </p:nvSpPr>
            <p:spPr bwMode="auto">
              <a:xfrm>
                <a:off x="587934" y="1143949"/>
                <a:ext cx="1080029" cy="520038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168" name="Rectangle 167"/>
              <p:cNvSpPr/>
              <p:nvPr/>
            </p:nvSpPr>
            <p:spPr>
              <a:xfrm>
                <a:off x="493180" y="1139280"/>
                <a:ext cx="1275866" cy="534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1100" dirty="0" smtClean="0">
                    <a:solidFill>
                      <a:schemeClr val="bg1"/>
                    </a:solidFill>
                    <a:latin typeface="Arial" charset="0"/>
                  </a:rPr>
                  <a:t>GSK3</a:t>
                </a:r>
                <a:r>
                  <a:rPr lang="en-US" sz="1100" dirty="0" smtClean="0">
                    <a:solidFill>
                      <a:schemeClr val="bg1"/>
                    </a:solidFill>
                    <a:latin typeface="Symbol" charset="2"/>
                    <a:cs typeface="Symbol" charset="2"/>
                  </a:rPr>
                  <a:t>b</a:t>
                </a:r>
                <a:endParaRPr lang="en-US" sz="1100" dirty="0">
                  <a:solidFill>
                    <a:schemeClr val="bg1"/>
                  </a:solidFill>
                  <a:latin typeface="Symbol" charset="2"/>
                  <a:cs typeface="Symbol" charset="2"/>
                </a:endParaRPr>
              </a:p>
              <a:p>
                <a:pPr algn="ctr">
                  <a:lnSpc>
                    <a:spcPct val="110000"/>
                  </a:lnSpc>
                </a:pPr>
                <a:r>
                  <a:rPr lang="en-US" sz="1050" dirty="0" smtClean="0">
                    <a:solidFill>
                      <a:schemeClr val="accent4">
                        <a:lumMod val="20000"/>
                        <a:lumOff val="80000"/>
                      </a:schemeClr>
                    </a:solidFill>
                    <a:latin typeface="Arial" charset="0"/>
                  </a:rPr>
                  <a:t>P49841</a:t>
                </a:r>
                <a:endPara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grpSp>
          <p:nvGrpSpPr>
            <p:cNvPr id="164" name="Group 163"/>
            <p:cNvGrpSpPr/>
            <p:nvPr/>
          </p:nvGrpSpPr>
          <p:grpSpPr>
            <a:xfrm>
              <a:off x="4359871" y="3830331"/>
              <a:ext cx="715674" cy="246220"/>
              <a:chOff x="7620676" y="5019399"/>
              <a:chExt cx="862158" cy="350482"/>
            </a:xfrm>
          </p:grpSpPr>
          <p:sp>
            <p:nvSpPr>
              <p:cNvPr id="165" name="AutoShape 153"/>
              <p:cNvSpPr>
                <a:spLocks noChangeArrowheads="1"/>
              </p:cNvSpPr>
              <p:nvPr/>
            </p:nvSpPr>
            <p:spPr bwMode="auto">
              <a:xfrm>
                <a:off x="7746665" y="5030717"/>
                <a:ext cx="610181" cy="289033"/>
              </a:xfrm>
              <a:prstGeom prst="roundRect">
                <a:avLst>
                  <a:gd name="adj" fmla="val 16667"/>
                </a:avLst>
              </a:prstGeom>
              <a:gradFill rotWithShape="0">
                <a:gsLst>
                  <a:gs pos="0">
                    <a:schemeClr val="tx1"/>
                  </a:gs>
                  <a:gs pos="50000">
                    <a:srgbClr val="008000"/>
                  </a:gs>
                  <a:gs pos="100000">
                    <a:schemeClr val="tx1"/>
                  </a:gs>
                </a:gsLst>
                <a:lin ang="54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sz="950"/>
              </a:p>
            </p:txBody>
          </p:sp>
          <p:sp>
            <p:nvSpPr>
              <p:cNvPr id="166" name="Text Box 154"/>
              <p:cNvSpPr txBox="1">
                <a:spLocks noChangeArrowheads="1"/>
              </p:cNvSpPr>
              <p:nvPr/>
            </p:nvSpPr>
            <p:spPr bwMode="auto">
              <a:xfrm>
                <a:off x="7620676" y="5019399"/>
                <a:ext cx="862158" cy="3504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950" dirty="0" smtClean="0">
                    <a:solidFill>
                      <a:schemeClr val="bg1"/>
                    </a:solidFill>
                    <a:latin typeface="Arial" charset="0"/>
                  </a:rPr>
                  <a:t>+Y216</a:t>
                </a:r>
                <a:endParaRPr lang="en-US" sz="950" dirty="0">
                  <a:solidFill>
                    <a:schemeClr val="bg1"/>
                  </a:solidFill>
                </a:endParaRPr>
              </a:p>
            </p:txBody>
          </p:sp>
        </p:grpSp>
      </p:grpSp>
      <p:cxnSp>
        <p:nvCxnSpPr>
          <p:cNvPr id="170" name="Elbow Connector 169"/>
          <p:cNvCxnSpPr/>
          <p:nvPr/>
        </p:nvCxnSpPr>
        <p:spPr bwMode="auto">
          <a:xfrm rot="5400000" flipH="1" flipV="1">
            <a:off x="4366165" y="1928738"/>
            <a:ext cx="835671" cy="525248"/>
          </a:xfrm>
          <a:prstGeom prst="bentConnector3">
            <a:avLst>
              <a:gd name="adj1" fmla="val 99847"/>
            </a:avLst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1" name="Straight Connector 10"/>
          <p:cNvCxnSpPr/>
          <p:nvPr/>
        </p:nvCxnSpPr>
        <p:spPr bwMode="auto">
          <a:xfrm>
            <a:off x="4117637" y="2609198"/>
            <a:ext cx="41389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" name="Straight Connector 12"/>
          <p:cNvCxnSpPr/>
          <p:nvPr/>
        </p:nvCxnSpPr>
        <p:spPr bwMode="auto">
          <a:xfrm>
            <a:off x="4524408" y="2609198"/>
            <a:ext cx="0" cy="19208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1" name="Straight Arrow Connector 170"/>
          <p:cNvCxnSpPr/>
          <p:nvPr/>
        </p:nvCxnSpPr>
        <p:spPr bwMode="auto">
          <a:xfrm>
            <a:off x="4521376" y="4534512"/>
            <a:ext cx="529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2" name="Straight Arrow Connector 171"/>
          <p:cNvCxnSpPr/>
          <p:nvPr/>
        </p:nvCxnSpPr>
        <p:spPr bwMode="auto">
          <a:xfrm>
            <a:off x="4542774" y="3735186"/>
            <a:ext cx="529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3" name="Straight Arrow Connector 172"/>
          <p:cNvCxnSpPr/>
          <p:nvPr/>
        </p:nvCxnSpPr>
        <p:spPr bwMode="auto">
          <a:xfrm>
            <a:off x="4532092" y="2739054"/>
            <a:ext cx="529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4" name="Straight Arrow Connector 173"/>
          <p:cNvCxnSpPr/>
          <p:nvPr/>
        </p:nvCxnSpPr>
        <p:spPr bwMode="auto">
          <a:xfrm>
            <a:off x="4532092" y="2911774"/>
            <a:ext cx="529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5" name="Straight Arrow Connector 174"/>
          <p:cNvCxnSpPr/>
          <p:nvPr/>
        </p:nvCxnSpPr>
        <p:spPr bwMode="auto">
          <a:xfrm>
            <a:off x="4522454" y="1922323"/>
            <a:ext cx="529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6" name="Elbow Connector 175"/>
          <p:cNvCxnSpPr/>
          <p:nvPr/>
        </p:nvCxnSpPr>
        <p:spPr bwMode="auto">
          <a:xfrm rot="5400000" flipH="1" flipV="1">
            <a:off x="6432148" y="1972846"/>
            <a:ext cx="597679" cy="525247"/>
          </a:xfrm>
          <a:prstGeom prst="bentConnector3">
            <a:avLst>
              <a:gd name="adj1" fmla="val 99297"/>
            </a:avLst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>
            <a:off x="4104967" y="2542546"/>
            <a:ext cx="236339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>
            <a:off x="6471572" y="1947220"/>
            <a:ext cx="0" cy="964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9" name="Straight Arrow Connector 178"/>
          <p:cNvCxnSpPr/>
          <p:nvPr/>
        </p:nvCxnSpPr>
        <p:spPr bwMode="auto">
          <a:xfrm>
            <a:off x="6472652" y="2901614"/>
            <a:ext cx="52935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8EB8D8"/>
            </a:solidFill>
            <a:prstDash val="solid"/>
            <a:round/>
            <a:headEnd type="non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3413</TotalTime>
  <Words>70</Words>
  <Application>Microsoft Macintosh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131</cp:revision>
  <dcterms:created xsi:type="dcterms:W3CDTF">2014-02-16T01:31:59Z</dcterms:created>
  <dcterms:modified xsi:type="dcterms:W3CDTF">2016-03-17T23:45:11Z</dcterms:modified>
</cp:coreProperties>
</file>