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1783F"/>
    <a:srgbClr val="969600"/>
    <a:srgbClr val="AB743D"/>
    <a:srgbClr val="00C100"/>
    <a:srgbClr val="8EB8D8"/>
    <a:srgbClr val="FFF777"/>
    <a:srgbClr val="90B1D0"/>
    <a:srgbClr val="00AD00"/>
    <a:srgbClr val="A5ADCB"/>
    <a:srgbClr val="7298B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15620"/>
    <p:restoredTop sz="95179" autoAdjust="0"/>
  </p:normalViewPr>
  <p:slideViewPr>
    <p:cSldViewPr snapToGrid="0" snapToObjects="1">
      <p:cViewPr>
        <p:scale>
          <a:sx n="150" d="100"/>
          <a:sy n="150" d="100"/>
        </p:scale>
        <p:origin x="-1984" y="-8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 vert="horz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 vert="horz"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CA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81349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84788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05241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80486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vert="horz" anchor="t"/>
          <a:lstStyle>
            <a:lvl1pPr algn="l">
              <a:defRPr sz="4000" b="1" cap="all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647410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73706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1411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64072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913387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 vert="horz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175130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CA" noProof="0" smtClean="0"/>
              <a:t>Drag picture to placeholder or click icon to add</a:t>
            </a:r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328656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png"/><Relationship Id="rId14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Rectangle 13"/>
          <p:cNvSpPr>
            <a:spLocks noChangeArrowheads="1"/>
          </p:cNvSpPr>
          <p:nvPr userDrawn="1"/>
        </p:nvSpPr>
        <p:spPr bwMode="auto">
          <a:xfrm>
            <a:off x="-8074" y="0"/>
            <a:ext cx="9144000" cy="1879600"/>
          </a:xfrm>
          <a:prstGeom prst="rect">
            <a:avLst/>
          </a:prstGeom>
          <a:gradFill rotWithShape="0">
            <a:gsLst>
              <a:gs pos="0">
                <a:srgbClr val="330066"/>
              </a:gs>
              <a:gs pos="100000">
                <a:schemeClr val="tx1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51" name="Picture 17"/>
          <p:cNvPicPr>
            <a:picLocks noChangeAspect="1" noChangeArrowheads="1"/>
          </p:cNvPicPr>
          <p:nvPr userDrawn="1"/>
        </p:nvPicPr>
        <p:blipFill>
          <a:blip r:embed="rId13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0037" y="6136635"/>
            <a:ext cx="7570801" cy="6913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>
                    <a:alpha val="20000"/>
                  </a:schemeClr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pic>
        <p:nvPicPr>
          <p:cNvPr id="52" name="Picture 51"/>
          <p:cNvPicPr>
            <a:picLocks noChangeAspect="1" noChangeArrowheads="1"/>
          </p:cNvPicPr>
          <p:nvPr userDrawn="1"/>
        </p:nvPicPr>
        <p:blipFill>
          <a:blip r:embed="rId14">
            <a:lum contrast="2000"/>
            <a:alphaModFix amt="8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588" y="6090461"/>
            <a:ext cx="1288735" cy="7373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>
                    <a:alpha val="85001"/>
                  </a:schemeClr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sp>
        <p:nvSpPr>
          <p:cNvPr id="53" name="Text Box 173"/>
          <p:cNvSpPr txBox="1">
            <a:spLocks noChangeArrowheads="1"/>
          </p:cNvSpPr>
          <p:nvPr userDrawn="1"/>
        </p:nvSpPr>
        <p:spPr bwMode="auto">
          <a:xfrm>
            <a:off x="2257458" y="6464594"/>
            <a:ext cx="4940818" cy="292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300" dirty="0" err="1" smtClean="0">
                <a:solidFill>
                  <a:schemeClr val="bg1">
                    <a:lumMod val="65000"/>
                  </a:schemeClr>
                </a:solidFill>
                <a:latin typeface="Arial Narrow"/>
                <a:cs typeface="Arial Narrow"/>
              </a:rPr>
              <a:t>Kinexus</a:t>
            </a:r>
            <a:r>
              <a:rPr lang="en-US" sz="1300" dirty="0" smtClean="0">
                <a:solidFill>
                  <a:schemeClr val="bg1">
                    <a:lumMod val="65000"/>
                  </a:schemeClr>
                </a:solidFill>
                <a:latin typeface="Arial Narrow"/>
                <a:cs typeface="Arial Narrow"/>
              </a:rPr>
              <a:t> Bioinformatics Corporation © 2016</a:t>
            </a:r>
            <a:endParaRPr lang="en-US" sz="1300" dirty="0">
              <a:solidFill>
                <a:schemeClr val="bg1">
                  <a:lumMod val="65000"/>
                </a:schemeClr>
              </a:solidFill>
              <a:latin typeface="Arial Narrow"/>
              <a:cs typeface="Arial Narrow"/>
            </a:endParaRPr>
          </a:p>
        </p:txBody>
      </p:sp>
      <p:grpSp>
        <p:nvGrpSpPr>
          <p:cNvPr id="54" name="Group 53"/>
          <p:cNvGrpSpPr/>
          <p:nvPr userDrawn="1"/>
        </p:nvGrpSpPr>
        <p:grpSpPr>
          <a:xfrm>
            <a:off x="1504891" y="5682356"/>
            <a:ext cx="6582739" cy="782825"/>
            <a:chOff x="1504891" y="5682356"/>
            <a:chExt cx="6582739" cy="782825"/>
          </a:xfrm>
        </p:grpSpPr>
        <p:grpSp>
          <p:nvGrpSpPr>
            <p:cNvPr id="55" name="Group 54"/>
            <p:cNvGrpSpPr/>
            <p:nvPr/>
          </p:nvGrpSpPr>
          <p:grpSpPr>
            <a:xfrm>
              <a:off x="1546755" y="6239478"/>
              <a:ext cx="804335" cy="225703"/>
              <a:chOff x="6274555" y="1014855"/>
              <a:chExt cx="899993" cy="262648"/>
            </a:xfrm>
          </p:grpSpPr>
          <p:sp>
            <p:nvSpPr>
              <p:cNvPr id="90" name="Rounded Rectangle 89"/>
              <p:cNvSpPr/>
              <p:nvPr/>
            </p:nvSpPr>
            <p:spPr bwMode="auto">
              <a:xfrm>
                <a:off x="6274555" y="1058039"/>
                <a:ext cx="899993" cy="180000"/>
              </a:xfrm>
              <a:prstGeom prst="roundRect">
                <a:avLst>
                  <a:gd name="adj" fmla="val 35897"/>
                </a:avLst>
              </a:prstGeom>
              <a:solidFill>
                <a:srgbClr val="672A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9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91" name="Rectangle 90"/>
              <p:cNvSpPr/>
              <p:nvPr/>
            </p:nvSpPr>
            <p:spPr>
              <a:xfrm>
                <a:off x="6274555" y="1014855"/>
                <a:ext cx="899993" cy="26264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800" b="1" dirty="0" smtClean="0">
                    <a:solidFill>
                      <a:schemeClr val="bg1"/>
                    </a:solidFill>
                    <a:latin typeface="Arial" charset="0"/>
                  </a:rPr>
                  <a:t>Tyr Kinase</a:t>
                </a:r>
                <a:endParaRPr lang="en-US" sz="800" b="1" dirty="0">
                  <a:solidFill>
                    <a:schemeClr val="accent4">
                      <a:lumMod val="40000"/>
                      <a:lumOff val="60000"/>
                    </a:schemeClr>
                  </a:solidFill>
                </a:endParaRPr>
              </a:p>
            </p:txBody>
          </p:sp>
        </p:grpSp>
        <p:grpSp>
          <p:nvGrpSpPr>
            <p:cNvPr id="56" name="Group 55"/>
            <p:cNvGrpSpPr/>
            <p:nvPr/>
          </p:nvGrpSpPr>
          <p:grpSpPr>
            <a:xfrm>
              <a:off x="2408089" y="6232250"/>
              <a:ext cx="804335" cy="225703"/>
              <a:chOff x="6289597" y="1599537"/>
              <a:chExt cx="901369" cy="262648"/>
            </a:xfrm>
          </p:grpSpPr>
          <p:sp>
            <p:nvSpPr>
              <p:cNvPr id="88" name="Rounded Rectangle 87"/>
              <p:cNvSpPr/>
              <p:nvPr/>
            </p:nvSpPr>
            <p:spPr bwMode="auto">
              <a:xfrm>
                <a:off x="6289597" y="1655801"/>
                <a:ext cx="899993" cy="180000"/>
              </a:xfrm>
              <a:prstGeom prst="roundRect">
                <a:avLst>
                  <a:gd name="adj" fmla="val 35897"/>
                </a:avLst>
              </a:prstGeom>
              <a:solidFill>
                <a:srgbClr val="9083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9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89" name="Rectangle 88"/>
              <p:cNvSpPr/>
              <p:nvPr/>
            </p:nvSpPr>
            <p:spPr>
              <a:xfrm>
                <a:off x="6290973" y="1599537"/>
                <a:ext cx="899993" cy="26264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800" b="1" dirty="0" err="1" smtClean="0">
                    <a:solidFill>
                      <a:schemeClr val="bg1"/>
                    </a:solidFill>
                    <a:latin typeface="Arial" charset="0"/>
                  </a:rPr>
                  <a:t>Ser</a:t>
                </a:r>
                <a:r>
                  <a:rPr lang="en-US" sz="800" b="1" dirty="0" smtClean="0">
                    <a:solidFill>
                      <a:schemeClr val="bg1"/>
                    </a:solidFill>
                    <a:latin typeface="Arial" charset="0"/>
                  </a:rPr>
                  <a:t> Kinase</a:t>
                </a:r>
                <a:endParaRPr lang="en-US" sz="800" b="1" dirty="0">
                  <a:solidFill>
                    <a:schemeClr val="accent4">
                      <a:lumMod val="20000"/>
                      <a:lumOff val="80000"/>
                    </a:schemeClr>
                  </a:solidFill>
                </a:endParaRPr>
              </a:p>
            </p:txBody>
          </p:sp>
        </p:grpSp>
        <p:sp>
          <p:nvSpPr>
            <p:cNvPr id="57" name="Rounded Rectangle 56"/>
            <p:cNvSpPr/>
            <p:nvPr/>
          </p:nvSpPr>
          <p:spPr bwMode="auto">
            <a:xfrm>
              <a:off x="3255385" y="6282861"/>
              <a:ext cx="686666" cy="154681"/>
            </a:xfrm>
            <a:prstGeom prst="roundRect">
              <a:avLst>
                <a:gd name="adj" fmla="val 50000"/>
              </a:avLst>
            </a:prstGeom>
            <a:solidFill>
              <a:srgbClr val="E60A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900" b="1" i="0" u="none" strike="noStrike" cap="none" normalizeH="0" baseline="0">
                <a:ln>
                  <a:noFill/>
                </a:ln>
                <a:solidFill>
                  <a:srgbClr val="E60A00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58" name="TextBox 57"/>
            <p:cNvSpPr txBox="1"/>
            <p:nvPr/>
          </p:nvSpPr>
          <p:spPr>
            <a:xfrm>
              <a:off x="3149055" y="6232250"/>
              <a:ext cx="878699" cy="22570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800" b="1" dirty="0" smtClean="0">
                  <a:solidFill>
                    <a:schemeClr val="bg1"/>
                  </a:solidFill>
                  <a:latin typeface="Arial" charset="0"/>
                </a:rPr>
                <a:t>Phosphatase</a:t>
              </a:r>
              <a:endParaRPr lang="en-US" sz="800" b="1" dirty="0">
                <a:solidFill>
                  <a:schemeClr val="accent2">
                    <a:lumMod val="20000"/>
                    <a:lumOff val="80000"/>
                  </a:schemeClr>
                </a:solidFill>
              </a:endParaRPr>
            </a:p>
          </p:txBody>
        </p:sp>
        <p:sp>
          <p:nvSpPr>
            <p:cNvPr id="59" name="Snip Same Side Corner Rectangle 58"/>
            <p:cNvSpPr/>
            <p:nvPr/>
          </p:nvSpPr>
          <p:spPr bwMode="auto">
            <a:xfrm>
              <a:off x="3990732" y="6280617"/>
              <a:ext cx="720000" cy="154681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rgbClr val="FF8A0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9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60" name="TextBox 59"/>
            <p:cNvSpPr txBox="1"/>
            <p:nvPr/>
          </p:nvSpPr>
          <p:spPr>
            <a:xfrm>
              <a:off x="3902652" y="6232250"/>
              <a:ext cx="846293" cy="225703"/>
            </a:xfrm>
            <a:prstGeom prst="rect">
              <a:avLst/>
            </a:prstGeom>
            <a:noFill/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800" b="1" dirty="0" smtClean="0">
                  <a:solidFill>
                    <a:schemeClr val="bg1"/>
                  </a:solidFill>
                  <a:latin typeface="Arial" charset="0"/>
                </a:rPr>
                <a:t>Transcription</a:t>
              </a:r>
            </a:p>
          </p:txBody>
        </p:sp>
        <p:grpSp>
          <p:nvGrpSpPr>
            <p:cNvPr id="61" name="Group 60"/>
            <p:cNvGrpSpPr/>
            <p:nvPr/>
          </p:nvGrpSpPr>
          <p:grpSpPr>
            <a:xfrm>
              <a:off x="5613830" y="6232250"/>
              <a:ext cx="804335" cy="225703"/>
              <a:chOff x="6297896" y="3937355"/>
              <a:chExt cx="908811" cy="262648"/>
            </a:xfrm>
          </p:grpSpPr>
          <p:sp>
            <p:nvSpPr>
              <p:cNvPr id="86" name="Snip Same Side Corner Rectangle 85"/>
              <p:cNvSpPr/>
              <p:nvPr/>
            </p:nvSpPr>
            <p:spPr bwMode="auto">
              <a:xfrm>
                <a:off x="6306714" y="3993639"/>
                <a:ext cx="899993" cy="180000"/>
              </a:xfrm>
              <a:prstGeom prst="snip2SameRect">
                <a:avLst>
                  <a:gd name="adj1" fmla="val 16667"/>
                  <a:gd name="adj2" fmla="val 38046"/>
                </a:avLst>
              </a:prstGeom>
              <a:solidFill>
                <a:srgbClr val="02B61A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3d extrusionH="57150">
                  <a:bevelT w="38100" h="38100"/>
                </a:sp3d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9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87" name="TextBox 86"/>
              <p:cNvSpPr txBox="1"/>
              <p:nvPr/>
            </p:nvSpPr>
            <p:spPr>
              <a:xfrm>
                <a:off x="6297896" y="3937355"/>
                <a:ext cx="899993" cy="262648"/>
              </a:xfrm>
              <a:prstGeom prst="rect">
                <a:avLst/>
              </a:prstGeom>
              <a:noFill/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800" b="1" dirty="0" smtClean="0">
                    <a:solidFill>
                      <a:schemeClr val="bg1"/>
                    </a:solidFill>
                    <a:latin typeface="Arial" charset="0"/>
                  </a:rPr>
                  <a:t>Metabolic</a:t>
                </a:r>
              </a:p>
            </p:txBody>
          </p:sp>
        </p:grpSp>
        <p:grpSp>
          <p:nvGrpSpPr>
            <p:cNvPr id="62" name="Group 61"/>
            <p:cNvGrpSpPr/>
            <p:nvPr/>
          </p:nvGrpSpPr>
          <p:grpSpPr>
            <a:xfrm>
              <a:off x="6485824" y="6239478"/>
              <a:ext cx="804335" cy="225703"/>
              <a:chOff x="6323832" y="4526975"/>
              <a:chExt cx="904815" cy="262648"/>
            </a:xfrm>
          </p:grpSpPr>
          <p:sp>
            <p:nvSpPr>
              <p:cNvPr id="84" name="Snip Same Side Corner Rectangle 83"/>
              <p:cNvSpPr/>
              <p:nvPr/>
            </p:nvSpPr>
            <p:spPr bwMode="auto">
              <a:xfrm>
                <a:off x="6323832" y="4584849"/>
                <a:ext cx="899993" cy="180000"/>
              </a:xfrm>
              <a:prstGeom prst="snip2SameRect">
                <a:avLst>
                  <a:gd name="adj1" fmla="val 16667"/>
                  <a:gd name="adj2" fmla="val 38046"/>
                </a:avLst>
              </a:prstGeom>
              <a:solidFill>
                <a:srgbClr val="BDB70C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3d extrusionH="57150">
                  <a:bevelT w="38100" h="38100"/>
                </a:sp3d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9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85" name="TextBox 84"/>
              <p:cNvSpPr txBox="1"/>
              <p:nvPr/>
            </p:nvSpPr>
            <p:spPr>
              <a:xfrm>
                <a:off x="6328655" y="4526975"/>
                <a:ext cx="899992" cy="262648"/>
              </a:xfrm>
              <a:prstGeom prst="rect">
                <a:avLst/>
              </a:prstGeom>
              <a:noFill/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800" b="1" dirty="0" smtClean="0">
                    <a:solidFill>
                      <a:srgbClr val="969600"/>
                    </a:solidFill>
                    <a:latin typeface="Arial" charset="0"/>
                  </a:rPr>
                  <a:t>Structural</a:t>
                </a:r>
              </a:p>
            </p:txBody>
          </p:sp>
        </p:grpSp>
        <p:grpSp>
          <p:nvGrpSpPr>
            <p:cNvPr id="63" name="Group 62"/>
            <p:cNvGrpSpPr/>
            <p:nvPr/>
          </p:nvGrpSpPr>
          <p:grpSpPr>
            <a:xfrm>
              <a:off x="7283295" y="6232250"/>
              <a:ext cx="804335" cy="225703"/>
              <a:chOff x="6275014" y="5127880"/>
              <a:chExt cx="988811" cy="262648"/>
            </a:xfrm>
          </p:grpSpPr>
          <p:sp>
            <p:nvSpPr>
              <p:cNvPr id="82" name="Snip Same Side Corner Rectangle 81"/>
              <p:cNvSpPr/>
              <p:nvPr/>
            </p:nvSpPr>
            <p:spPr bwMode="auto">
              <a:xfrm>
                <a:off x="6323832" y="5174163"/>
                <a:ext cx="899993" cy="180000"/>
              </a:xfrm>
              <a:prstGeom prst="snip2SameRect">
                <a:avLst>
                  <a:gd name="adj1" fmla="val 50000"/>
                  <a:gd name="adj2" fmla="val 48148"/>
                </a:avLst>
              </a:prstGeom>
              <a:solidFill>
                <a:srgbClr val="737373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3d extrusionH="57150">
                  <a:bevelT w="38100" h="38100"/>
                </a:sp3d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9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83" name="TextBox 82"/>
              <p:cNvSpPr txBox="1"/>
              <p:nvPr/>
            </p:nvSpPr>
            <p:spPr>
              <a:xfrm>
                <a:off x="6275014" y="5127880"/>
                <a:ext cx="988811" cy="262648"/>
              </a:xfrm>
              <a:prstGeom prst="rect">
                <a:avLst/>
              </a:prstGeom>
              <a:noFill/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800" b="1" dirty="0" smtClean="0">
                    <a:solidFill>
                      <a:schemeClr val="bg1"/>
                    </a:solidFill>
                    <a:latin typeface="Arial" charset="0"/>
                  </a:rPr>
                  <a:t>Unclassified</a:t>
                </a:r>
              </a:p>
            </p:txBody>
          </p:sp>
        </p:grpSp>
        <p:grpSp>
          <p:nvGrpSpPr>
            <p:cNvPr id="64" name="Group 63"/>
            <p:cNvGrpSpPr/>
            <p:nvPr/>
          </p:nvGrpSpPr>
          <p:grpSpPr>
            <a:xfrm>
              <a:off x="4765767" y="6225022"/>
              <a:ext cx="804335" cy="225703"/>
              <a:chOff x="6293641" y="3347735"/>
              <a:chExt cx="916405" cy="262648"/>
            </a:xfrm>
          </p:grpSpPr>
          <p:sp>
            <p:nvSpPr>
              <p:cNvPr id="80" name="Snip Same Side Corner Rectangle 79"/>
              <p:cNvSpPr/>
              <p:nvPr/>
            </p:nvSpPr>
            <p:spPr bwMode="auto">
              <a:xfrm>
                <a:off x="6293641" y="3402429"/>
                <a:ext cx="899993" cy="180000"/>
              </a:xfrm>
              <a:prstGeom prst="snip2SameRect">
                <a:avLst>
                  <a:gd name="adj1" fmla="val 16667"/>
                  <a:gd name="adj2" fmla="val 38046"/>
                </a:avLst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3d extrusionH="57150">
                  <a:bevelT w="38100" h="38100"/>
                </a:sp3d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9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81" name="TextBox 80"/>
              <p:cNvSpPr txBox="1"/>
              <p:nvPr/>
            </p:nvSpPr>
            <p:spPr>
              <a:xfrm>
                <a:off x="6310053" y="3347735"/>
                <a:ext cx="899993" cy="262648"/>
              </a:xfrm>
              <a:prstGeom prst="rect">
                <a:avLst/>
              </a:prstGeom>
              <a:noFill/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800" b="1" dirty="0" smtClean="0">
                    <a:solidFill>
                      <a:schemeClr val="bg1"/>
                    </a:solidFill>
                    <a:latin typeface="Arial" charset="0"/>
                  </a:rPr>
                  <a:t>Regulatory</a:t>
                </a:r>
              </a:p>
            </p:txBody>
          </p:sp>
        </p:grpSp>
        <p:cxnSp>
          <p:nvCxnSpPr>
            <p:cNvPr id="65" name="Elbow Connector 64"/>
            <p:cNvCxnSpPr/>
            <p:nvPr/>
          </p:nvCxnSpPr>
          <p:spPr bwMode="auto">
            <a:xfrm>
              <a:off x="2546800" y="6072901"/>
              <a:ext cx="478959" cy="1"/>
            </a:xfrm>
            <a:prstGeom prst="bentConnector3">
              <a:avLst/>
            </a:prstGeom>
            <a:ln w="19050" cmpd="sng">
              <a:solidFill>
                <a:srgbClr val="00C100"/>
              </a:solidFill>
              <a:headEnd type="none" w="med" len="med"/>
              <a:tailEnd type="arrow"/>
            </a:ln>
            <a:extLst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66" name="Elbow Connector 65"/>
            <p:cNvCxnSpPr/>
            <p:nvPr/>
          </p:nvCxnSpPr>
          <p:spPr bwMode="auto">
            <a:xfrm>
              <a:off x="3353943" y="6072901"/>
              <a:ext cx="472359" cy="1"/>
            </a:xfrm>
            <a:prstGeom prst="bentConnector3">
              <a:avLst/>
            </a:prstGeom>
            <a:ln w="19050" cmpd="sng">
              <a:solidFill>
                <a:srgbClr val="FF0000"/>
              </a:solidFill>
              <a:headEnd type="none" w="med" len="med"/>
              <a:tailEnd type="arrow"/>
            </a:ln>
            <a:extLst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67" name="Elbow Connector 66"/>
            <p:cNvCxnSpPr/>
            <p:nvPr/>
          </p:nvCxnSpPr>
          <p:spPr bwMode="auto">
            <a:xfrm>
              <a:off x="4145326" y="6072901"/>
              <a:ext cx="479586" cy="1"/>
            </a:xfrm>
            <a:prstGeom prst="bentConnector3">
              <a:avLst/>
            </a:prstGeom>
            <a:ln w="19050" cmpd="sng">
              <a:solidFill>
                <a:srgbClr val="8EB8D8"/>
              </a:solidFill>
              <a:headEnd type="none" w="med" len="med"/>
              <a:tailEnd type="arrow"/>
            </a:ln>
            <a:extLst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68" name="Elbow Connector 67"/>
            <p:cNvCxnSpPr/>
            <p:nvPr/>
          </p:nvCxnSpPr>
          <p:spPr bwMode="auto">
            <a:xfrm>
              <a:off x="5762075" y="6071433"/>
              <a:ext cx="479586" cy="2937"/>
            </a:xfrm>
            <a:prstGeom prst="bentConnector3">
              <a:avLst/>
            </a:prstGeom>
            <a:ln w="19050" cmpd="sng">
              <a:solidFill>
                <a:srgbClr val="00C100"/>
              </a:solidFill>
              <a:prstDash val="sysDash"/>
              <a:headEnd type="none" w="med" len="med"/>
              <a:tailEnd type="triangle"/>
            </a:ln>
            <a:extLst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69" name="Elbow Connector 68"/>
            <p:cNvCxnSpPr/>
            <p:nvPr/>
          </p:nvCxnSpPr>
          <p:spPr bwMode="auto">
            <a:xfrm>
              <a:off x="6621612" y="6072901"/>
              <a:ext cx="439470" cy="1"/>
            </a:xfrm>
            <a:prstGeom prst="bentConnector3">
              <a:avLst/>
            </a:prstGeom>
            <a:ln w="19050" cmpd="sng">
              <a:solidFill>
                <a:srgbClr val="FF0000"/>
              </a:solidFill>
              <a:prstDash val="sysDash"/>
              <a:headEnd type="none" w="med" len="med"/>
              <a:tailEnd type="triangle"/>
            </a:ln>
            <a:extLst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70" name="Elbow Connector 69"/>
            <p:cNvCxnSpPr/>
            <p:nvPr/>
          </p:nvCxnSpPr>
          <p:spPr bwMode="auto">
            <a:xfrm>
              <a:off x="7468932" y="6070181"/>
              <a:ext cx="441129" cy="5440"/>
            </a:xfrm>
            <a:prstGeom prst="bentConnector3">
              <a:avLst>
                <a:gd name="adj1" fmla="val 100789"/>
              </a:avLst>
            </a:prstGeom>
            <a:ln w="19050" cmpd="sng">
              <a:solidFill>
                <a:srgbClr val="FFF777"/>
              </a:solidFill>
              <a:prstDash val="sysDash"/>
              <a:headEnd type="triangle"/>
              <a:tailEnd type="triangle"/>
            </a:ln>
            <a:extLst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71" name="TextBox 70"/>
            <p:cNvSpPr txBox="1"/>
            <p:nvPr/>
          </p:nvSpPr>
          <p:spPr>
            <a:xfrm>
              <a:off x="2336359" y="5682356"/>
              <a:ext cx="902811" cy="35791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Stimulatory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Phosphorylation</a:t>
              </a:r>
              <a:endParaRPr lang="en-US" sz="950" dirty="0"/>
            </a:p>
          </p:txBody>
        </p:sp>
        <p:sp>
          <p:nvSpPr>
            <p:cNvPr id="72" name="TextBox 71"/>
            <p:cNvSpPr txBox="1"/>
            <p:nvPr/>
          </p:nvSpPr>
          <p:spPr>
            <a:xfrm>
              <a:off x="3129609" y="5682356"/>
              <a:ext cx="902811" cy="35791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Inhibitory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Phosphorylation</a:t>
              </a:r>
              <a:endParaRPr lang="en-US" sz="950" dirty="0"/>
            </a:p>
          </p:txBody>
        </p:sp>
        <p:sp>
          <p:nvSpPr>
            <p:cNvPr id="73" name="TextBox 72"/>
            <p:cNvSpPr txBox="1"/>
            <p:nvPr/>
          </p:nvSpPr>
          <p:spPr>
            <a:xfrm>
              <a:off x="3912699" y="5682356"/>
              <a:ext cx="902811" cy="35791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Undefined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Phosphorylation</a:t>
              </a:r>
              <a:endParaRPr lang="en-US" sz="950" dirty="0"/>
            </a:p>
          </p:txBody>
        </p:sp>
        <p:sp>
          <p:nvSpPr>
            <p:cNvPr id="74" name="TextBox 73"/>
            <p:cNvSpPr txBox="1"/>
            <p:nvPr/>
          </p:nvSpPr>
          <p:spPr>
            <a:xfrm>
              <a:off x="5629262" y="5682356"/>
              <a:ext cx="710651" cy="3718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Stimulatory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Interaction</a:t>
              </a:r>
              <a:endParaRPr lang="en-US" sz="950" dirty="0"/>
            </a:p>
          </p:txBody>
        </p:sp>
        <p:sp>
          <p:nvSpPr>
            <p:cNvPr id="75" name="TextBox 74"/>
            <p:cNvSpPr txBox="1"/>
            <p:nvPr/>
          </p:nvSpPr>
          <p:spPr>
            <a:xfrm>
              <a:off x="6481309" y="5682356"/>
              <a:ext cx="675773" cy="3718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Inhibitory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Interaction</a:t>
              </a:r>
              <a:endParaRPr lang="en-US" sz="950" dirty="0"/>
            </a:p>
          </p:txBody>
        </p:sp>
        <p:sp>
          <p:nvSpPr>
            <p:cNvPr id="76" name="TextBox 75"/>
            <p:cNvSpPr txBox="1"/>
            <p:nvPr/>
          </p:nvSpPr>
          <p:spPr>
            <a:xfrm>
              <a:off x="7338021" y="5682356"/>
              <a:ext cx="676888" cy="3718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Undefined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Interaction</a:t>
              </a:r>
              <a:endParaRPr lang="en-US" sz="950" dirty="0"/>
            </a:p>
          </p:txBody>
        </p:sp>
        <p:cxnSp>
          <p:nvCxnSpPr>
            <p:cNvPr id="77" name="Elbow Connector 76"/>
            <p:cNvCxnSpPr/>
            <p:nvPr/>
          </p:nvCxnSpPr>
          <p:spPr bwMode="auto">
            <a:xfrm>
              <a:off x="4917486" y="6072901"/>
              <a:ext cx="479586" cy="1"/>
            </a:xfrm>
            <a:prstGeom prst="bentConnector3">
              <a:avLst/>
            </a:prstGeom>
            <a:ln w="19050" cmpd="sng">
              <a:solidFill>
                <a:srgbClr val="FE9406"/>
              </a:solidFill>
              <a:headEnd type="none" w="med" len="med"/>
              <a:tailEnd type="oval" w="med" len="sm"/>
            </a:ln>
            <a:extLst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sp>
          <p:nvSpPr>
            <p:cNvPr id="78" name="TextBox 77"/>
            <p:cNvSpPr txBox="1"/>
            <p:nvPr/>
          </p:nvSpPr>
          <p:spPr>
            <a:xfrm>
              <a:off x="4799562" y="5682356"/>
              <a:ext cx="673407" cy="35791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err="1" smtClean="0">
                  <a:solidFill>
                    <a:schemeClr val="bg1"/>
                  </a:solidFill>
                  <a:latin typeface="Arial Narrow"/>
                  <a:cs typeface="Arial Narrow"/>
                </a:rPr>
                <a:t>Dephos</a:t>
              </a: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-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err="1" smtClean="0">
                  <a:solidFill>
                    <a:schemeClr val="bg1"/>
                  </a:solidFill>
                  <a:latin typeface="Arial Narrow"/>
                  <a:cs typeface="Arial Narrow"/>
                </a:rPr>
                <a:t>phorylation</a:t>
              </a:r>
              <a:endParaRPr lang="en-US" sz="950" dirty="0" smtClean="0">
                <a:solidFill>
                  <a:schemeClr val="bg1"/>
                </a:solidFill>
                <a:latin typeface="Arial Narrow"/>
                <a:cs typeface="Arial Narrow"/>
              </a:endParaRPr>
            </a:p>
          </p:txBody>
        </p:sp>
        <p:sp>
          <p:nvSpPr>
            <p:cNvPr id="79" name="TextBox 78"/>
            <p:cNvSpPr txBox="1"/>
            <p:nvPr/>
          </p:nvSpPr>
          <p:spPr>
            <a:xfrm>
              <a:off x="1504891" y="5771256"/>
              <a:ext cx="570664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100" dirty="0" smtClean="0">
                  <a:solidFill>
                    <a:schemeClr val="bg1">
                      <a:lumMod val="75000"/>
                    </a:schemeClr>
                  </a:solidFill>
                  <a:latin typeface="Arial Narrow"/>
                  <a:cs typeface="Arial Narrow"/>
                </a:rPr>
                <a:t>Legend</a:t>
              </a:r>
              <a:endParaRPr lang="en-US" sz="1100" dirty="0">
                <a:solidFill>
                  <a:schemeClr val="bg1">
                    <a:lumMod val="75000"/>
                  </a:schemeClr>
                </a:solidFill>
                <a:latin typeface="Arial Narrow"/>
                <a:cs typeface="Arial Narrow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ＭＳ Ｐゴシック" charset="0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  <a:cs typeface="ＭＳ Ｐゴシック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  <a:cs typeface="ＭＳ Ｐゴシック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  <a:cs typeface="ＭＳ Ｐゴシック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  <a:cs typeface="ＭＳ Ｐゴシック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ＭＳ Ｐゴシック" charset="0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Text Box 173"/>
          <p:cNvSpPr txBox="1">
            <a:spLocks noChangeArrowheads="1"/>
          </p:cNvSpPr>
          <p:nvPr/>
        </p:nvSpPr>
        <p:spPr bwMode="auto">
          <a:xfrm>
            <a:off x="4258733" y="129907"/>
            <a:ext cx="4683638" cy="4924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sz="2600" dirty="0" smtClean="0">
                <a:solidFill>
                  <a:srgbClr val="FFBB07"/>
                </a:solidFill>
                <a:latin typeface="Arial Narrow" charset="0"/>
              </a:rPr>
              <a:t>B2 </a:t>
            </a:r>
            <a:r>
              <a:rPr lang="en-US" sz="2600" dirty="0" err="1" smtClean="0">
                <a:solidFill>
                  <a:srgbClr val="FFBB07"/>
                </a:solidFill>
                <a:latin typeface="Arial Narrow" charset="0"/>
              </a:rPr>
              <a:t>Bradykinin</a:t>
            </a:r>
            <a:r>
              <a:rPr lang="en-US" sz="2600" dirty="0" smtClean="0">
                <a:solidFill>
                  <a:srgbClr val="FFBB07"/>
                </a:solidFill>
                <a:latin typeface="Arial Narrow" charset="0"/>
              </a:rPr>
              <a:t> </a:t>
            </a:r>
            <a:r>
              <a:rPr lang="en-US" sz="2600" dirty="0">
                <a:solidFill>
                  <a:srgbClr val="FFBB07"/>
                </a:solidFill>
                <a:latin typeface="Arial Narrow" charset="0"/>
              </a:rPr>
              <a:t>R</a:t>
            </a:r>
            <a:r>
              <a:rPr lang="en-US" sz="2600" dirty="0" smtClean="0">
                <a:solidFill>
                  <a:srgbClr val="FFBB07"/>
                </a:solidFill>
                <a:latin typeface="Arial Narrow" charset="0"/>
              </a:rPr>
              <a:t>eceptor</a:t>
            </a:r>
            <a:endParaRPr lang="en-US" sz="2600" dirty="0">
              <a:solidFill>
                <a:srgbClr val="FFBB07"/>
              </a:solidFill>
              <a:latin typeface="Arial Narrow" charset="0"/>
            </a:endParaRPr>
          </a:p>
        </p:txBody>
      </p:sp>
      <p:sp>
        <p:nvSpPr>
          <p:cNvPr id="143" name="Text Box 173"/>
          <p:cNvSpPr txBox="1">
            <a:spLocks noChangeArrowheads="1"/>
          </p:cNvSpPr>
          <p:nvPr/>
        </p:nvSpPr>
        <p:spPr bwMode="auto">
          <a:xfrm>
            <a:off x="309545" y="132319"/>
            <a:ext cx="4940818" cy="488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600" dirty="0" err="1" smtClean="0">
                <a:solidFill>
                  <a:schemeClr val="accent4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Kinections</a:t>
            </a:r>
            <a:r>
              <a:rPr lang="en-US" sz="2600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 Map P30411</a:t>
            </a:r>
            <a:endParaRPr lang="en-US" sz="2600" dirty="0">
              <a:solidFill>
                <a:schemeClr val="accent4">
                  <a:lumMod val="60000"/>
                  <a:lumOff val="40000"/>
                </a:schemeClr>
              </a:solidFill>
              <a:latin typeface="Arial"/>
              <a:cs typeface="Arial"/>
            </a:endParaRPr>
          </a:p>
        </p:txBody>
      </p:sp>
      <p:sp>
        <p:nvSpPr>
          <p:cNvPr id="60" name="TextBox 59"/>
          <p:cNvSpPr txBox="1"/>
          <p:nvPr/>
        </p:nvSpPr>
        <p:spPr>
          <a:xfrm>
            <a:off x="6928949" y="6469149"/>
            <a:ext cx="199486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solidFill>
                  <a:srgbClr val="A5ADCB"/>
                </a:solidFill>
                <a:latin typeface="Arial Narrow"/>
                <a:cs typeface="Arial Narrow"/>
              </a:rPr>
              <a:t>Prepared by Veronique LeBlanc</a:t>
            </a:r>
            <a:endParaRPr lang="en-US" sz="1200" dirty="0">
              <a:solidFill>
                <a:srgbClr val="A5ADCB"/>
              </a:solidFill>
              <a:latin typeface="Arial Narrow"/>
              <a:cs typeface="Arial Narrow"/>
            </a:endParaRPr>
          </a:p>
        </p:txBody>
      </p:sp>
      <p:grpSp>
        <p:nvGrpSpPr>
          <p:cNvPr id="57" name="Group 56"/>
          <p:cNvGrpSpPr/>
          <p:nvPr/>
        </p:nvGrpSpPr>
        <p:grpSpPr>
          <a:xfrm>
            <a:off x="3991421" y="2791633"/>
            <a:ext cx="1106841" cy="466427"/>
            <a:chOff x="507046" y="3634424"/>
            <a:chExt cx="1257639" cy="549865"/>
          </a:xfrm>
        </p:grpSpPr>
        <p:sp>
          <p:nvSpPr>
            <p:cNvPr id="63" name="Snip Same Side Corner Rectangle 62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66" name="TextBox 65"/>
            <p:cNvSpPr txBox="1"/>
            <p:nvPr/>
          </p:nvSpPr>
          <p:spPr>
            <a:xfrm>
              <a:off x="507046" y="3639736"/>
              <a:ext cx="1257639" cy="54455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BDKRB2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P30411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69" name="Group 68"/>
          <p:cNvGrpSpPr/>
          <p:nvPr/>
        </p:nvGrpSpPr>
        <p:grpSpPr>
          <a:xfrm>
            <a:off x="4172003" y="1750536"/>
            <a:ext cx="715674" cy="246221"/>
            <a:chOff x="7620676" y="5024219"/>
            <a:chExt cx="862158" cy="350482"/>
          </a:xfrm>
        </p:grpSpPr>
        <p:sp>
          <p:nvSpPr>
            <p:cNvPr id="81" name="AutoShape 153"/>
            <p:cNvSpPr>
              <a:spLocks noChangeArrowheads="1"/>
            </p:cNvSpPr>
            <p:nvPr/>
          </p:nvSpPr>
          <p:spPr bwMode="auto">
            <a:xfrm>
              <a:off x="7746665" y="5030717"/>
              <a:ext cx="610181" cy="289033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008000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82" name="Text Box 154"/>
            <p:cNvSpPr txBox="1">
              <a:spLocks noChangeArrowheads="1"/>
            </p:cNvSpPr>
            <p:nvPr/>
          </p:nvSpPr>
          <p:spPr bwMode="auto">
            <a:xfrm>
              <a:off x="7620676" y="5024219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chemeClr val="bg1"/>
                  </a:solidFill>
                  <a:latin typeface="Arial" charset="0"/>
                </a:rPr>
                <a:t>+</a:t>
              </a:r>
              <a:r>
                <a:rPr lang="en-US" sz="950" dirty="0">
                  <a:solidFill>
                    <a:schemeClr val="bg1"/>
                  </a:solidFill>
                  <a:latin typeface="Arial" charset="0"/>
                </a:rPr>
                <a:t>Y</a:t>
              </a:r>
              <a:r>
                <a:rPr lang="en-US" sz="950" dirty="0" smtClean="0">
                  <a:solidFill>
                    <a:schemeClr val="bg1"/>
                  </a:solidFill>
                  <a:latin typeface="Arial" charset="0"/>
                </a:rPr>
                <a:t>177</a:t>
              </a:r>
              <a:endParaRPr lang="en-US" sz="95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83" name="Group 82"/>
          <p:cNvGrpSpPr/>
          <p:nvPr/>
        </p:nvGrpSpPr>
        <p:grpSpPr>
          <a:xfrm>
            <a:off x="4176258" y="1969903"/>
            <a:ext cx="715674" cy="246221"/>
            <a:chOff x="7620676" y="5024219"/>
            <a:chExt cx="862158" cy="350482"/>
          </a:xfrm>
        </p:grpSpPr>
        <p:sp>
          <p:nvSpPr>
            <p:cNvPr id="85" name="AutoShape 153"/>
            <p:cNvSpPr>
              <a:spLocks noChangeArrowheads="1"/>
            </p:cNvSpPr>
            <p:nvPr/>
          </p:nvSpPr>
          <p:spPr bwMode="auto">
            <a:xfrm>
              <a:off x="7746665" y="5030717"/>
              <a:ext cx="610181" cy="289033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008000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86" name="Text Box 154"/>
            <p:cNvSpPr txBox="1">
              <a:spLocks noChangeArrowheads="1"/>
            </p:cNvSpPr>
            <p:nvPr/>
          </p:nvSpPr>
          <p:spPr bwMode="auto">
            <a:xfrm>
              <a:off x="7620676" y="5024219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chemeClr val="bg1"/>
                  </a:solidFill>
                  <a:latin typeface="Arial" charset="0"/>
                </a:rPr>
                <a:t>+</a:t>
              </a:r>
              <a:r>
                <a:rPr lang="en-US" sz="950" dirty="0">
                  <a:solidFill>
                    <a:schemeClr val="bg1"/>
                  </a:solidFill>
                  <a:latin typeface="Arial" charset="0"/>
                </a:rPr>
                <a:t>Y</a:t>
              </a:r>
              <a:r>
                <a:rPr lang="en-US" sz="950" dirty="0" smtClean="0">
                  <a:solidFill>
                    <a:schemeClr val="bg1"/>
                  </a:solidFill>
                  <a:latin typeface="Arial" charset="0"/>
                </a:rPr>
                <a:t>347</a:t>
              </a:r>
              <a:endParaRPr lang="en-US" sz="95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91" name="Group 90"/>
          <p:cNvGrpSpPr/>
          <p:nvPr/>
        </p:nvGrpSpPr>
        <p:grpSpPr>
          <a:xfrm>
            <a:off x="2045878" y="1507436"/>
            <a:ext cx="1015712" cy="461921"/>
            <a:chOff x="537046" y="349955"/>
            <a:chExt cx="1154094" cy="544552"/>
          </a:xfrm>
        </p:grpSpPr>
        <p:sp>
          <p:nvSpPr>
            <p:cNvPr id="92" name="Rounded Rectangle 91"/>
            <p:cNvSpPr/>
            <p:nvPr/>
          </p:nvSpPr>
          <p:spPr bwMode="auto">
            <a:xfrm>
              <a:off x="574079" y="354624"/>
              <a:ext cx="1080029" cy="520038"/>
            </a:xfrm>
            <a:prstGeom prst="roundRect">
              <a:avLst>
                <a:gd name="adj" fmla="val 35897"/>
              </a:avLst>
            </a:prstGeom>
            <a:solidFill>
              <a:srgbClr val="672A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93" name="Rectangle 92"/>
            <p:cNvSpPr/>
            <p:nvPr/>
          </p:nvSpPr>
          <p:spPr>
            <a:xfrm>
              <a:off x="537046" y="349955"/>
              <a:ext cx="1154094" cy="54455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Src</a:t>
              </a:r>
              <a:endParaRPr lang="en-US" sz="1100" dirty="0">
                <a:solidFill>
                  <a:schemeClr val="bg1"/>
                </a:solidFill>
                <a:latin typeface="Arial" charset="0"/>
              </a:endParaRP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4">
                      <a:lumMod val="40000"/>
                      <a:lumOff val="60000"/>
                    </a:schemeClr>
                  </a:solidFill>
                  <a:latin typeface="Arial" charset="0"/>
                </a:rPr>
                <a:t>P12931</a:t>
              </a:r>
              <a:endParaRPr lang="en-US" sz="1050" dirty="0">
                <a:solidFill>
                  <a:schemeClr val="accent4">
                    <a:lumMod val="40000"/>
                    <a:lumOff val="60000"/>
                  </a:schemeClr>
                </a:solidFill>
              </a:endParaRPr>
            </a:p>
          </p:txBody>
        </p:sp>
      </p:grpSp>
      <p:cxnSp>
        <p:nvCxnSpPr>
          <p:cNvPr id="94" name="Elbow Connector 93"/>
          <p:cNvCxnSpPr>
            <a:stCxn id="93" idx="3"/>
          </p:cNvCxnSpPr>
          <p:nvPr/>
        </p:nvCxnSpPr>
        <p:spPr bwMode="auto">
          <a:xfrm>
            <a:off x="3061590" y="1738397"/>
            <a:ext cx="1195873" cy="361571"/>
          </a:xfrm>
          <a:prstGeom prst="bentConnector3">
            <a:avLst/>
          </a:prstGeom>
          <a:ln w="28575" cmpd="sng">
            <a:solidFill>
              <a:srgbClr val="00C100"/>
            </a:solidFill>
            <a:headEnd type="none" w="med" len="med"/>
            <a:tailEnd type="arrow"/>
          </a:ln>
          <a:extLst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grpSp>
        <p:nvGrpSpPr>
          <p:cNvPr id="96" name="Group 95"/>
          <p:cNvGrpSpPr/>
          <p:nvPr/>
        </p:nvGrpSpPr>
        <p:grpSpPr>
          <a:xfrm>
            <a:off x="4187004" y="2163538"/>
            <a:ext cx="715674" cy="246221"/>
            <a:chOff x="7630676" y="5329407"/>
            <a:chExt cx="862158" cy="350482"/>
          </a:xfrm>
        </p:grpSpPr>
        <p:sp>
          <p:nvSpPr>
            <p:cNvPr id="97" name="AutoShape 156"/>
            <p:cNvSpPr>
              <a:spLocks noChangeArrowheads="1"/>
            </p:cNvSpPr>
            <p:nvPr/>
          </p:nvSpPr>
          <p:spPr bwMode="auto">
            <a:xfrm>
              <a:off x="7759792" y="5344549"/>
              <a:ext cx="607710" cy="28656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FF0000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98" name="Text Box 157"/>
            <p:cNvSpPr txBox="1">
              <a:spLocks noChangeArrowheads="1"/>
            </p:cNvSpPr>
            <p:nvPr/>
          </p:nvSpPr>
          <p:spPr bwMode="auto">
            <a:xfrm>
              <a:off x="7630676" y="5329407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rgbClr val="FFFFFF"/>
                  </a:solidFill>
                  <a:latin typeface="Arial" charset="0"/>
                </a:rPr>
                <a:t>-S366</a:t>
              </a:r>
              <a:endParaRPr lang="en-US" sz="950" dirty="0">
                <a:solidFill>
                  <a:srgbClr val="FFFFFF"/>
                </a:solidFill>
              </a:endParaRPr>
            </a:p>
          </p:txBody>
        </p:sp>
      </p:grpSp>
      <p:grpSp>
        <p:nvGrpSpPr>
          <p:cNvPr id="100" name="Group 99"/>
          <p:cNvGrpSpPr/>
          <p:nvPr/>
        </p:nvGrpSpPr>
        <p:grpSpPr>
          <a:xfrm>
            <a:off x="4184884" y="2353653"/>
            <a:ext cx="715674" cy="246221"/>
            <a:chOff x="7630676" y="5329407"/>
            <a:chExt cx="862158" cy="350482"/>
          </a:xfrm>
        </p:grpSpPr>
        <p:sp>
          <p:nvSpPr>
            <p:cNvPr id="101" name="AutoShape 156"/>
            <p:cNvSpPr>
              <a:spLocks noChangeArrowheads="1"/>
            </p:cNvSpPr>
            <p:nvPr/>
          </p:nvSpPr>
          <p:spPr bwMode="auto">
            <a:xfrm>
              <a:off x="7759792" y="5344549"/>
              <a:ext cx="607710" cy="28656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FF0000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102" name="Text Box 157"/>
            <p:cNvSpPr txBox="1">
              <a:spLocks noChangeArrowheads="1"/>
            </p:cNvSpPr>
            <p:nvPr/>
          </p:nvSpPr>
          <p:spPr bwMode="auto">
            <a:xfrm>
              <a:off x="7630676" y="5329407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rgbClr val="FFFFFF"/>
                  </a:solidFill>
                  <a:latin typeface="Arial" charset="0"/>
                </a:rPr>
                <a:t>-S373</a:t>
              </a:r>
              <a:endParaRPr lang="en-US" sz="950" dirty="0">
                <a:solidFill>
                  <a:srgbClr val="FFFFFF"/>
                </a:solidFill>
              </a:endParaRPr>
            </a:p>
          </p:txBody>
        </p:sp>
      </p:grpSp>
      <p:grpSp>
        <p:nvGrpSpPr>
          <p:cNvPr id="103" name="Group 102"/>
          <p:cNvGrpSpPr/>
          <p:nvPr/>
        </p:nvGrpSpPr>
        <p:grpSpPr>
          <a:xfrm>
            <a:off x="4172003" y="2556990"/>
            <a:ext cx="715674" cy="246221"/>
            <a:chOff x="7630676" y="5329407"/>
            <a:chExt cx="862158" cy="350482"/>
          </a:xfrm>
        </p:grpSpPr>
        <p:sp>
          <p:nvSpPr>
            <p:cNvPr id="104" name="AutoShape 156"/>
            <p:cNvSpPr>
              <a:spLocks noChangeArrowheads="1"/>
            </p:cNvSpPr>
            <p:nvPr/>
          </p:nvSpPr>
          <p:spPr bwMode="auto">
            <a:xfrm>
              <a:off x="7759792" y="5344549"/>
              <a:ext cx="607710" cy="28656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FF0000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105" name="Text Box 157"/>
            <p:cNvSpPr txBox="1">
              <a:spLocks noChangeArrowheads="1"/>
            </p:cNvSpPr>
            <p:nvPr/>
          </p:nvSpPr>
          <p:spPr bwMode="auto">
            <a:xfrm>
              <a:off x="7630676" y="5329407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rgbClr val="FFFFFF"/>
                  </a:solidFill>
                  <a:latin typeface="Arial" charset="0"/>
                </a:rPr>
                <a:t>-S375</a:t>
              </a:r>
              <a:endParaRPr lang="en-US" sz="950" dirty="0">
                <a:solidFill>
                  <a:srgbClr val="FFFFFF"/>
                </a:solidFill>
              </a:endParaRPr>
            </a:p>
          </p:txBody>
        </p:sp>
      </p:grpSp>
      <p:grpSp>
        <p:nvGrpSpPr>
          <p:cNvPr id="106" name="Group 105"/>
          <p:cNvGrpSpPr/>
          <p:nvPr/>
        </p:nvGrpSpPr>
        <p:grpSpPr>
          <a:xfrm>
            <a:off x="1882119" y="2955923"/>
            <a:ext cx="1340126" cy="453586"/>
            <a:chOff x="371271" y="1139280"/>
            <a:chExt cx="1522707" cy="534726"/>
          </a:xfrm>
        </p:grpSpPr>
        <p:sp>
          <p:nvSpPr>
            <p:cNvPr id="107" name="Rounded Rectangle 106"/>
            <p:cNvSpPr/>
            <p:nvPr/>
          </p:nvSpPr>
          <p:spPr bwMode="auto">
            <a:xfrm>
              <a:off x="587934" y="1143949"/>
              <a:ext cx="1080029" cy="520038"/>
            </a:xfrm>
            <a:prstGeom prst="roundRect">
              <a:avLst>
                <a:gd name="adj" fmla="val 35897"/>
              </a:avLst>
            </a:prstGeom>
            <a:solidFill>
              <a:srgbClr val="9083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08" name="Rectangle 107"/>
            <p:cNvSpPr/>
            <p:nvPr/>
          </p:nvSpPr>
          <p:spPr>
            <a:xfrm>
              <a:off x="371271" y="1139280"/>
              <a:ext cx="1522707" cy="53472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GRK4</a:t>
              </a:r>
              <a:endParaRPr lang="en-US" sz="1100" dirty="0">
                <a:solidFill>
                  <a:schemeClr val="bg1"/>
                </a:solidFill>
                <a:latin typeface="Arial" charset="0"/>
              </a:endParaRP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4">
                      <a:lumMod val="20000"/>
                      <a:lumOff val="80000"/>
                    </a:schemeClr>
                  </a:solidFill>
                  <a:latin typeface="Arial" charset="0"/>
                </a:rPr>
                <a:t>P32298</a:t>
              </a:r>
              <a:endParaRPr lang="en-US" sz="1050" dirty="0">
                <a:solidFill>
                  <a:schemeClr val="accent4">
                    <a:lumMod val="20000"/>
                    <a:lumOff val="80000"/>
                  </a:schemeClr>
                </a:solidFill>
              </a:endParaRPr>
            </a:p>
          </p:txBody>
        </p:sp>
      </p:grpSp>
      <p:cxnSp>
        <p:nvCxnSpPr>
          <p:cNvPr id="109" name="Elbow Connector 108"/>
          <p:cNvCxnSpPr/>
          <p:nvPr/>
        </p:nvCxnSpPr>
        <p:spPr bwMode="auto">
          <a:xfrm flipV="1">
            <a:off x="3023331" y="2680100"/>
            <a:ext cx="1266597" cy="521776"/>
          </a:xfrm>
          <a:prstGeom prst="bentConnector3">
            <a:avLst/>
          </a:prstGeom>
          <a:ln w="28575" cmpd="sng">
            <a:solidFill>
              <a:srgbClr val="FF0000"/>
            </a:solidFill>
            <a:headEnd type="none" w="med" len="med"/>
            <a:tailEnd type="arrow"/>
          </a:ln>
          <a:extLst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110" name="Elbow Connector 109"/>
          <p:cNvCxnSpPr/>
          <p:nvPr/>
        </p:nvCxnSpPr>
        <p:spPr bwMode="auto">
          <a:xfrm flipV="1">
            <a:off x="3656629" y="2301320"/>
            <a:ext cx="608545" cy="378780"/>
          </a:xfrm>
          <a:prstGeom prst="bentConnector3">
            <a:avLst>
              <a:gd name="adj1" fmla="val -87"/>
            </a:avLst>
          </a:prstGeom>
          <a:ln w="28575" cmpd="sng">
            <a:solidFill>
              <a:srgbClr val="FF0000"/>
            </a:solidFill>
            <a:headEnd type="none" w="med" len="med"/>
            <a:tailEnd type="arrow"/>
          </a:ln>
          <a:extLst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grpSp>
        <p:nvGrpSpPr>
          <p:cNvPr id="111" name="Group 110"/>
          <p:cNvGrpSpPr/>
          <p:nvPr/>
        </p:nvGrpSpPr>
        <p:grpSpPr>
          <a:xfrm>
            <a:off x="1882119" y="2160428"/>
            <a:ext cx="1340126" cy="453586"/>
            <a:chOff x="371271" y="1139280"/>
            <a:chExt cx="1522707" cy="534726"/>
          </a:xfrm>
        </p:grpSpPr>
        <p:sp>
          <p:nvSpPr>
            <p:cNvPr id="112" name="Rounded Rectangle 111"/>
            <p:cNvSpPr/>
            <p:nvPr/>
          </p:nvSpPr>
          <p:spPr bwMode="auto">
            <a:xfrm>
              <a:off x="587934" y="1143949"/>
              <a:ext cx="1080029" cy="520038"/>
            </a:xfrm>
            <a:prstGeom prst="roundRect">
              <a:avLst>
                <a:gd name="adj" fmla="val 35897"/>
              </a:avLst>
            </a:prstGeom>
            <a:solidFill>
              <a:srgbClr val="9083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13" name="Rectangle 112"/>
            <p:cNvSpPr/>
            <p:nvPr/>
          </p:nvSpPr>
          <p:spPr>
            <a:xfrm>
              <a:off x="371271" y="1139280"/>
              <a:ext cx="1522707" cy="53472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PRKCA</a:t>
              </a:r>
              <a:endParaRPr lang="en-US" sz="1100" dirty="0">
                <a:solidFill>
                  <a:schemeClr val="bg1"/>
                </a:solidFill>
                <a:latin typeface="Arial" charset="0"/>
              </a:endParaRP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4">
                      <a:lumMod val="20000"/>
                      <a:lumOff val="80000"/>
                    </a:schemeClr>
                  </a:solidFill>
                  <a:latin typeface="Arial" charset="0"/>
                </a:rPr>
                <a:t>P17252</a:t>
              </a:r>
              <a:endParaRPr lang="en-US" sz="1050" dirty="0">
                <a:solidFill>
                  <a:schemeClr val="accent4">
                    <a:lumMod val="20000"/>
                    <a:lumOff val="80000"/>
                  </a:schemeClr>
                </a:solidFill>
              </a:endParaRPr>
            </a:p>
          </p:txBody>
        </p:sp>
      </p:grpSp>
      <p:cxnSp>
        <p:nvCxnSpPr>
          <p:cNvPr id="114" name="Elbow Connector 113"/>
          <p:cNvCxnSpPr/>
          <p:nvPr/>
        </p:nvCxnSpPr>
        <p:spPr bwMode="auto">
          <a:xfrm>
            <a:off x="3046367" y="2354622"/>
            <a:ext cx="1247816" cy="124780"/>
          </a:xfrm>
          <a:prstGeom prst="bentConnector3">
            <a:avLst>
              <a:gd name="adj1" fmla="val 28627"/>
            </a:avLst>
          </a:prstGeom>
          <a:ln w="28575" cmpd="sng">
            <a:solidFill>
              <a:srgbClr val="FF0000"/>
            </a:solidFill>
            <a:headEnd type="none" w="med" len="med"/>
            <a:tailEnd type="arrow"/>
          </a:ln>
          <a:extLst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115" name="Elbow Connector 114"/>
          <p:cNvCxnSpPr/>
          <p:nvPr/>
        </p:nvCxnSpPr>
        <p:spPr bwMode="auto">
          <a:xfrm flipV="1">
            <a:off x="5041105" y="1922974"/>
            <a:ext cx="1101838" cy="995704"/>
          </a:xfrm>
          <a:prstGeom prst="bentConnector3">
            <a:avLst/>
          </a:prstGeom>
          <a:ln w="28575" cmpd="sng">
            <a:solidFill>
              <a:srgbClr val="00C100"/>
            </a:solidFill>
            <a:prstDash val="sysDash"/>
            <a:headEnd type="none" w="med" len="med"/>
            <a:tailEnd type="arrow"/>
          </a:ln>
          <a:extLst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grpSp>
        <p:nvGrpSpPr>
          <p:cNvPr id="116" name="Group 115"/>
          <p:cNvGrpSpPr/>
          <p:nvPr/>
        </p:nvGrpSpPr>
        <p:grpSpPr>
          <a:xfrm>
            <a:off x="6092792" y="1681162"/>
            <a:ext cx="1106841" cy="464212"/>
            <a:chOff x="3740102" y="2066168"/>
            <a:chExt cx="1257639" cy="547253"/>
          </a:xfrm>
        </p:grpSpPr>
        <p:sp>
          <p:nvSpPr>
            <p:cNvPr id="117" name="Rounded Rectangle 116"/>
            <p:cNvSpPr/>
            <p:nvPr/>
          </p:nvSpPr>
          <p:spPr bwMode="auto">
            <a:xfrm>
              <a:off x="3833907" y="2066168"/>
              <a:ext cx="1070029" cy="534778"/>
            </a:xfrm>
            <a:prstGeom prst="roundRect">
              <a:avLst>
                <a:gd name="adj" fmla="val 50000"/>
              </a:avLst>
            </a:prstGeom>
            <a:solidFill>
              <a:srgbClr val="E60A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rgbClr val="E60A00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18" name="TextBox 117"/>
            <p:cNvSpPr txBox="1"/>
            <p:nvPr/>
          </p:nvSpPr>
          <p:spPr>
            <a:xfrm>
              <a:off x="3740102" y="2068869"/>
              <a:ext cx="1257639" cy="544552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PTPN11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2">
                      <a:lumMod val="20000"/>
                      <a:lumOff val="80000"/>
                    </a:schemeClr>
                  </a:solidFill>
                  <a:latin typeface="Arial" charset="0"/>
                </a:rPr>
                <a:t>Q06124</a:t>
              </a:r>
              <a:endParaRPr lang="en-US" sz="1050" dirty="0">
                <a:solidFill>
                  <a:schemeClr val="accent2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122" name="Group 121"/>
          <p:cNvGrpSpPr/>
          <p:nvPr/>
        </p:nvGrpSpPr>
        <p:grpSpPr>
          <a:xfrm>
            <a:off x="6098666" y="2517195"/>
            <a:ext cx="1106841" cy="466427"/>
            <a:chOff x="507046" y="3634424"/>
            <a:chExt cx="1257639" cy="549865"/>
          </a:xfrm>
        </p:grpSpPr>
        <p:sp>
          <p:nvSpPr>
            <p:cNvPr id="123" name="Snip Same Side Corner Rectangle 122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24" name="TextBox 123"/>
            <p:cNvSpPr txBox="1"/>
            <p:nvPr/>
          </p:nvSpPr>
          <p:spPr>
            <a:xfrm>
              <a:off x="507046" y="3639736"/>
              <a:ext cx="1257639" cy="54455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AGTR1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P30556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cxnSp>
        <p:nvCxnSpPr>
          <p:cNvPr id="125" name="Elbow Connector 124"/>
          <p:cNvCxnSpPr/>
          <p:nvPr/>
        </p:nvCxnSpPr>
        <p:spPr bwMode="auto">
          <a:xfrm flipV="1">
            <a:off x="5584906" y="2686819"/>
            <a:ext cx="557360" cy="2608"/>
          </a:xfrm>
          <a:prstGeom prst="bentConnector3">
            <a:avLst>
              <a:gd name="adj1" fmla="val 50000"/>
            </a:avLst>
          </a:prstGeom>
          <a:ln w="28575" cmpd="sng">
            <a:solidFill>
              <a:srgbClr val="00C100"/>
            </a:solidFill>
            <a:prstDash val="sysDash"/>
            <a:headEnd type="none" w="med" len="med"/>
            <a:tailEnd type="arrow"/>
          </a:ln>
          <a:extLst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grpSp>
        <p:nvGrpSpPr>
          <p:cNvPr id="126" name="Group 125"/>
          <p:cNvGrpSpPr/>
          <p:nvPr/>
        </p:nvGrpSpPr>
        <p:grpSpPr>
          <a:xfrm>
            <a:off x="6104566" y="3113861"/>
            <a:ext cx="1106841" cy="466427"/>
            <a:chOff x="507046" y="3634424"/>
            <a:chExt cx="1257639" cy="549865"/>
          </a:xfrm>
        </p:grpSpPr>
        <p:sp>
          <p:nvSpPr>
            <p:cNvPr id="127" name="Snip Same Side Corner Rectangle 126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28" name="TextBox 127"/>
            <p:cNvSpPr txBox="1"/>
            <p:nvPr/>
          </p:nvSpPr>
          <p:spPr>
            <a:xfrm>
              <a:off x="507046" y="3639736"/>
              <a:ext cx="1257639" cy="54455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GNA11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P29992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cxnSp>
        <p:nvCxnSpPr>
          <p:cNvPr id="129" name="Elbow Connector 128"/>
          <p:cNvCxnSpPr/>
          <p:nvPr/>
        </p:nvCxnSpPr>
        <p:spPr bwMode="auto">
          <a:xfrm>
            <a:off x="5584906" y="2918678"/>
            <a:ext cx="583798" cy="320868"/>
          </a:xfrm>
          <a:prstGeom prst="bentConnector3">
            <a:avLst>
              <a:gd name="adj1" fmla="val -34"/>
            </a:avLst>
          </a:prstGeom>
          <a:ln w="28575" cmpd="sng">
            <a:solidFill>
              <a:srgbClr val="00C100"/>
            </a:solidFill>
            <a:prstDash val="sysDash"/>
            <a:headEnd type="none" w="med" len="med"/>
            <a:tailEnd type="arrow"/>
          </a:ln>
          <a:extLst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131" name="Elbow Connector 130"/>
          <p:cNvCxnSpPr/>
          <p:nvPr/>
        </p:nvCxnSpPr>
        <p:spPr bwMode="auto">
          <a:xfrm>
            <a:off x="5020091" y="3092930"/>
            <a:ext cx="1152000" cy="1224000"/>
          </a:xfrm>
          <a:prstGeom prst="bentConnector3">
            <a:avLst>
              <a:gd name="adj1" fmla="val 37860"/>
            </a:avLst>
          </a:prstGeom>
          <a:ln w="28575" cmpd="sng">
            <a:solidFill>
              <a:srgbClr val="FFF777"/>
            </a:solidFill>
            <a:prstDash val="sysDash"/>
            <a:headEnd type="arrow"/>
            <a:tailEnd type="arrow"/>
          </a:ln>
          <a:ex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149" name="Group 148"/>
          <p:cNvGrpSpPr/>
          <p:nvPr/>
        </p:nvGrpSpPr>
        <p:grpSpPr>
          <a:xfrm>
            <a:off x="6092791" y="4151894"/>
            <a:ext cx="1106841" cy="466427"/>
            <a:chOff x="473789" y="5344549"/>
            <a:chExt cx="1257639" cy="549865"/>
          </a:xfrm>
        </p:grpSpPr>
        <p:sp>
          <p:nvSpPr>
            <p:cNvPr id="150" name="Snip Same Side Corner Rectangle 149"/>
            <p:cNvSpPr/>
            <p:nvPr/>
          </p:nvSpPr>
          <p:spPr bwMode="auto">
            <a:xfrm>
              <a:off x="562608" y="5344549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rgbClr val="BDB70C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51" name="TextBox 150"/>
            <p:cNvSpPr txBox="1"/>
            <p:nvPr/>
          </p:nvSpPr>
          <p:spPr>
            <a:xfrm>
              <a:off x="473789" y="5349861"/>
              <a:ext cx="1257639" cy="54455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LMNA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rgbClr val="7F773E"/>
                  </a:solidFill>
                  <a:latin typeface="Arial" charset="0"/>
                </a:rPr>
                <a:t>P02545</a:t>
              </a:r>
              <a:endParaRPr lang="en-US" sz="1050" dirty="0">
                <a:solidFill>
                  <a:srgbClr val="7F773E"/>
                </a:solidFill>
              </a:endParaRPr>
            </a:p>
          </p:txBody>
        </p:sp>
      </p:grpSp>
      <p:cxnSp>
        <p:nvCxnSpPr>
          <p:cNvPr id="64" name="Elbow Connector 63"/>
          <p:cNvCxnSpPr/>
          <p:nvPr/>
        </p:nvCxnSpPr>
        <p:spPr bwMode="auto">
          <a:xfrm>
            <a:off x="3637371" y="1736285"/>
            <a:ext cx="631890" cy="123508"/>
          </a:xfrm>
          <a:prstGeom prst="bentConnector3">
            <a:avLst>
              <a:gd name="adj1" fmla="val 3774"/>
            </a:avLst>
          </a:prstGeom>
          <a:ln w="28575" cmpd="sng">
            <a:solidFill>
              <a:srgbClr val="00C100"/>
            </a:solidFill>
            <a:headEnd type="none" w="med" len="med"/>
            <a:tailEnd type="arrow"/>
          </a:ln>
          <a:extLst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9766913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" charset="0"/>
            <a:ea typeface="ＭＳ Ｐゴシック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Theme.thmx</Template>
  <TotalTime>1000</TotalTime>
  <Words>36</Words>
  <Application>Microsoft Macintosh PowerPoint</Application>
  <PresentationFormat>On-screen Show (4:3)</PresentationFormat>
  <Paragraphs>24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Default Theme</vt:lpstr>
      <vt:lpstr>PowerPoint Presentation</vt:lpstr>
    </vt:vector>
  </TitlesOfParts>
  <Company>University of British Columbia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Steven Pelech</dc:creator>
  <cp:lastModifiedBy>Steven Pelech</cp:lastModifiedBy>
  <cp:revision>92</cp:revision>
  <dcterms:created xsi:type="dcterms:W3CDTF">2014-02-16T01:31:59Z</dcterms:created>
  <dcterms:modified xsi:type="dcterms:W3CDTF">2016-03-23T02:57:19Z</dcterms:modified>
</cp:coreProperties>
</file>