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8288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144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288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432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576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72000" algn="l" defTabSz="91440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86400" algn="l" defTabSz="91440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400800" algn="l" defTabSz="91440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315200" algn="l" defTabSz="91440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535" autoAdjust="0"/>
    <p:restoredTop sz="97917" autoAdjust="0"/>
  </p:normalViewPr>
  <p:slideViewPr>
    <p:cSldViewPr snapToGrid="0" snapToObjects="1">
      <p:cViewPr>
        <p:scale>
          <a:sx n="75" d="100"/>
          <a:sy n="75" d="100"/>
        </p:scale>
        <p:origin x="-1072" y="-104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3B58D-EBAC-5146-A89D-B77E3D4BA4CB}" type="datetimeFigureOut">
              <a:rPr lang="en-US" smtClean="0"/>
              <a:t>16-03-15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3BB0B-193C-6147-BD7A-0F6561464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66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0851"/>
            <a:ext cx="15544800" cy="2940050"/>
          </a:xfrm>
          <a:prstGeom prst="rect">
            <a:avLst/>
          </a:prstGeom>
        </p:spPr>
        <p:txBody>
          <a:bodyPr vert="horz" lIns="182880" tIns="91440" rIns="182880" bIns="91440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2400"/>
            <a:ext cx="12801600" cy="3505200"/>
          </a:xfrm>
          <a:prstGeom prst="rect">
            <a:avLst/>
          </a:prstGeom>
        </p:spPr>
        <p:txBody>
          <a:bodyPr vert="horz" lIns="182880" tIns="91440" rIns="182880" bIns="91440"/>
          <a:lstStyle>
            <a:lvl1pPr marL="0" indent="0" algn="ctr">
              <a:buNone/>
              <a:defRPr/>
            </a:lvl1pPr>
            <a:lvl2pPr marL="914400" indent="0" algn="ctr">
              <a:buNone/>
              <a:defRPr/>
            </a:lvl2pPr>
            <a:lvl3pPr marL="1828800" indent="0" algn="ctr">
              <a:buNone/>
              <a:defRPr/>
            </a:lvl3pPr>
            <a:lvl4pPr marL="2743200" indent="0" algn="ctr">
              <a:buNone/>
              <a:defRPr/>
            </a:lvl4pPr>
            <a:lvl5pPr marL="3657600" indent="0" algn="ctr">
              <a:buNone/>
              <a:defRPr/>
            </a:lvl5pPr>
            <a:lvl6pPr marL="4572000" indent="0" algn="ctr">
              <a:buNone/>
              <a:defRPr/>
            </a:lvl6pPr>
            <a:lvl7pPr marL="5486400" indent="0" algn="ctr">
              <a:buNone/>
              <a:defRPr/>
            </a:lvl7pPr>
            <a:lvl8pPr marL="6400800" indent="0" algn="ctr">
              <a:buNone/>
              <a:defRPr/>
            </a:lvl8pPr>
            <a:lvl9pPr marL="73152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200401"/>
            <a:ext cx="16459200" cy="9051926"/>
          </a:xfrm>
          <a:prstGeom prst="rect">
            <a:avLst/>
          </a:prstGeom>
        </p:spPr>
        <p:txBody>
          <a:bodyPr vert="eaVert" lIns="182880" tIns="91440" rIns="182880" bIns="9144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277"/>
            <a:ext cx="4114800" cy="11703050"/>
          </a:xfrm>
          <a:prstGeom prst="rect">
            <a:avLst/>
          </a:prstGeom>
        </p:spPr>
        <p:txBody>
          <a:bodyPr vert="eaVert" lIns="182880" tIns="91440" rIns="182880" bIns="91440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277"/>
            <a:ext cx="12039600" cy="11703050"/>
          </a:xfrm>
          <a:prstGeom prst="rect">
            <a:avLst/>
          </a:prstGeom>
        </p:spPr>
        <p:txBody>
          <a:bodyPr vert="eaVert" lIns="182880" tIns="91440" rIns="182880" bIns="9144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200401"/>
            <a:ext cx="16459200" cy="9051926"/>
          </a:xfrm>
          <a:prstGeom prst="rect">
            <a:avLst/>
          </a:prstGeom>
        </p:spPr>
        <p:txBody>
          <a:bodyPr vert="horz" lIns="182880" tIns="91440" rIns="182880" bIns="9144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8813801"/>
            <a:ext cx="15544800" cy="2724150"/>
          </a:xfrm>
          <a:prstGeom prst="rect">
            <a:avLst/>
          </a:prstGeom>
        </p:spPr>
        <p:txBody>
          <a:bodyPr vert="horz" lIns="182880" tIns="91440" rIns="182880" bIns="91440" anchor="t"/>
          <a:lstStyle>
            <a:lvl1pPr algn="l">
              <a:defRPr sz="8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5813427"/>
            <a:ext cx="15544800" cy="3000374"/>
          </a:xfrm>
          <a:prstGeom prst="rect">
            <a:avLst/>
          </a:prstGeom>
        </p:spPr>
        <p:txBody>
          <a:bodyPr vert="horz" lIns="182880" tIns="91440" rIns="182880" bIns="91440" anchor="b"/>
          <a:lstStyle>
            <a:lvl1pPr marL="0" indent="0">
              <a:buNone/>
              <a:defRPr sz="4000"/>
            </a:lvl1pPr>
            <a:lvl2pPr marL="914400" indent="0">
              <a:buNone/>
              <a:defRPr sz="3600"/>
            </a:lvl2pPr>
            <a:lvl3pPr marL="1828800" indent="0">
              <a:buNone/>
              <a:defRPr sz="3200"/>
            </a:lvl3pPr>
            <a:lvl4pPr marL="2743200" indent="0">
              <a:buNone/>
              <a:defRPr sz="2800"/>
            </a:lvl4pPr>
            <a:lvl5pPr marL="3657600" indent="0">
              <a:buNone/>
              <a:defRPr sz="2800"/>
            </a:lvl5pPr>
            <a:lvl6pPr marL="4572000" indent="0">
              <a:buNone/>
              <a:defRPr sz="2800"/>
            </a:lvl6pPr>
            <a:lvl7pPr marL="5486400" indent="0">
              <a:buNone/>
              <a:defRPr sz="2800"/>
            </a:lvl7pPr>
            <a:lvl8pPr marL="6400800" indent="0">
              <a:buNone/>
              <a:defRPr sz="2800"/>
            </a:lvl8pPr>
            <a:lvl9pPr marL="7315200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200401"/>
            <a:ext cx="8077200" cy="9051926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3200401"/>
            <a:ext cx="8077200" cy="9051926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070226"/>
            <a:ext cx="8080376" cy="1279524"/>
          </a:xfrm>
          <a:prstGeom prst="rect">
            <a:avLst/>
          </a:prstGeom>
        </p:spPr>
        <p:txBody>
          <a:bodyPr vert="horz" lIns="182880" tIns="91440" rIns="182880" bIns="91440"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4349750"/>
            <a:ext cx="8080376" cy="7902576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3070226"/>
            <a:ext cx="8083550" cy="1279524"/>
          </a:xfrm>
          <a:prstGeom prst="rect">
            <a:avLst/>
          </a:prstGeom>
        </p:spPr>
        <p:txBody>
          <a:bodyPr vert="horz" lIns="182880" tIns="91440" rIns="182880" bIns="91440"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4349750"/>
            <a:ext cx="8083550" cy="7902576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276"/>
            <a:ext cx="16459200" cy="2286000"/>
          </a:xfrm>
          <a:prstGeom prst="rect">
            <a:avLst/>
          </a:prstGeom>
        </p:spPr>
        <p:txBody>
          <a:bodyPr vert="horz" lIns="182880" tIns="91440" rIns="182880" bIns="91440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546100"/>
            <a:ext cx="6016626" cy="2324100"/>
          </a:xfrm>
          <a:prstGeom prst="rect">
            <a:avLst/>
          </a:prstGeom>
        </p:spPr>
        <p:txBody>
          <a:bodyPr vert="horz" lIns="182880" tIns="91440" rIns="182880" bIns="91440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546101"/>
            <a:ext cx="10223500" cy="11706226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870201"/>
            <a:ext cx="6016626" cy="9382126"/>
          </a:xfrm>
          <a:prstGeom prst="rect">
            <a:avLst/>
          </a:prstGeom>
        </p:spPr>
        <p:txBody>
          <a:bodyPr vert="horz" lIns="182880" tIns="91440" rIns="182880" bIns="91440"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1200"/>
            <a:ext cx="10972800" cy="1133476"/>
          </a:xfrm>
          <a:prstGeom prst="rect">
            <a:avLst/>
          </a:prstGeom>
        </p:spPr>
        <p:txBody>
          <a:bodyPr vert="horz" lIns="182880" tIns="91440" rIns="182880" bIns="91440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550"/>
            <a:ext cx="10972800" cy="8229600"/>
          </a:xfrm>
          <a:prstGeom prst="rect">
            <a:avLst/>
          </a:prstGeom>
        </p:spPr>
        <p:txBody>
          <a:bodyPr vert="horz" lIns="182880" tIns="91440" rIns="182880" bIns="91440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676"/>
            <a:ext cx="10972800" cy="1609724"/>
          </a:xfrm>
          <a:prstGeom prst="rect">
            <a:avLst/>
          </a:prstGeom>
        </p:spPr>
        <p:txBody>
          <a:bodyPr vert="horz" lIns="182880" tIns="91440" rIns="182880" bIns="91440"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13"/>
          <p:cNvSpPr>
            <a:spLocks noChangeArrowheads="1"/>
          </p:cNvSpPr>
          <p:nvPr userDrawn="1"/>
        </p:nvSpPr>
        <p:spPr bwMode="auto">
          <a:xfrm>
            <a:off x="-15897" y="0"/>
            <a:ext cx="18003838" cy="3749193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181042" tIns="90521" rIns="181042" bIns="90521" anchor="ctr"/>
          <a:lstStyle/>
          <a:p>
            <a:endParaRPr lang="en-US"/>
          </a:p>
        </p:txBody>
      </p:sp>
      <p:grpSp>
        <p:nvGrpSpPr>
          <p:cNvPr id="94" name="Group 93"/>
          <p:cNvGrpSpPr/>
          <p:nvPr userDrawn="1"/>
        </p:nvGrpSpPr>
        <p:grpSpPr>
          <a:xfrm>
            <a:off x="1" y="-33872"/>
            <a:ext cx="18287999" cy="13645627"/>
            <a:chOff x="2086" y="0"/>
            <a:chExt cx="9144000" cy="6827996"/>
          </a:xfrm>
        </p:grpSpPr>
        <p:sp>
          <p:nvSpPr>
            <p:cNvPr id="95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96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97" name="Picture 96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8" name="Text Box 173"/>
            <p:cNvSpPr txBox="1">
              <a:spLocks noChangeArrowheads="1"/>
            </p:cNvSpPr>
            <p:nvPr userDrawn="1"/>
          </p:nvSpPr>
          <p:spPr bwMode="auto">
            <a:xfrm>
              <a:off x="2088503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41" name="Rounded Rectangle 140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39" name="Rounded Rectangle 138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01" name="Rounded Rectangle 100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3" name="Snip Same Side Corner Rectangle 102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37" name="Snip Same Side Corner Rectangle 136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35" name="Snip Same Side Corner Rectangle 134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07" name="Group 106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33" name="Snip Same Side Corner Rectangle 132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31" name="Snip Same Side Corner Rectangle 130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109" name="Group 108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29" name="Elbow Connector 128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30" name="TextBox 129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0" name="Group 109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27" name="Elbow Connector 126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1" name="Group 110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25" name="Elbow Connector 124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6" name="TextBox 125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2" name="Group 111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23" name="Elbow Connector 122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3" name="Group 112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21" name="Elbow Connector 120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4" name="Group 113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19" name="Elbow Connector 118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5" name="Group 114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17" name="Elbow Connector 116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8" name="TextBox 117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116" name="TextBox 115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14400"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</a:defRPr>
      </a:lvl6pPr>
      <a:lvl7pPr marL="1828800"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</a:defRPr>
      </a:lvl7pPr>
      <a:lvl8pPr marL="2743200"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</a:defRPr>
      </a:lvl8pPr>
      <a:lvl9pPr marL="3657600" algn="ctr" rtl="0" eaLnBrk="1" fontAlgn="base" hangingPunct="1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85800" indent="-685800" algn="l" rtl="0" eaLnBrk="1" fontAlgn="base" hangingPunct="1">
        <a:spcBef>
          <a:spcPct val="20000"/>
        </a:spcBef>
        <a:spcAft>
          <a:spcPct val="0"/>
        </a:spcAft>
        <a:buChar char="•"/>
        <a:defRPr sz="6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85900" indent="-571500" algn="l" rtl="0" eaLnBrk="1" fontAlgn="base" hangingPunct="1">
        <a:spcBef>
          <a:spcPct val="20000"/>
        </a:spcBef>
        <a:spcAft>
          <a:spcPct val="0"/>
        </a:spcAft>
        <a:buChar char="–"/>
        <a:defRPr sz="5600">
          <a:solidFill>
            <a:schemeClr val="tx1"/>
          </a:solidFill>
          <a:latin typeface="+mn-lt"/>
          <a:ea typeface="+mn-ea"/>
        </a:defRPr>
      </a:lvl2pPr>
      <a:lvl3pPr marL="2286000" indent="-457200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200400" indent="-457200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114800" indent="-457200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5029200" indent="-457200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943600" indent="-457200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858000" indent="-457200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772400" indent="-457200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8117583" y="209012"/>
            <a:ext cx="9770534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2880" tIns="91440" rIns="182880" bIns="9144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200" dirty="0" err="1" smtClean="0">
                <a:solidFill>
                  <a:srgbClr val="FFBB07"/>
                </a:solidFill>
                <a:latin typeface="Arial Narrow" charset="0"/>
              </a:rPr>
              <a:t>Ephrin</a:t>
            </a:r>
            <a:r>
              <a:rPr lang="en-US" sz="5200" dirty="0" smtClean="0">
                <a:solidFill>
                  <a:srgbClr val="FFBB07"/>
                </a:solidFill>
                <a:latin typeface="Arial Narrow" charset="0"/>
              </a:rPr>
              <a:t> Type A </a:t>
            </a:r>
            <a:r>
              <a:rPr lang="en-US" sz="5200" dirty="0">
                <a:solidFill>
                  <a:srgbClr val="FFBB07"/>
                </a:solidFill>
                <a:latin typeface="Arial Narrow" charset="0"/>
              </a:rPr>
              <a:t>R</a:t>
            </a:r>
            <a:r>
              <a:rPr lang="en-US" sz="5200" dirty="0" smtClean="0">
                <a:solidFill>
                  <a:srgbClr val="FFBB07"/>
                </a:solidFill>
                <a:latin typeface="Arial Narrow" charset="0"/>
              </a:rPr>
              <a:t>eceptor 2</a:t>
            </a:r>
            <a:endParaRPr lang="en-US" sz="52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19090" y="264638"/>
            <a:ext cx="9881636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2880" tIns="91440" rIns="182880" bIns="9144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2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2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2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P29317</a:t>
            </a:r>
            <a:endParaRPr lang="en-US" sz="52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564505" y="12899223"/>
            <a:ext cx="7293929" cy="553998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r>
              <a:rPr lang="en-US" sz="2400" dirty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24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8552842" y="7556136"/>
            <a:ext cx="1970096" cy="807428"/>
            <a:chOff x="3740102" y="2066168"/>
            <a:chExt cx="1257639" cy="534778"/>
          </a:xfrm>
        </p:grpSpPr>
        <p:sp>
          <p:nvSpPr>
            <p:cNvPr id="81" name="Rounded Rectangle 80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>
                <a:solidFill>
                  <a:srgbClr val="E60A00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740102" y="2068869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ACP1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P24666</a:t>
              </a:r>
              <a:endPara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8552842" y="4702097"/>
            <a:ext cx="1970096" cy="815312"/>
            <a:chOff x="473789" y="5344549"/>
            <a:chExt cx="1257639" cy="540000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73789" y="5349861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rgbClr val="262626"/>
                  </a:solidFill>
                  <a:latin typeface="Arial" charset="0"/>
                </a:rPr>
                <a:t>CLDN4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rgbClr val="7F773E"/>
                  </a:solidFill>
                  <a:latin typeface="Arial" charset="0"/>
                </a:rPr>
                <a:t>O14493</a:t>
              </a:r>
              <a:endParaRPr lang="en-US" sz="180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92" name="Elbow Connector 91"/>
          <p:cNvCxnSpPr>
            <a:stCxn id="97" idx="3"/>
            <a:endCxn id="66" idx="1"/>
          </p:cNvCxnSpPr>
          <p:nvPr/>
        </p:nvCxnSpPr>
        <p:spPr bwMode="auto">
          <a:xfrm>
            <a:off x="4983805" y="3730313"/>
            <a:ext cx="1040224" cy="1896830"/>
          </a:xfrm>
          <a:prstGeom prst="bentConnector3">
            <a:avLst/>
          </a:prstGeom>
          <a:ln w="5715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3013709" y="3373736"/>
            <a:ext cx="1970096" cy="815312"/>
            <a:chOff x="507046" y="3634424"/>
            <a:chExt cx="1257639" cy="540000"/>
          </a:xfrm>
        </p:grpSpPr>
        <p:sp>
          <p:nvSpPr>
            <p:cNvPr id="96" name="Snip Same Side Corner Rectangle 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EFNA1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P20827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013709" y="7178404"/>
            <a:ext cx="1970096" cy="815312"/>
            <a:chOff x="507046" y="3634424"/>
            <a:chExt cx="1257639" cy="540000"/>
          </a:xfrm>
        </p:grpSpPr>
        <p:sp>
          <p:nvSpPr>
            <p:cNvPr id="100" name="Snip Same Side Corner Rectangle 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EFNA5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P52803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3013709" y="4324903"/>
            <a:ext cx="1970096" cy="815312"/>
            <a:chOff x="507046" y="3634424"/>
            <a:chExt cx="1257639" cy="540000"/>
          </a:xfrm>
        </p:grpSpPr>
        <p:sp>
          <p:nvSpPr>
            <p:cNvPr id="103" name="Snip Same Side Corner Rectangle 1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EFNA2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O43921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013709" y="6227237"/>
            <a:ext cx="1970096" cy="815312"/>
            <a:chOff x="507046" y="3634424"/>
            <a:chExt cx="1257639" cy="540000"/>
          </a:xfrm>
        </p:grpSpPr>
        <p:sp>
          <p:nvSpPr>
            <p:cNvPr id="106" name="Snip Same Side Corner Rectangle 1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EFNA4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P52798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8" name="Elbow Connector 107"/>
          <p:cNvCxnSpPr>
            <a:stCxn id="104" idx="3"/>
            <a:endCxn id="66" idx="1"/>
          </p:cNvCxnSpPr>
          <p:nvPr/>
        </p:nvCxnSpPr>
        <p:spPr bwMode="auto">
          <a:xfrm>
            <a:off x="4983805" y="4681480"/>
            <a:ext cx="1040224" cy="945663"/>
          </a:xfrm>
          <a:prstGeom prst="bentConnector3">
            <a:avLst/>
          </a:prstGeom>
          <a:ln w="5715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107" idx="3"/>
            <a:endCxn id="66" idx="1"/>
          </p:cNvCxnSpPr>
          <p:nvPr/>
        </p:nvCxnSpPr>
        <p:spPr bwMode="auto">
          <a:xfrm flipV="1">
            <a:off x="4983805" y="5627143"/>
            <a:ext cx="1040224" cy="956671"/>
          </a:xfrm>
          <a:prstGeom prst="bentConnector3">
            <a:avLst/>
          </a:prstGeom>
          <a:ln w="5715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101" idx="3"/>
            <a:endCxn id="66" idx="1"/>
          </p:cNvCxnSpPr>
          <p:nvPr/>
        </p:nvCxnSpPr>
        <p:spPr bwMode="auto">
          <a:xfrm flipV="1">
            <a:off x="4983805" y="5627143"/>
            <a:ext cx="1040224" cy="1907838"/>
          </a:xfrm>
          <a:prstGeom prst="bentConnector3">
            <a:avLst/>
          </a:prstGeom>
          <a:ln w="5715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13649794" y="8691936"/>
            <a:ext cx="1970096" cy="815312"/>
            <a:chOff x="507046" y="3634424"/>
            <a:chExt cx="1257639" cy="540000"/>
          </a:xfrm>
        </p:grpSpPr>
        <p:sp>
          <p:nvSpPr>
            <p:cNvPr id="112" name="Snip Same Side Corner Rectangle 1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TIAM1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Q13009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1003753" y="6458082"/>
            <a:ext cx="1970096" cy="815312"/>
            <a:chOff x="507046" y="3634424"/>
            <a:chExt cx="1257639" cy="540000"/>
          </a:xfrm>
        </p:grpSpPr>
        <p:sp>
          <p:nvSpPr>
            <p:cNvPr id="116" name="Snip Same Side Corner Rectangle 1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8900966" y="4311903"/>
            <a:ext cx="1273848" cy="375214"/>
            <a:chOff x="7592082" y="6020192"/>
            <a:chExt cx="862158" cy="300067"/>
          </a:xfrm>
        </p:grpSpPr>
        <p:sp>
          <p:nvSpPr>
            <p:cNvPr id="11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2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95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FFFF"/>
                  </a:solidFill>
                  <a:latin typeface="Arial" charset="0"/>
                </a:rPr>
                <a:t>Y208</a:t>
              </a:r>
              <a:endParaRPr lang="en-US" sz="18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2862002" y="2262980"/>
            <a:ext cx="2385327" cy="792222"/>
            <a:chOff x="371271" y="1139280"/>
            <a:chExt cx="1522707" cy="524707"/>
          </a:xfrm>
        </p:grpSpPr>
        <p:sp>
          <p:nvSpPr>
            <p:cNvPr id="122" name="Rounded Rectangle 12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71271" y="1139280"/>
              <a:ext cx="1522707" cy="4617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AKT1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P31749</a:t>
              </a:r>
              <a:endParaRPr lang="en-US" sz="18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6259152" y="4592477"/>
            <a:ext cx="1273848" cy="369543"/>
            <a:chOff x="7620676" y="5024219"/>
            <a:chExt cx="862158" cy="295531"/>
          </a:xfrm>
        </p:grpSpPr>
        <p:sp>
          <p:nvSpPr>
            <p:cNvPr id="12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2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+S897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27" name="Elbow Connector 126"/>
          <p:cNvCxnSpPr/>
          <p:nvPr/>
        </p:nvCxnSpPr>
        <p:spPr bwMode="auto">
          <a:xfrm rot="16200000" flipH="1">
            <a:off x="4968678" y="3427403"/>
            <a:ext cx="2143078" cy="658000"/>
          </a:xfrm>
          <a:prstGeom prst="bentConnector3">
            <a:avLst>
              <a:gd name="adj1" fmla="val 99779"/>
            </a:avLst>
          </a:prstGeom>
          <a:ln w="57150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6259152" y="3283632"/>
            <a:ext cx="1273848" cy="369543"/>
            <a:chOff x="7620676" y="5024219"/>
            <a:chExt cx="862158" cy="295531"/>
          </a:xfrm>
        </p:grpSpPr>
        <p:sp>
          <p:nvSpPr>
            <p:cNvPr id="12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3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+Y588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6259152" y="3624135"/>
            <a:ext cx="1273848" cy="369543"/>
            <a:chOff x="7620676" y="5024219"/>
            <a:chExt cx="862158" cy="295531"/>
          </a:xfrm>
        </p:grpSpPr>
        <p:sp>
          <p:nvSpPr>
            <p:cNvPr id="13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3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+Y594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6261106" y="3934754"/>
            <a:ext cx="1273848" cy="369543"/>
            <a:chOff x="7620676" y="5024219"/>
            <a:chExt cx="862158" cy="295531"/>
          </a:xfrm>
        </p:grpSpPr>
        <p:sp>
          <p:nvSpPr>
            <p:cNvPr id="13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3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+Y735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6259152" y="4913860"/>
            <a:ext cx="1273848" cy="369543"/>
            <a:chOff x="7620676" y="5024219"/>
            <a:chExt cx="862158" cy="295531"/>
          </a:xfrm>
        </p:grpSpPr>
        <p:sp>
          <p:nvSpPr>
            <p:cNvPr id="13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4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+Y930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6259152" y="4249030"/>
            <a:ext cx="1273848" cy="375214"/>
            <a:chOff x="7592082" y="6020192"/>
            <a:chExt cx="862158" cy="300067"/>
          </a:xfrm>
        </p:grpSpPr>
        <p:sp>
          <p:nvSpPr>
            <p:cNvPr id="14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4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295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FFFF"/>
                  </a:solidFill>
                  <a:latin typeface="Arial" charset="0"/>
                </a:rPr>
                <a:t>Y772</a:t>
              </a:r>
              <a:endParaRPr lang="en-US" sz="18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49" name="Elbow Connector 148"/>
          <p:cNvCxnSpPr/>
          <p:nvPr/>
        </p:nvCxnSpPr>
        <p:spPr bwMode="auto">
          <a:xfrm flipH="1" flipV="1">
            <a:off x="7359842" y="4501428"/>
            <a:ext cx="310394" cy="1193447"/>
          </a:xfrm>
          <a:prstGeom prst="bentConnector3">
            <a:avLst>
              <a:gd name="adj1" fmla="val -111837"/>
            </a:avLst>
          </a:prstGeom>
          <a:ln w="57150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3013709" y="5276070"/>
            <a:ext cx="1970096" cy="815312"/>
            <a:chOff x="507046" y="3634424"/>
            <a:chExt cx="1257639" cy="540000"/>
          </a:xfrm>
        </p:grpSpPr>
        <p:sp>
          <p:nvSpPr>
            <p:cNvPr id="151" name="Snip Same Side Corner Rectangle 1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EFNA3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P52797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3" name="Elbow Connector 152"/>
          <p:cNvCxnSpPr>
            <a:stCxn id="152" idx="3"/>
            <a:endCxn id="66" idx="1"/>
          </p:cNvCxnSpPr>
          <p:nvPr/>
        </p:nvCxnSpPr>
        <p:spPr bwMode="auto">
          <a:xfrm flipV="1">
            <a:off x="4983805" y="5627143"/>
            <a:ext cx="1040224" cy="5504"/>
          </a:xfrm>
          <a:prstGeom prst="bentConnector3">
            <a:avLst/>
          </a:prstGeom>
          <a:ln w="57150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8" name="Group 157"/>
          <p:cNvGrpSpPr/>
          <p:nvPr/>
        </p:nvGrpSpPr>
        <p:grpSpPr>
          <a:xfrm>
            <a:off x="11075171" y="9704579"/>
            <a:ext cx="1970096" cy="815312"/>
            <a:chOff x="507046" y="3634424"/>
            <a:chExt cx="1257639" cy="540000"/>
          </a:xfrm>
        </p:grpSpPr>
        <p:sp>
          <p:nvSpPr>
            <p:cNvPr id="159" name="Snip Same Side Corner Rectangle 15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11003753" y="7557425"/>
            <a:ext cx="1970096" cy="815312"/>
            <a:chOff x="507046" y="3634424"/>
            <a:chExt cx="1257639" cy="540000"/>
          </a:xfrm>
        </p:grpSpPr>
        <p:sp>
          <p:nvSpPr>
            <p:cNvPr id="162" name="Snip Same Side Corner Rectangle 1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10973952" y="3068021"/>
            <a:ext cx="1970096" cy="815312"/>
            <a:chOff x="507046" y="3634424"/>
            <a:chExt cx="1257639" cy="540000"/>
          </a:xfrm>
        </p:grpSpPr>
        <p:sp>
          <p:nvSpPr>
            <p:cNvPr id="167" name="Snip Same Side Corner Rectangle 16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PIK3R2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O00459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11003753" y="8631448"/>
            <a:ext cx="1970096" cy="815312"/>
            <a:chOff x="507046" y="3634424"/>
            <a:chExt cx="1257639" cy="540000"/>
          </a:xfrm>
        </p:grpSpPr>
        <p:sp>
          <p:nvSpPr>
            <p:cNvPr id="175" name="Snip Same Side Corner Rectangle 17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RASA1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P20936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6024029" y="7568969"/>
            <a:ext cx="1807893" cy="792224"/>
            <a:chOff x="537046" y="349955"/>
            <a:chExt cx="1154094" cy="524707"/>
          </a:xfrm>
        </p:grpSpPr>
        <p:sp>
          <p:nvSpPr>
            <p:cNvPr id="179" name="Rounded Rectangle 17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37046" y="349955"/>
              <a:ext cx="1154094" cy="461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EPHA7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Q15357</a:t>
              </a:r>
              <a:endParaRPr lang="en-US" sz="18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024029" y="8642992"/>
            <a:ext cx="1807893" cy="792224"/>
            <a:chOff x="537046" y="349955"/>
            <a:chExt cx="1154094" cy="524707"/>
          </a:xfrm>
        </p:grpSpPr>
        <p:sp>
          <p:nvSpPr>
            <p:cNvPr id="183" name="Rounded Rectangle 18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537046" y="349955"/>
              <a:ext cx="1154094" cy="461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PTK2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Q05397</a:t>
              </a:r>
              <a:endParaRPr lang="en-US" sz="18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8552842" y="3422020"/>
            <a:ext cx="1970096" cy="807428"/>
            <a:chOff x="3740102" y="2066168"/>
            <a:chExt cx="1257639" cy="534778"/>
          </a:xfrm>
        </p:grpSpPr>
        <p:sp>
          <p:nvSpPr>
            <p:cNvPr id="187" name="Rounded Rectangle 186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>
                <a:solidFill>
                  <a:srgbClr val="E60A00"/>
                </a:solidFill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3740102" y="2068869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PTPN11/SHP2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8900966" y="2684864"/>
            <a:ext cx="1273848" cy="369543"/>
            <a:chOff x="7620676" y="5024219"/>
            <a:chExt cx="862158" cy="295531"/>
          </a:xfrm>
        </p:grpSpPr>
        <p:sp>
          <p:nvSpPr>
            <p:cNvPr id="19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9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+Y542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8900966" y="3022712"/>
            <a:ext cx="1273848" cy="369543"/>
            <a:chOff x="7620676" y="5024219"/>
            <a:chExt cx="862158" cy="295531"/>
          </a:xfrm>
        </p:grpSpPr>
        <p:sp>
          <p:nvSpPr>
            <p:cNvPr id="1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9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2953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+Y580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6024029" y="9756927"/>
            <a:ext cx="1807893" cy="792224"/>
            <a:chOff x="537046" y="349955"/>
            <a:chExt cx="1154094" cy="524707"/>
          </a:xfrm>
        </p:grpSpPr>
        <p:sp>
          <p:nvSpPr>
            <p:cNvPr id="198" name="Rounded Rectangle 19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537046" y="349955"/>
              <a:ext cx="1154094" cy="461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RET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P07949</a:t>
              </a:r>
              <a:endParaRPr lang="en-US" sz="18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8493295" y="9720741"/>
            <a:ext cx="2089190" cy="864597"/>
            <a:chOff x="507046" y="2817700"/>
            <a:chExt cx="1257639" cy="540000"/>
          </a:xfrm>
        </p:grpSpPr>
        <p:sp>
          <p:nvSpPr>
            <p:cNvPr id="202" name="Snip Same Side Corner Rectangle 20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507046" y="2823012"/>
              <a:ext cx="1257639" cy="43539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rgbClr val="984807"/>
                  </a:solidFill>
                  <a:latin typeface="Arial" charset="0"/>
                </a:rPr>
                <a:t>P35222</a:t>
              </a:r>
              <a:endParaRPr lang="en-US" sz="18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205" name="Group 204"/>
          <p:cNvGrpSpPr/>
          <p:nvPr/>
        </p:nvGrpSpPr>
        <p:grpSpPr>
          <a:xfrm>
            <a:off x="8552842" y="8623508"/>
            <a:ext cx="1970096" cy="807428"/>
            <a:chOff x="3740102" y="2066168"/>
            <a:chExt cx="1257639" cy="534778"/>
          </a:xfrm>
        </p:grpSpPr>
        <p:sp>
          <p:nvSpPr>
            <p:cNvPr id="206" name="Rounded Rectangle 205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>
                <a:solidFill>
                  <a:srgbClr val="E60A00"/>
                </a:solidFill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3740102" y="2068869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INPPL1/SHIP2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O15357</a:t>
              </a:r>
              <a:endPara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8" name="Straight Arrow Connector 207"/>
          <p:cNvCxnSpPr/>
          <p:nvPr/>
        </p:nvCxnSpPr>
        <p:spPr bwMode="auto">
          <a:xfrm>
            <a:off x="8011349" y="4516764"/>
            <a:ext cx="775313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9" name="Straight Arrow Connector 208"/>
          <p:cNvCxnSpPr/>
          <p:nvPr/>
        </p:nvCxnSpPr>
        <p:spPr bwMode="auto">
          <a:xfrm flipH="1">
            <a:off x="7331872" y="3511728"/>
            <a:ext cx="548435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0" name="Straight Arrow Connector 209"/>
          <p:cNvCxnSpPr/>
          <p:nvPr/>
        </p:nvCxnSpPr>
        <p:spPr bwMode="auto">
          <a:xfrm flipH="1">
            <a:off x="7321452" y="3830903"/>
            <a:ext cx="548435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1" name="Straight Arrow Connector 210"/>
          <p:cNvCxnSpPr/>
          <p:nvPr/>
        </p:nvCxnSpPr>
        <p:spPr bwMode="auto">
          <a:xfrm flipH="1">
            <a:off x="7343558" y="4132967"/>
            <a:ext cx="548435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2" name="Straight Arrow Connector 211"/>
          <p:cNvCxnSpPr/>
          <p:nvPr/>
        </p:nvCxnSpPr>
        <p:spPr bwMode="auto">
          <a:xfrm flipH="1">
            <a:off x="7331872" y="5072581"/>
            <a:ext cx="548435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/>
          <p:nvPr/>
        </p:nvCxnSpPr>
        <p:spPr bwMode="auto">
          <a:xfrm rot="5400000" flipH="1" flipV="1">
            <a:off x="7039855" y="3733936"/>
            <a:ext cx="2686413" cy="982133"/>
          </a:xfrm>
          <a:prstGeom prst="bentConnector3">
            <a:avLst>
              <a:gd name="adj1" fmla="val 99796"/>
            </a:avLst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3" name="Straight Arrow Connector 212"/>
          <p:cNvCxnSpPr/>
          <p:nvPr/>
        </p:nvCxnSpPr>
        <p:spPr bwMode="auto">
          <a:xfrm flipH="1">
            <a:off x="6790867" y="5585142"/>
            <a:ext cx="274217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4" name="Straight Arrow Connector 213"/>
          <p:cNvCxnSpPr/>
          <p:nvPr/>
        </p:nvCxnSpPr>
        <p:spPr bwMode="auto">
          <a:xfrm flipH="1">
            <a:off x="4861602" y="2684863"/>
            <a:ext cx="866548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7" name="Group 56"/>
          <p:cNvGrpSpPr/>
          <p:nvPr/>
        </p:nvGrpSpPr>
        <p:grpSpPr>
          <a:xfrm>
            <a:off x="6024029" y="5278585"/>
            <a:ext cx="1807893" cy="792224"/>
            <a:chOff x="537046" y="349955"/>
            <a:chExt cx="1154094" cy="524707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37046" y="349955"/>
              <a:ext cx="1154094" cy="461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EPHA2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P29317</a:t>
              </a:r>
              <a:endParaRPr lang="en-US" sz="18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10973952" y="3972714"/>
            <a:ext cx="1970096" cy="815312"/>
            <a:chOff x="507046" y="3634424"/>
            <a:chExt cx="1257639" cy="540000"/>
          </a:xfrm>
        </p:grpSpPr>
        <p:sp>
          <p:nvSpPr>
            <p:cNvPr id="216" name="Snip Same Side Corner Rectangle 2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17" name="TextBox 216"/>
            <p:cNvSpPr txBox="1"/>
            <p:nvPr/>
          </p:nvSpPr>
          <p:spPr>
            <a:xfrm>
              <a:off x="507046" y="3639738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PIK3R3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Q92569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10973952" y="2154941"/>
            <a:ext cx="1970096" cy="815312"/>
            <a:chOff x="507046" y="3634424"/>
            <a:chExt cx="1257639" cy="540000"/>
          </a:xfrm>
        </p:grpSpPr>
        <p:sp>
          <p:nvSpPr>
            <p:cNvPr id="219" name="Snip Same Side Corner Rectangle 2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10990117" y="4894573"/>
            <a:ext cx="1970096" cy="815312"/>
            <a:chOff x="507046" y="3634424"/>
            <a:chExt cx="1257639" cy="540000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VAV1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P15498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6024029" y="6469626"/>
            <a:ext cx="1807893" cy="792224"/>
            <a:chOff x="537046" y="349955"/>
            <a:chExt cx="1154094" cy="524707"/>
          </a:xfrm>
        </p:grpSpPr>
        <p:sp>
          <p:nvSpPr>
            <p:cNvPr id="226" name="Rounded Rectangle 22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537046" y="349955"/>
              <a:ext cx="1154094" cy="461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EPHA1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P21709</a:t>
              </a:r>
              <a:endParaRPr lang="en-US" sz="18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8552842" y="6487569"/>
            <a:ext cx="1970096" cy="815312"/>
            <a:chOff x="473789" y="5344549"/>
            <a:chExt cx="1257639" cy="540000"/>
          </a:xfrm>
        </p:grpSpPr>
        <p:sp>
          <p:nvSpPr>
            <p:cNvPr id="229" name="Snip Same Side Corner Rectangle 228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473789" y="5349861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rgbClr val="262626"/>
                  </a:solidFill>
                  <a:latin typeface="Arial" charset="0"/>
                </a:rPr>
                <a:t>CDH5</a:t>
              </a:r>
              <a:endParaRPr lang="en-US" sz="1800" dirty="0">
                <a:solidFill>
                  <a:srgbClr val="262626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rgbClr val="7F773E"/>
                  </a:solidFill>
                  <a:latin typeface="Arial" charset="0"/>
                </a:rPr>
                <a:t>P33151</a:t>
              </a:r>
              <a:endParaRPr lang="en-US" sz="180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31" name="Group 230"/>
          <p:cNvGrpSpPr/>
          <p:nvPr/>
        </p:nvGrpSpPr>
        <p:grpSpPr>
          <a:xfrm>
            <a:off x="13649794" y="7592593"/>
            <a:ext cx="1970096" cy="815312"/>
            <a:chOff x="507046" y="3634424"/>
            <a:chExt cx="1257639" cy="540000"/>
          </a:xfrm>
        </p:grpSpPr>
        <p:sp>
          <p:nvSpPr>
            <p:cNvPr id="232" name="Snip Same Side Corner Rectangle 23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SLA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Q13239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4" name="Group 233"/>
          <p:cNvGrpSpPr/>
          <p:nvPr/>
        </p:nvGrpSpPr>
        <p:grpSpPr>
          <a:xfrm>
            <a:off x="13649794" y="9765959"/>
            <a:ext cx="1970096" cy="815312"/>
            <a:chOff x="507046" y="3634424"/>
            <a:chExt cx="1257639" cy="540000"/>
          </a:xfrm>
        </p:grpSpPr>
        <p:sp>
          <p:nvSpPr>
            <p:cNvPr id="235" name="Snip Same Side Corner Rectangle 23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defTabSz="914307"/>
              <a:endParaRPr lang="en-US" sz="1800"/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507046" y="3639736"/>
              <a:ext cx="1257639" cy="4617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bg1"/>
                  </a:solidFill>
                  <a:latin typeface="Arial" charset="0"/>
                </a:rPr>
                <a:t>TNFAIP1</a:t>
              </a:r>
              <a:endParaRPr lang="en-US" sz="18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8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Q13829</a:t>
              </a:r>
              <a:endParaRPr lang="en-US" sz="18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0" name="Straight Connector 29"/>
          <p:cNvCxnSpPr/>
          <p:nvPr/>
        </p:nvCxnSpPr>
        <p:spPr bwMode="auto">
          <a:xfrm>
            <a:off x="13297342" y="5855708"/>
            <a:ext cx="0" cy="42164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7" name="Straight Connector 236"/>
          <p:cNvCxnSpPr/>
          <p:nvPr/>
        </p:nvCxnSpPr>
        <p:spPr bwMode="auto">
          <a:xfrm>
            <a:off x="8184125" y="5855708"/>
            <a:ext cx="0" cy="432156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8" name="Straight Connector 237"/>
          <p:cNvCxnSpPr/>
          <p:nvPr/>
        </p:nvCxnSpPr>
        <p:spPr bwMode="auto">
          <a:xfrm>
            <a:off x="7773911" y="5872641"/>
            <a:ext cx="5523431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0" name="Straight Connector 239"/>
          <p:cNvCxnSpPr/>
          <p:nvPr/>
        </p:nvCxnSpPr>
        <p:spPr bwMode="auto">
          <a:xfrm flipH="1">
            <a:off x="7824710" y="6832718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49" name="Straight Connector 248"/>
          <p:cNvCxnSpPr/>
          <p:nvPr/>
        </p:nvCxnSpPr>
        <p:spPr bwMode="auto">
          <a:xfrm flipH="1">
            <a:off x="7834096" y="7971658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0" name="Straight Connector 249"/>
          <p:cNvCxnSpPr/>
          <p:nvPr/>
        </p:nvCxnSpPr>
        <p:spPr bwMode="auto">
          <a:xfrm flipH="1">
            <a:off x="7842281" y="8915519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1" name="Straight Connector 250"/>
          <p:cNvCxnSpPr/>
          <p:nvPr/>
        </p:nvCxnSpPr>
        <p:spPr bwMode="auto">
          <a:xfrm flipH="1">
            <a:off x="7824710" y="10064614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3" name="Straight Connector 252"/>
          <p:cNvCxnSpPr/>
          <p:nvPr/>
        </p:nvCxnSpPr>
        <p:spPr bwMode="auto">
          <a:xfrm flipH="1">
            <a:off x="12952013" y="7883538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4" name="Straight Connector 253"/>
          <p:cNvCxnSpPr/>
          <p:nvPr/>
        </p:nvCxnSpPr>
        <p:spPr bwMode="auto">
          <a:xfrm flipH="1">
            <a:off x="12942628" y="8930507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5" name="Straight Connector 254"/>
          <p:cNvCxnSpPr/>
          <p:nvPr/>
        </p:nvCxnSpPr>
        <p:spPr bwMode="auto">
          <a:xfrm flipH="1">
            <a:off x="12952225" y="10010637"/>
            <a:ext cx="724099" cy="149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6" name="Straight Connector 255"/>
          <p:cNvCxnSpPr/>
          <p:nvPr/>
        </p:nvCxnSpPr>
        <p:spPr bwMode="auto">
          <a:xfrm>
            <a:off x="10695588" y="2443517"/>
            <a:ext cx="438727" cy="908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7" name="Straight Connector 256"/>
          <p:cNvCxnSpPr/>
          <p:nvPr/>
        </p:nvCxnSpPr>
        <p:spPr bwMode="auto">
          <a:xfrm>
            <a:off x="10695587" y="3365117"/>
            <a:ext cx="438727" cy="908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8" name="Straight Connector 257"/>
          <p:cNvCxnSpPr/>
          <p:nvPr/>
        </p:nvCxnSpPr>
        <p:spPr bwMode="auto">
          <a:xfrm>
            <a:off x="10678655" y="4284792"/>
            <a:ext cx="438727" cy="908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9" name="Straight Arrow Connector 258"/>
          <p:cNvCxnSpPr/>
          <p:nvPr/>
        </p:nvCxnSpPr>
        <p:spPr bwMode="auto">
          <a:xfrm flipH="1">
            <a:off x="7740421" y="5545798"/>
            <a:ext cx="169594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0" name="Straight Connector 259"/>
          <p:cNvCxnSpPr/>
          <p:nvPr/>
        </p:nvCxnSpPr>
        <p:spPr bwMode="auto">
          <a:xfrm flipH="1">
            <a:off x="12855710" y="6816218"/>
            <a:ext cx="438727" cy="908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1" name="Straight Connector 260"/>
          <p:cNvCxnSpPr/>
          <p:nvPr/>
        </p:nvCxnSpPr>
        <p:spPr bwMode="auto">
          <a:xfrm>
            <a:off x="10689609" y="2449087"/>
            <a:ext cx="0" cy="318356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2" name="Straight Connector 261"/>
          <p:cNvCxnSpPr/>
          <p:nvPr/>
        </p:nvCxnSpPr>
        <p:spPr bwMode="auto">
          <a:xfrm>
            <a:off x="10696359" y="5191736"/>
            <a:ext cx="438727" cy="9081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3" name="Straight Connector 262"/>
          <p:cNvCxnSpPr/>
          <p:nvPr/>
        </p:nvCxnSpPr>
        <p:spPr bwMode="auto">
          <a:xfrm>
            <a:off x="7348805" y="5204723"/>
            <a:ext cx="982395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" name="Elbow Connector 37"/>
          <p:cNvCxnSpPr/>
          <p:nvPr/>
        </p:nvCxnSpPr>
        <p:spPr bwMode="auto">
          <a:xfrm>
            <a:off x="8331200" y="5191014"/>
            <a:ext cx="2365159" cy="486928"/>
          </a:xfrm>
          <a:prstGeom prst="bentConnector3">
            <a:avLst>
              <a:gd name="adj1" fmla="val -832"/>
            </a:avLst>
          </a:prstGeom>
          <a:solidFill>
            <a:schemeClr val="accent1"/>
          </a:solidFill>
          <a:ln w="57150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64" name="TextBox 263"/>
          <p:cNvSpPr txBox="1"/>
          <p:nvPr/>
        </p:nvSpPr>
        <p:spPr>
          <a:xfrm>
            <a:off x="3438468" y="8184115"/>
            <a:ext cx="135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8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9410</TotalTime>
  <Words>94</Words>
  <Application>Microsoft Macintosh PowerPoint</Application>
  <PresentationFormat>Custom</PresentationFormat>
  <Paragraphs>69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95</cp:revision>
  <dcterms:created xsi:type="dcterms:W3CDTF">2014-02-16T01:31:59Z</dcterms:created>
  <dcterms:modified xsi:type="dcterms:W3CDTF">2016-03-16T05:13:27Z</dcterms:modified>
</cp:coreProperties>
</file>