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1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4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416894" y="-70881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Extracellularly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Regulated Kinase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-5415" y="-60721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P28482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688" name="Straight Connector 1687"/>
          <p:cNvCxnSpPr/>
          <p:nvPr/>
        </p:nvCxnSpPr>
        <p:spPr bwMode="auto">
          <a:xfrm>
            <a:off x="1161017" y="635866"/>
            <a:ext cx="131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7" name="Group 416"/>
          <p:cNvGrpSpPr/>
          <p:nvPr/>
        </p:nvGrpSpPr>
        <p:grpSpPr>
          <a:xfrm>
            <a:off x="3208027" y="1498239"/>
            <a:ext cx="827664" cy="379650"/>
            <a:chOff x="3740102" y="2066168"/>
            <a:chExt cx="1257639" cy="593515"/>
          </a:xfrm>
        </p:grpSpPr>
        <p:sp>
          <p:nvSpPr>
            <p:cNvPr id="418" name="Rounded Rectangle 41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3740102" y="2068866"/>
              <a:ext cx="1257639" cy="59081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VHR/DUSP3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P51452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3" name="Group 422"/>
          <p:cNvGrpSpPr/>
          <p:nvPr/>
        </p:nvGrpSpPr>
        <p:grpSpPr>
          <a:xfrm>
            <a:off x="3174527" y="1111887"/>
            <a:ext cx="912475" cy="355796"/>
            <a:chOff x="3686842" y="2040022"/>
            <a:chExt cx="1386509" cy="583593"/>
          </a:xfrm>
        </p:grpSpPr>
        <p:sp>
          <p:nvSpPr>
            <p:cNvPr id="424" name="Rounded Rectangle 42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3686842" y="2040022"/>
              <a:ext cx="138650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MKP4/DUSP9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Q99956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83" name="Straight Connector 1182"/>
          <p:cNvCxnSpPr/>
          <p:nvPr/>
        </p:nvCxnSpPr>
        <p:spPr bwMode="auto">
          <a:xfrm>
            <a:off x="3062316" y="1293940"/>
            <a:ext cx="2078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4" name="Straight Connector 1183"/>
          <p:cNvCxnSpPr/>
          <p:nvPr/>
        </p:nvCxnSpPr>
        <p:spPr bwMode="auto">
          <a:xfrm>
            <a:off x="3051799" y="1668949"/>
            <a:ext cx="2078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57" name="Group 1256"/>
          <p:cNvGrpSpPr/>
          <p:nvPr/>
        </p:nvGrpSpPr>
        <p:grpSpPr>
          <a:xfrm>
            <a:off x="26631" y="5631862"/>
            <a:ext cx="1035218" cy="682529"/>
            <a:chOff x="4359561" y="7125559"/>
            <a:chExt cx="1384404" cy="912750"/>
          </a:xfrm>
        </p:grpSpPr>
        <p:grpSp>
          <p:nvGrpSpPr>
            <p:cNvPr id="1258" name="Group 1257"/>
            <p:cNvGrpSpPr/>
            <p:nvPr/>
          </p:nvGrpSpPr>
          <p:grpSpPr>
            <a:xfrm>
              <a:off x="4359561" y="7543271"/>
              <a:ext cx="1384404" cy="495038"/>
              <a:chOff x="334809" y="1139280"/>
              <a:chExt cx="1573017" cy="583593"/>
            </a:xfrm>
          </p:grpSpPr>
          <p:sp>
            <p:nvSpPr>
              <p:cNvPr id="1265" name="Rounded Rectangle 126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66" name="Rectangle 1265"/>
              <p:cNvSpPr/>
              <p:nvPr/>
            </p:nvSpPr>
            <p:spPr>
              <a:xfrm>
                <a:off x="334809" y="1139280"/>
                <a:ext cx="1573017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CK2</a:t>
                </a:r>
                <a:r>
                  <a:rPr lang="en-US" sz="8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1/CSNK2A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P68400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59" name="Group 1258"/>
            <p:cNvGrpSpPr/>
            <p:nvPr/>
          </p:nvGrpSpPr>
          <p:grpSpPr>
            <a:xfrm>
              <a:off x="4689783" y="7302189"/>
              <a:ext cx="715674" cy="292286"/>
              <a:chOff x="7620676" y="4984567"/>
              <a:chExt cx="862158" cy="416056"/>
            </a:xfrm>
          </p:grpSpPr>
          <p:sp>
            <p:nvSpPr>
              <p:cNvPr id="12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26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+S362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60" name="Group 1259"/>
            <p:cNvGrpSpPr/>
            <p:nvPr/>
          </p:nvGrpSpPr>
          <p:grpSpPr>
            <a:xfrm>
              <a:off x="4689783" y="7125559"/>
              <a:ext cx="715674" cy="292286"/>
              <a:chOff x="7620676" y="4984567"/>
              <a:chExt cx="862158" cy="416056"/>
            </a:xfrm>
          </p:grpSpPr>
          <p:sp>
            <p:nvSpPr>
              <p:cNvPr id="12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26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+T360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68" name="Group 1267"/>
          <p:cNvGrpSpPr/>
          <p:nvPr/>
        </p:nvGrpSpPr>
        <p:grpSpPr>
          <a:xfrm>
            <a:off x="5861737" y="2936882"/>
            <a:ext cx="583829" cy="218562"/>
            <a:chOff x="7588612" y="4967682"/>
            <a:chExt cx="940564" cy="416053"/>
          </a:xfrm>
        </p:grpSpPr>
        <p:sp>
          <p:nvSpPr>
            <p:cNvPr id="12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85" name="Text Box 154"/>
            <p:cNvSpPr txBox="1">
              <a:spLocks noChangeArrowheads="1"/>
            </p:cNvSpPr>
            <p:nvPr/>
          </p:nvSpPr>
          <p:spPr bwMode="auto">
            <a:xfrm>
              <a:off x="7588612" y="4967682"/>
              <a:ext cx="940564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+S2279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9" name="Group 1268"/>
          <p:cNvGrpSpPr/>
          <p:nvPr/>
        </p:nvGrpSpPr>
        <p:grpSpPr>
          <a:xfrm>
            <a:off x="5735388" y="3340309"/>
            <a:ext cx="827664" cy="377924"/>
            <a:chOff x="507046" y="2775945"/>
            <a:chExt cx="1257639" cy="595812"/>
          </a:xfrm>
        </p:grpSpPr>
        <p:sp>
          <p:nvSpPr>
            <p:cNvPr id="1282" name="Snip Same Side Corner Rectangle 128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3" name="TextBox 1282"/>
            <p:cNvSpPr txBox="1"/>
            <p:nvPr/>
          </p:nvSpPr>
          <p:spPr>
            <a:xfrm>
              <a:off x="507046" y="2775945"/>
              <a:ext cx="1257639" cy="5958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EP300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AB743D"/>
                  </a:solidFill>
                  <a:latin typeface="Arial" charset="0"/>
                </a:rPr>
                <a:t>Q09472</a:t>
              </a:r>
              <a:endParaRPr lang="en-US" sz="8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271" name="Group 1270"/>
          <p:cNvGrpSpPr/>
          <p:nvPr/>
        </p:nvGrpSpPr>
        <p:grpSpPr>
          <a:xfrm>
            <a:off x="5861737" y="3199307"/>
            <a:ext cx="578201" cy="218563"/>
            <a:chOff x="7588612" y="5001983"/>
            <a:chExt cx="931497" cy="416055"/>
          </a:xfrm>
        </p:grpSpPr>
        <p:sp>
          <p:nvSpPr>
            <p:cNvPr id="12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79" name="Text Box 154"/>
            <p:cNvSpPr txBox="1">
              <a:spLocks noChangeArrowheads="1"/>
            </p:cNvSpPr>
            <p:nvPr/>
          </p:nvSpPr>
          <p:spPr bwMode="auto">
            <a:xfrm>
              <a:off x="7588612" y="5001983"/>
              <a:ext cx="931497" cy="416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+S2366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2" name="Group 1271"/>
          <p:cNvGrpSpPr/>
          <p:nvPr/>
        </p:nvGrpSpPr>
        <p:grpSpPr>
          <a:xfrm>
            <a:off x="5871686" y="3061340"/>
            <a:ext cx="561550" cy="218563"/>
            <a:chOff x="7604644" y="4927735"/>
            <a:chExt cx="904672" cy="416055"/>
          </a:xfrm>
        </p:grpSpPr>
        <p:sp>
          <p:nvSpPr>
            <p:cNvPr id="12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77" name="Text Box 154"/>
            <p:cNvSpPr txBox="1">
              <a:spLocks noChangeArrowheads="1"/>
            </p:cNvSpPr>
            <p:nvPr/>
          </p:nvSpPr>
          <p:spPr bwMode="auto">
            <a:xfrm>
              <a:off x="7604644" y="4927735"/>
              <a:ext cx="904672" cy="416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+S2315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3" name="Group 1272"/>
          <p:cNvGrpSpPr/>
          <p:nvPr/>
        </p:nvGrpSpPr>
        <p:grpSpPr>
          <a:xfrm>
            <a:off x="5886651" y="2810192"/>
            <a:ext cx="535161" cy="218562"/>
            <a:chOff x="7592082" y="5983494"/>
            <a:chExt cx="862158" cy="416051"/>
          </a:xfrm>
        </p:grpSpPr>
        <p:sp>
          <p:nvSpPr>
            <p:cNvPr id="12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75" name="Text Box 160"/>
            <p:cNvSpPr txBox="1">
              <a:spLocks noChangeArrowheads="1"/>
            </p:cNvSpPr>
            <p:nvPr/>
          </p:nvSpPr>
          <p:spPr bwMode="auto">
            <a:xfrm>
              <a:off x="7592082" y="5983494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T1960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86" name="Group 1285"/>
          <p:cNvGrpSpPr/>
          <p:nvPr/>
        </p:nvGrpSpPr>
        <p:grpSpPr>
          <a:xfrm>
            <a:off x="5881023" y="2676051"/>
            <a:ext cx="535161" cy="218562"/>
            <a:chOff x="7592082" y="5983494"/>
            <a:chExt cx="862158" cy="416051"/>
          </a:xfrm>
        </p:grpSpPr>
        <p:sp>
          <p:nvSpPr>
            <p:cNvPr id="1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88" name="Text Box 160"/>
            <p:cNvSpPr txBox="1">
              <a:spLocks noChangeArrowheads="1"/>
            </p:cNvSpPr>
            <p:nvPr/>
          </p:nvSpPr>
          <p:spPr bwMode="auto">
            <a:xfrm>
              <a:off x="7592082" y="5983494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T938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89" name="Group 1288"/>
          <p:cNvGrpSpPr/>
          <p:nvPr/>
        </p:nvGrpSpPr>
        <p:grpSpPr>
          <a:xfrm>
            <a:off x="5881023" y="2558718"/>
            <a:ext cx="535161" cy="218562"/>
            <a:chOff x="7592082" y="5983494"/>
            <a:chExt cx="862158" cy="416051"/>
          </a:xfrm>
        </p:grpSpPr>
        <p:sp>
          <p:nvSpPr>
            <p:cNvPr id="12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91" name="Text Box 160"/>
            <p:cNvSpPr txBox="1">
              <a:spLocks noChangeArrowheads="1"/>
            </p:cNvSpPr>
            <p:nvPr/>
          </p:nvSpPr>
          <p:spPr bwMode="auto">
            <a:xfrm>
              <a:off x="7592082" y="5983494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T317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460758" y="3341100"/>
            <a:ext cx="827664" cy="987424"/>
            <a:chOff x="9303126" y="3806043"/>
            <a:chExt cx="919115" cy="1096527"/>
          </a:xfrm>
        </p:grpSpPr>
        <p:grpSp>
          <p:nvGrpSpPr>
            <p:cNvPr id="1293" name="Group 1292"/>
            <p:cNvGrpSpPr/>
            <p:nvPr/>
          </p:nvGrpSpPr>
          <p:grpSpPr>
            <a:xfrm>
              <a:off x="9303126" y="4270260"/>
              <a:ext cx="919115" cy="632310"/>
              <a:chOff x="9689643" y="4725425"/>
              <a:chExt cx="1106841" cy="761458"/>
            </a:xfrm>
          </p:grpSpPr>
          <p:grpSp>
            <p:nvGrpSpPr>
              <p:cNvPr id="1297" name="Group 1296"/>
              <p:cNvGrpSpPr/>
              <p:nvPr/>
            </p:nvGrpSpPr>
            <p:grpSpPr>
              <a:xfrm>
                <a:off x="9689643" y="4976977"/>
                <a:ext cx="1106841" cy="509906"/>
                <a:chOff x="507046" y="2817700"/>
                <a:chExt cx="1257639" cy="601123"/>
              </a:xfrm>
            </p:grpSpPr>
            <p:sp>
              <p:nvSpPr>
                <p:cNvPr id="1301" name="Snip Same Side Corner Rectangle 1300"/>
                <p:cNvSpPr/>
                <p:nvPr/>
              </p:nvSpPr>
              <p:spPr bwMode="auto">
                <a:xfrm>
                  <a:off x="595865" y="2817700"/>
                  <a:ext cx="1080000" cy="540000"/>
                </a:xfrm>
                <a:prstGeom prst="snip2SameRect">
                  <a:avLst>
                    <a:gd name="adj1" fmla="val 16667"/>
                    <a:gd name="adj2" fmla="val 38046"/>
                  </a:avLst>
                </a:prstGeom>
                <a:solidFill>
                  <a:srgbClr val="FF8A0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3d extrusionH="57150">
                    <a:bevelT w="38100" h="38100"/>
                  </a:sp3d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  <a:ea typeface="ＭＳ Ｐゴシック" charset="0"/>
                  </a:endParaRPr>
                </a:p>
              </p:txBody>
            </p:sp>
            <p:sp>
              <p:nvSpPr>
                <p:cNvPr id="1302" name="TextBox 1301"/>
                <p:cNvSpPr txBox="1"/>
                <p:nvPr/>
              </p:nvSpPr>
              <p:spPr>
                <a:xfrm>
                  <a:off x="507046" y="2823011"/>
                  <a:ext cx="1257639" cy="595812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sz="850" dirty="0" smtClean="0">
                      <a:solidFill>
                        <a:schemeClr val="bg1"/>
                      </a:solidFill>
                      <a:latin typeface="Arial" charset="0"/>
                    </a:rPr>
                    <a:t>ERF</a:t>
                  </a: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850" dirty="0" smtClean="0">
                      <a:solidFill>
                        <a:srgbClr val="AB743D"/>
                      </a:solidFill>
                      <a:latin typeface="Arial" charset="0"/>
                    </a:rPr>
                    <a:t>P50548</a:t>
                  </a:r>
                  <a:endParaRPr lang="en-US" sz="850" dirty="0">
                    <a:solidFill>
                      <a:srgbClr val="AB743D"/>
                    </a:solidFill>
                  </a:endParaRPr>
                </a:p>
              </p:txBody>
            </p:sp>
          </p:grpSp>
          <p:grpSp>
            <p:nvGrpSpPr>
              <p:cNvPr id="1298" name="Group 1297"/>
              <p:cNvGrpSpPr/>
              <p:nvPr/>
            </p:nvGrpSpPr>
            <p:grpSpPr>
              <a:xfrm>
                <a:off x="9885226" y="4725425"/>
                <a:ext cx="715674" cy="292286"/>
                <a:chOff x="7630676" y="5289755"/>
                <a:chExt cx="862158" cy="416053"/>
              </a:xfrm>
            </p:grpSpPr>
            <p:sp>
              <p:nvSpPr>
                <p:cNvPr id="1299" name="AutoShape 156"/>
                <p:cNvSpPr>
                  <a:spLocks noChangeArrowheads="1"/>
                </p:cNvSpPr>
                <p:nvPr/>
              </p:nvSpPr>
              <p:spPr bwMode="auto">
                <a:xfrm>
                  <a:off x="7759792" y="5344549"/>
                  <a:ext cx="607710" cy="286562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850"/>
                </a:p>
              </p:txBody>
            </p:sp>
            <p:sp>
              <p:nvSpPr>
                <p:cNvPr id="1300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30676" y="5289755"/>
                  <a:ext cx="862158" cy="4160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50" dirty="0" smtClean="0">
                      <a:solidFill>
                        <a:srgbClr val="FFFFFF"/>
                      </a:solidFill>
                      <a:latin typeface="Arial" charset="0"/>
                    </a:rPr>
                    <a:t>-T526</a:t>
                  </a:r>
                  <a:endParaRPr lang="en-US" sz="850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294" name="Group 1293"/>
            <p:cNvGrpSpPr/>
            <p:nvPr/>
          </p:nvGrpSpPr>
          <p:grpSpPr>
            <a:xfrm>
              <a:off x="9470705" y="4110843"/>
              <a:ext cx="594292" cy="242712"/>
              <a:chOff x="7606672" y="5966073"/>
              <a:chExt cx="862158" cy="416053"/>
            </a:xfrm>
          </p:grpSpPr>
          <p:sp>
            <p:nvSpPr>
              <p:cNvPr id="129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296" name="Text Box 160"/>
              <p:cNvSpPr txBox="1">
                <a:spLocks noChangeArrowheads="1"/>
              </p:cNvSpPr>
              <p:nvPr/>
            </p:nvSpPr>
            <p:spPr bwMode="auto">
              <a:xfrm>
                <a:off x="7606672" y="5966073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S251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04" name="Group 1303"/>
            <p:cNvGrpSpPr/>
            <p:nvPr/>
          </p:nvGrpSpPr>
          <p:grpSpPr>
            <a:xfrm>
              <a:off x="9470705" y="3958443"/>
              <a:ext cx="594292" cy="242712"/>
              <a:chOff x="7606672" y="5966073"/>
              <a:chExt cx="862158" cy="416053"/>
            </a:xfrm>
          </p:grpSpPr>
          <p:sp>
            <p:nvSpPr>
              <p:cNvPr id="13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06" name="Text Box 160"/>
              <p:cNvSpPr txBox="1">
                <a:spLocks noChangeArrowheads="1"/>
              </p:cNvSpPr>
              <p:nvPr/>
            </p:nvSpPr>
            <p:spPr bwMode="auto">
              <a:xfrm>
                <a:off x="7606672" y="5966073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S246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07" name="Group 1306"/>
            <p:cNvGrpSpPr/>
            <p:nvPr/>
          </p:nvGrpSpPr>
          <p:grpSpPr>
            <a:xfrm>
              <a:off x="9470705" y="3806043"/>
              <a:ext cx="594292" cy="242712"/>
              <a:chOff x="7606672" y="5966073"/>
              <a:chExt cx="862158" cy="416053"/>
            </a:xfrm>
          </p:grpSpPr>
          <p:sp>
            <p:nvSpPr>
              <p:cNvPr id="130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09" name="Text Box 160"/>
              <p:cNvSpPr txBox="1">
                <a:spLocks noChangeArrowheads="1"/>
              </p:cNvSpPr>
              <p:nvPr/>
            </p:nvSpPr>
            <p:spPr bwMode="auto">
              <a:xfrm>
                <a:off x="7606672" y="5966073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S161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7388690" y="1417116"/>
            <a:ext cx="995920" cy="1962313"/>
            <a:chOff x="9229114" y="1559773"/>
            <a:chExt cx="1105962" cy="2179133"/>
          </a:xfrm>
        </p:grpSpPr>
        <p:grpSp>
          <p:nvGrpSpPr>
            <p:cNvPr id="1311" name="Group 1310"/>
            <p:cNvGrpSpPr/>
            <p:nvPr/>
          </p:nvGrpSpPr>
          <p:grpSpPr>
            <a:xfrm>
              <a:off x="9229114" y="3315483"/>
              <a:ext cx="1105962" cy="423423"/>
              <a:chOff x="391664" y="2817700"/>
              <a:chExt cx="1513305" cy="601122"/>
            </a:xfrm>
          </p:grpSpPr>
          <p:sp>
            <p:nvSpPr>
              <p:cNvPr id="1321" name="Snip Same Side Corner Rectangle 132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2" name="TextBox 1321"/>
              <p:cNvSpPr txBox="1"/>
              <p:nvPr/>
            </p:nvSpPr>
            <p:spPr>
              <a:xfrm>
                <a:off x="391664" y="2823011"/>
                <a:ext cx="1513305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FOXO1A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Q12778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312" name="Group 1311"/>
            <p:cNvGrpSpPr/>
            <p:nvPr/>
          </p:nvGrpSpPr>
          <p:grpSpPr>
            <a:xfrm>
              <a:off x="9484949" y="2080653"/>
              <a:ext cx="594292" cy="242712"/>
              <a:chOff x="7630676" y="5289755"/>
              <a:chExt cx="862158" cy="416051"/>
            </a:xfrm>
          </p:grpSpPr>
          <p:sp>
            <p:nvSpPr>
              <p:cNvPr id="13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9755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-S329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13" name="Group 1312"/>
            <p:cNvGrpSpPr/>
            <p:nvPr/>
          </p:nvGrpSpPr>
          <p:grpSpPr>
            <a:xfrm>
              <a:off x="9484949" y="1720072"/>
              <a:ext cx="594292" cy="242713"/>
              <a:chOff x="7630676" y="5272339"/>
              <a:chExt cx="862158" cy="416052"/>
            </a:xfrm>
          </p:grpSpPr>
          <p:sp>
            <p:nvSpPr>
              <p:cNvPr id="13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72339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-S344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14" name="Group 1313"/>
            <p:cNvGrpSpPr/>
            <p:nvPr/>
          </p:nvGrpSpPr>
          <p:grpSpPr>
            <a:xfrm>
              <a:off x="9484949" y="1559773"/>
              <a:ext cx="594292" cy="242713"/>
              <a:chOff x="7630676" y="5289755"/>
              <a:chExt cx="862158" cy="416052"/>
            </a:xfrm>
          </p:grpSpPr>
          <p:sp>
            <p:nvSpPr>
              <p:cNvPr id="131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1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975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-S294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45" name="Group 1344"/>
            <p:cNvGrpSpPr/>
            <p:nvPr/>
          </p:nvGrpSpPr>
          <p:grpSpPr>
            <a:xfrm>
              <a:off x="9484949" y="3108707"/>
              <a:ext cx="594292" cy="242712"/>
              <a:chOff x="7592082" y="5983494"/>
              <a:chExt cx="862158" cy="416051"/>
            </a:xfrm>
          </p:grpSpPr>
          <p:sp>
            <p:nvSpPr>
              <p:cNvPr id="134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4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94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T560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48" name="Group 1347"/>
            <p:cNvGrpSpPr/>
            <p:nvPr/>
          </p:nvGrpSpPr>
          <p:grpSpPr>
            <a:xfrm>
              <a:off x="9484949" y="2926051"/>
              <a:ext cx="594292" cy="242712"/>
              <a:chOff x="7592082" y="5983494"/>
              <a:chExt cx="862158" cy="416051"/>
            </a:xfrm>
          </p:grpSpPr>
          <p:sp>
            <p:nvSpPr>
              <p:cNvPr id="134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5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94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T478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51" name="Group 1350"/>
            <p:cNvGrpSpPr/>
            <p:nvPr/>
          </p:nvGrpSpPr>
          <p:grpSpPr>
            <a:xfrm>
              <a:off x="9484949" y="2760840"/>
              <a:ext cx="594292" cy="242712"/>
              <a:chOff x="7620676" y="4967682"/>
              <a:chExt cx="862158" cy="416053"/>
            </a:xfrm>
          </p:grpSpPr>
          <p:sp>
            <p:nvSpPr>
              <p:cNvPr id="13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+S470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54" name="Group 1353"/>
            <p:cNvGrpSpPr/>
            <p:nvPr/>
          </p:nvGrpSpPr>
          <p:grpSpPr>
            <a:xfrm>
              <a:off x="9484949" y="2598280"/>
              <a:ext cx="594292" cy="242712"/>
              <a:chOff x="7620676" y="4967682"/>
              <a:chExt cx="862158" cy="416053"/>
            </a:xfrm>
          </p:grpSpPr>
          <p:sp>
            <p:nvSpPr>
              <p:cNvPr id="135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5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+S432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57" name="Group 1356"/>
            <p:cNvGrpSpPr/>
            <p:nvPr/>
          </p:nvGrpSpPr>
          <p:grpSpPr>
            <a:xfrm>
              <a:off x="9484949" y="2425719"/>
              <a:ext cx="594292" cy="242712"/>
              <a:chOff x="7620676" y="4967682"/>
              <a:chExt cx="862158" cy="416053"/>
            </a:xfrm>
          </p:grpSpPr>
          <p:sp>
            <p:nvSpPr>
              <p:cNvPr id="13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+S418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60" name="Group 1359"/>
            <p:cNvGrpSpPr/>
            <p:nvPr/>
          </p:nvGrpSpPr>
          <p:grpSpPr>
            <a:xfrm>
              <a:off x="9484949" y="2252363"/>
              <a:ext cx="594292" cy="242712"/>
              <a:chOff x="7620676" y="4967682"/>
              <a:chExt cx="862158" cy="416053"/>
            </a:xfrm>
          </p:grpSpPr>
          <p:sp>
            <p:nvSpPr>
              <p:cNvPr id="13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6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+S416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63" name="Group 1362"/>
            <p:cNvGrpSpPr/>
            <p:nvPr/>
          </p:nvGrpSpPr>
          <p:grpSpPr>
            <a:xfrm>
              <a:off x="9484949" y="1921127"/>
              <a:ext cx="594292" cy="242712"/>
              <a:chOff x="7592082" y="6002438"/>
              <a:chExt cx="862158" cy="416051"/>
            </a:xfrm>
          </p:grpSpPr>
          <p:sp>
            <p:nvSpPr>
              <p:cNvPr id="136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6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2438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S295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68" name="Group 1367"/>
          <p:cNvGrpSpPr/>
          <p:nvPr/>
        </p:nvGrpSpPr>
        <p:grpSpPr>
          <a:xfrm>
            <a:off x="8299006" y="2268260"/>
            <a:ext cx="827664" cy="559430"/>
            <a:chOff x="9702061" y="4737665"/>
            <a:chExt cx="1106841" cy="748130"/>
          </a:xfrm>
        </p:grpSpPr>
        <p:grpSp>
          <p:nvGrpSpPr>
            <p:cNvPr id="1369" name="Group 1368"/>
            <p:cNvGrpSpPr/>
            <p:nvPr/>
          </p:nvGrpSpPr>
          <p:grpSpPr>
            <a:xfrm>
              <a:off x="9702061" y="4976980"/>
              <a:ext cx="1106841" cy="508815"/>
              <a:chOff x="521156" y="2817700"/>
              <a:chExt cx="1257639" cy="599836"/>
            </a:xfrm>
          </p:grpSpPr>
          <p:sp>
            <p:nvSpPr>
              <p:cNvPr id="1373" name="Snip Same Side Corner Rectangle 137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4" name="TextBox 1373"/>
              <p:cNvSpPr txBox="1"/>
              <p:nvPr/>
            </p:nvSpPr>
            <p:spPr>
              <a:xfrm>
                <a:off x="521156" y="2821726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370" name="Group 1369"/>
            <p:cNvGrpSpPr/>
            <p:nvPr/>
          </p:nvGrpSpPr>
          <p:grpSpPr>
            <a:xfrm>
              <a:off x="9885226" y="4737665"/>
              <a:ext cx="715674" cy="292285"/>
              <a:chOff x="7630676" y="5307171"/>
              <a:chExt cx="862158" cy="416051"/>
            </a:xfrm>
          </p:grpSpPr>
          <p:sp>
            <p:nvSpPr>
              <p:cNvPr id="137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7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171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-S226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75" name="Group 1374"/>
          <p:cNvGrpSpPr/>
          <p:nvPr/>
        </p:nvGrpSpPr>
        <p:grpSpPr>
          <a:xfrm>
            <a:off x="3099991" y="2143224"/>
            <a:ext cx="971461" cy="377772"/>
            <a:chOff x="7820514" y="2798808"/>
            <a:chExt cx="1476139" cy="595569"/>
          </a:xfrm>
        </p:grpSpPr>
        <p:sp>
          <p:nvSpPr>
            <p:cNvPr id="1376" name="Rounded Rectangle 1375"/>
            <p:cNvSpPr/>
            <p:nvPr/>
          </p:nvSpPr>
          <p:spPr bwMode="auto">
            <a:xfrm>
              <a:off x="8024456" y="279880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7" name="TextBox 1376"/>
            <p:cNvSpPr txBox="1"/>
            <p:nvPr/>
          </p:nvSpPr>
          <p:spPr>
            <a:xfrm>
              <a:off x="7820514" y="2810785"/>
              <a:ext cx="1476139" cy="583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HePTP</a:t>
              </a:r>
              <a:endParaRPr lang="en-US" sz="85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P35236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0" name="Group 1379"/>
          <p:cNvGrpSpPr/>
          <p:nvPr/>
        </p:nvGrpSpPr>
        <p:grpSpPr>
          <a:xfrm>
            <a:off x="3322012" y="1972850"/>
            <a:ext cx="535161" cy="219819"/>
            <a:chOff x="7630676" y="5344549"/>
            <a:chExt cx="862158" cy="418445"/>
          </a:xfrm>
        </p:grpSpPr>
        <p:sp>
          <p:nvSpPr>
            <p:cNvPr id="138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385" name="Text Box 157"/>
            <p:cNvSpPr txBox="1">
              <a:spLocks noChangeArrowheads="1"/>
            </p:cNvSpPr>
            <p:nvPr/>
          </p:nvSpPr>
          <p:spPr bwMode="auto">
            <a:xfrm>
              <a:off x="7630676" y="5346941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-S93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81" name="Group 1380"/>
          <p:cNvGrpSpPr/>
          <p:nvPr/>
        </p:nvGrpSpPr>
        <p:grpSpPr>
          <a:xfrm>
            <a:off x="3322012" y="1832559"/>
            <a:ext cx="535161" cy="218563"/>
            <a:chOff x="7630676" y="5231572"/>
            <a:chExt cx="862158" cy="416053"/>
          </a:xfrm>
        </p:grpSpPr>
        <p:sp>
          <p:nvSpPr>
            <p:cNvPr id="13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383" name="Text Box 157"/>
            <p:cNvSpPr txBox="1">
              <a:spLocks noChangeArrowheads="1"/>
            </p:cNvSpPr>
            <p:nvPr/>
          </p:nvSpPr>
          <p:spPr bwMode="auto">
            <a:xfrm>
              <a:off x="7630676" y="5231572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-T66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293069" y="198249"/>
            <a:ext cx="827664" cy="541102"/>
            <a:chOff x="6552891" y="7070418"/>
            <a:chExt cx="919115" cy="600890"/>
          </a:xfrm>
        </p:grpSpPr>
        <p:grpSp>
          <p:nvGrpSpPr>
            <p:cNvPr id="1388" name="Group 1387"/>
            <p:cNvGrpSpPr/>
            <p:nvPr/>
          </p:nvGrpSpPr>
          <p:grpSpPr>
            <a:xfrm>
              <a:off x="6552891" y="7260232"/>
              <a:ext cx="919115" cy="411076"/>
              <a:chOff x="507046" y="3608358"/>
              <a:chExt cx="1257639" cy="583594"/>
            </a:xfrm>
          </p:grpSpPr>
          <p:sp>
            <p:nvSpPr>
              <p:cNvPr id="1389" name="Snip Same Side Corner Rectangle 138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0" name="TextBox 1389"/>
              <p:cNvSpPr txBox="1"/>
              <p:nvPr/>
            </p:nvSpPr>
            <p:spPr>
              <a:xfrm>
                <a:off x="507046" y="3608358"/>
                <a:ext cx="1257639" cy="58359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LIFR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P42702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91" name="Group 1390"/>
            <p:cNvGrpSpPr/>
            <p:nvPr/>
          </p:nvGrpSpPr>
          <p:grpSpPr>
            <a:xfrm>
              <a:off x="6709562" y="7070418"/>
              <a:ext cx="594292" cy="242712"/>
              <a:chOff x="7630676" y="5289755"/>
              <a:chExt cx="862158" cy="416051"/>
            </a:xfrm>
          </p:grpSpPr>
          <p:sp>
            <p:nvSpPr>
              <p:cNvPr id="139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39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89755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-S1044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02" name="Group 1401"/>
          <p:cNvGrpSpPr/>
          <p:nvPr/>
        </p:nvGrpSpPr>
        <p:grpSpPr>
          <a:xfrm>
            <a:off x="2234712" y="6168516"/>
            <a:ext cx="759521" cy="552305"/>
            <a:chOff x="5680918" y="658764"/>
            <a:chExt cx="1015712" cy="738601"/>
          </a:xfrm>
        </p:grpSpPr>
        <p:grpSp>
          <p:nvGrpSpPr>
            <p:cNvPr id="1403" name="Group 1402"/>
            <p:cNvGrpSpPr/>
            <p:nvPr/>
          </p:nvGrpSpPr>
          <p:grpSpPr>
            <a:xfrm>
              <a:off x="5680918" y="902327"/>
              <a:ext cx="1015712" cy="495038"/>
              <a:chOff x="550901" y="1139280"/>
              <a:chExt cx="1154094" cy="583593"/>
            </a:xfrm>
          </p:grpSpPr>
          <p:sp>
            <p:nvSpPr>
              <p:cNvPr id="1407" name="Rounded Rectangle 140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550901" y="1139280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MAPKAPK5</a:t>
                </a:r>
                <a:endParaRPr lang="en-US" sz="85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Q8IW41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04" name="Group 1403"/>
            <p:cNvGrpSpPr/>
            <p:nvPr/>
          </p:nvGrpSpPr>
          <p:grpSpPr>
            <a:xfrm>
              <a:off x="5834422" y="658764"/>
              <a:ext cx="715674" cy="292285"/>
              <a:chOff x="7620676" y="4984567"/>
              <a:chExt cx="862158" cy="416053"/>
            </a:xfrm>
          </p:grpSpPr>
          <p:sp>
            <p:nvSpPr>
              <p:cNvPr id="140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0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+T182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16" name="Group 1415"/>
          <p:cNvGrpSpPr/>
          <p:nvPr/>
        </p:nvGrpSpPr>
        <p:grpSpPr>
          <a:xfrm>
            <a:off x="6618760" y="3636836"/>
            <a:ext cx="827664" cy="547367"/>
            <a:chOff x="5858054" y="3300257"/>
            <a:chExt cx="1106841" cy="731996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5858054" y="3526854"/>
              <a:ext cx="1106841" cy="505399"/>
              <a:chOff x="507046" y="2791634"/>
              <a:chExt cx="1257639" cy="595808"/>
            </a:xfrm>
          </p:grpSpPr>
          <p:sp>
            <p:nvSpPr>
              <p:cNvPr id="1421" name="Snip Same Side Corner Rectangle 142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2" name="TextBox 1421"/>
              <p:cNvSpPr txBox="1"/>
              <p:nvPr/>
            </p:nvSpPr>
            <p:spPr>
              <a:xfrm>
                <a:off x="507046" y="2791634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NR2C1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P13056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418" name="Group 1417"/>
            <p:cNvGrpSpPr/>
            <p:nvPr/>
          </p:nvGrpSpPr>
          <p:grpSpPr>
            <a:xfrm>
              <a:off x="6051486" y="3300257"/>
              <a:ext cx="715674" cy="292286"/>
              <a:chOff x="7620676" y="4984567"/>
              <a:chExt cx="862158" cy="416055"/>
            </a:xfrm>
          </p:grpSpPr>
          <p:sp>
            <p:nvSpPr>
              <p:cNvPr id="141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2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4160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+T222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6618760" y="2720501"/>
            <a:ext cx="827664" cy="970445"/>
            <a:chOff x="1112907" y="6817645"/>
            <a:chExt cx="919115" cy="1077672"/>
          </a:xfrm>
        </p:grpSpPr>
        <p:grpSp>
          <p:nvGrpSpPr>
            <p:cNvPr id="1425" name="Group 1424"/>
            <p:cNvGrpSpPr/>
            <p:nvPr/>
          </p:nvGrpSpPr>
          <p:grpSpPr>
            <a:xfrm>
              <a:off x="1275318" y="6817645"/>
              <a:ext cx="594292" cy="242712"/>
              <a:chOff x="7620676" y="4982642"/>
              <a:chExt cx="862158" cy="416054"/>
            </a:xfrm>
          </p:grpSpPr>
          <p:sp>
            <p:nvSpPr>
              <p:cNvPr id="143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3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2642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+S126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26" name="Group 1425"/>
            <p:cNvGrpSpPr/>
            <p:nvPr/>
          </p:nvGrpSpPr>
          <p:grpSpPr>
            <a:xfrm>
              <a:off x="1112907" y="7475634"/>
              <a:ext cx="919115" cy="419683"/>
              <a:chOff x="507046" y="2807323"/>
              <a:chExt cx="1257639" cy="595812"/>
            </a:xfrm>
          </p:grpSpPr>
          <p:sp>
            <p:nvSpPr>
              <p:cNvPr id="1433" name="Snip Same Side Corner Rectangle 143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34" name="TextBox 1433"/>
              <p:cNvSpPr txBox="1"/>
              <p:nvPr/>
            </p:nvSpPr>
            <p:spPr>
              <a:xfrm>
                <a:off x="507046" y="2807323"/>
                <a:ext cx="1257639" cy="59581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NR4A2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P43354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427" name="Group 1426"/>
            <p:cNvGrpSpPr/>
            <p:nvPr/>
          </p:nvGrpSpPr>
          <p:grpSpPr>
            <a:xfrm>
              <a:off x="1275318" y="7125410"/>
              <a:ext cx="594292" cy="242712"/>
              <a:chOff x="7620676" y="5019399"/>
              <a:chExt cx="862158" cy="416053"/>
            </a:xfrm>
          </p:grpSpPr>
          <p:sp>
            <p:nvSpPr>
              <p:cNvPr id="143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3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+T132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28" name="Group 1427"/>
            <p:cNvGrpSpPr/>
            <p:nvPr/>
          </p:nvGrpSpPr>
          <p:grpSpPr>
            <a:xfrm>
              <a:off x="1275318" y="6982127"/>
              <a:ext cx="594292" cy="242712"/>
              <a:chOff x="7620676" y="5000058"/>
              <a:chExt cx="862158" cy="416053"/>
            </a:xfrm>
          </p:grpSpPr>
          <p:sp>
            <p:nvSpPr>
              <p:cNvPr id="142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3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058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+T129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37" name="Group 1436"/>
            <p:cNvGrpSpPr/>
            <p:nvPr/>
          </p:nvGrpSpPr>
          <p:grpSpPr>
            <a:xfrm>
              <a:off x="1273930" y="7262852"/>
              <a:ext cx="594292" cy="242712"/>
              <a:chOff x="7592082" y="5945606"/>
              <a:chExt cx="862158" cy="416051"/>
            </a:xfrm>
          </p:grpSpPr>
          <p:sp>
            <p:nvSpPr>
              <p:cNvPr id="143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3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45606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T185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345" name="Elbow Connector 344"/>
          <p:cNvCxnSpPr/>
          <p:nvPr/>
        </p:nvCxnSpPr>
        <p:spPr bwMode="auto">
          <a:xfrm flipV="1">
            <a:off x="2182026" y="499132"/>
            <a:ext cx="2704133" cy="2628777"/>
          </a:xfrm>
          <a:prstGeom prst="bentConnector3">
            <a:avLst>
              <a:gd name="adj1" fmla="val 30863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 bwMode="auto">
          <a:xfrm>
            <a:off x="2148113" y="1196112"/>
            <a:ext cx="1141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>
            <a:off x="827930" y="1576697"/>
            <a:ext cx="1686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Connector 374"/>
          <p:cNvCxnSpPr/>
          <p:nvPr/>
        </p:nvCxnSpPr>
        <p:spPr bwMode="auto">
          <a:xfrm>
            <a:off x="840010" y="2566570"/>
            <a:ext cx="1686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Connector 376"/>
          <p:cNvCxnSpPr/>
          <p:nvPr/>
        </p:nvCxnSpPr>
        <p:spPr bwMode="auto">
          <a:xfrm>
            <a:off x="834054" y="2042352"/>
            <a:ext cx="1686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8" name="Group 377"/>
          <p:cNvGrpSpPr/>
          <p:nvPr/>
        </p:nvGrpSpPr>
        <p:grpSpPr>
          <a:xfrm>
            <a:off x="100816" y="3721215"/>
            <a:ext cx="827664" cy="373543"/>
            <a:chOff x="537046" y="6214612"/>
            <a:chExt cx="1257639" cy="588901"/>
          </a:xfrm>
        </p:grpSpPr>
        <p:sp>
          <p:nvSpPr>
            <p:cNvPr id="379" name="Snip Same Side Corner Rectangle 378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537046" y="6219921"/>
              <a:ext cx="1257639" cy="583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IEX-1/IER3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P46695</a:t>
              </a:r>
              <a:endParaRPr lang="en-US" sz="8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242731" y="3375778"/>
            <a:ext cx="535160" cy="218563"/>
            <a:chOff x="7601839" y="4144161"/>
            <a:chExt cx="862158" cy="416051"/>
          </a:xfrm>
        </p:grpSpPr>
        <p:sp>
          <p:nvSpPr>
            <p:cNvPr id="382" name="AutoShape 171"/>
            <p:cNvSpPr>
              <a:spLocks noChangeArrowheads="1"/>
            </p:cNvSpPr>
            <p:nvPr/>
          </p:nvSpPr>
          <p:spPr bwMode="auto">
            <a:xfrm>
              <a:off x="7729063" y="419161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385" name="Text Box 172"/>
            <p:cNvSpPr txBox="1">
              <a:spLocks noChangeArrowheads="1"/>
            </p:cNvSpPr>
            <p:nvPr/>
          </p:nvSpPr>
          <p:spPr bwMode="auto">
            <a:xfrm>
              <a:off x="7601839" y="4144161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latin typeface="Arial" charset="0"/>
                </a:rPr>
                <a:t>DD</a:t>
              </a:r>
              <a:endParaRPr lang="en-US" sz="850" dirty="0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1107431" y="2224548"/>
            <a:ext cx="874808" cy="370175"/>
            <a:chOff x="454813" y="1139280"/>
            <a:chExt cx="1329274" cy="583595"/>
          </a:xfrm>
        </p:grpSpPr>
        <p:sp>
          <p:nvSpPr>
            <p:cNvPr id="389" name="Rounded Rectangle 38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454813" y="1139280"/>
              <a:ext cx="1329274" cy="583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1284698" y="1772319"/>
            <a:ext cx="535160" cy="218563"/>
            <a:chOff x="7630676" y="5324596"/>
            <a:chExt cx="862158" cy="416051"/>
          </a:xfrm>
        </p:grpSpPr>
        <p:sp>
          <p:nvSpPr>
            <p:cNvPr id="3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398" name="Text Box 157"/>
            <p:cNvSpPr txBox="1">
              <a:spLocks noChangeArrowheads="1"/>
            </p:cNvSpPr>
            <p:nvPr/>
          </p:nvSpPr>
          <p:spPr bwMode="auto">
            <a:xfrm>
              <a:off x="7630676" y="5324596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-Y193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284698" y="1632280"/>
            <a:ext cx="535160" cy="218563"/>
            <a:chOff x="7630676" y="5324596"/>
            <a:chExt cx="862158" cy="416051"/>
          </a:xfrm>
        </p:grpSpPr>
        <p:sp>
          <p:nvSpPr>
            <p:cNvPr id="4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01" name="Text Box 157"/>
            <p:cNvSpPr txBox="1">
              <a:spLocks noChangeArrowheads="1"/>
            </p:cNvSpPr>
            <p:nvPr/>
          </p:nvSpPr>
          <p:spPr bwMode="auto">
            <a:xfrm>
              <a:off x="7630676" y="5324596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-T190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284698" y="1492236"/>
            <a:ext cx="535160" cy="218563"/>
            <a:chOff x="7620676" y="5019406"/>
            <a:chExt cx="862158" cy="416054"/>
          </a:xfrm>
        </p:grpSpPr>
        <p:sp>
          <p:nvSpPr>
            <p:cNvPr id="4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04" name="Text Box 154"/>
            <p:cNvSpPr txBox="1">
              <a:spLocks noChangeArrowheads="1"/>
            </p:cNvSpPr>
            <p:nvPr/>
          </p:nvSpPr>
          <p:spPr bwMode="auto">
            <a:xfrm>
              <a:off x="7620676" y="5019406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+Y187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284698" y="1352197"/>
            <a:ext cx="535160" cy="218563"/>
            <a:chOff x="7620676" y="5019408"/>
            <a:chExt cx="862158" cy="416054"/>
          </a:xfrm>
        </p:grpSpPr>
        <p:sp>
          <p:nvSpPr>
            <p:cNvPr id="4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07" name="Text Box 154"/>
            <p:cNvSpPr txBox="1">
              <a:spLocks noChangeArrowheads="1"/>
            </p:cNvSpPr>
            <p:nvPr/>
          </p:nvSpPr>
          <p:spPr bwMode="auto">
            <a:xfrm>
              <a:off x="7620676" y="5019408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+T185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284698" y="1212162"/>
            <a:ext cx="535160" cy="218563"/>
            <a:chOff x="7592082" y="6000921"/>
            <a:chExt cx="862158" cy="416051"/>
          </a:xfrm>
        </p:grpSpPr>
        <p:sp>
          <p:nvSpPr>
            <p:cNvPr id="4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10" name="Text Box 160"/>
            <p:cNvSpPr txBox="1">
              <a:spLocks noChangeArrowheads="1"/>
            </p:cNvSpPr>
            <p:nvPr/>
          </p:nvSpPr>
          <p:spPr bwMode="auto">
            <a:xfrm>
              <a:off x="7592082" y="6000921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T181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284698" y="1912361"/>
            <a:ext cx="535160" cy="218563"/>
            <a:chOff x="7592082" y="6000921"/>
            <a:chExt cx="862158" cy="416051"/>
          </a:xfrm>
        </p:grpSpPr>
        <p:sp>
          <p:nvSpPr>
            <p:cNvPr id="4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13" name="Text Box 160"/>
            <p:cNvSpPr txBox="1">
              <a:spLocks noChangeArrowheads="1"/>
            </p:cNvSpPr>
            <p:nvPr/>
          </p:nvSpPr>
          <p:spPr bwMode="auto">
            <a:xfrm>
              <a:off x="7592082" y="6000921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S246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284698" y="1072122"/>
            <a:ext cx="535160" cy="218563"/>
            <a:chOff x="7630676" y="5324596"/>
            <a:chExt cx="862158" cy="416051"/>
          </a:xfrm>
        </p:grpSpPr>
        <p:sp>
          <p:nvSpPr>
            <p:cNvPr id="4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16" name="Text Box 157"/>
            <p:cNvSpPr txBox="1">
              <a:spLocks noChangeArrowheads="1"/>
            </p:cNvSpPr>
            <p:nvPr/>
          </p:nvSpPr>
          <p:spPr bwMode="auto">
            <a:xfrm>
              <a:off x="7630676" y="5324596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-Y36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2151446" y="527653"/>
            <a:ext cx="916083" cy="367190"/>
            <a:chOff x="3681359" y="2066168"/>
            <a:chExt cx="1391992" cy="586295"/>
          </a:xfrm>
        </p:grpSpPr>
        <p:sp>
          <p:nvSpPr>
            <p:cNvPr id="421" name="Rounded Rectangle 42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3681359" y="2068870"/>
              <a:ext cx="1391992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MKP2/DUSP4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Q13115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6" name="Elbow Connector 425"/>
          <p:cNvCxnSpPr/>
          <p:nvPr/>
        </p:nvCxnSpPr>
        <p:spPr bwMode="auto">
          <a:xfrm rot="5400000">
            <a:off x="1587959" y="1124966"/>
            <a:ext cx="625954" cy="23812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 flipH="1">
            <a:off x="1786472" y="1432499"/>
            <a:ext cx="2335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8" name="Group 427"/>
          <p:cNvGrpSpPr/>
          <p:nvPr/>
        </p:nvGrpSpPr>
        <p:grpSpPr>
          <a:xfrm>
            <a:off x="2142697" y="1909505"/>
            <a:ext cx="931111" cy="371890"/>
            <a:chOff x="3673646" y="2066168"/>
            <a:chExt cx="1414827" cy="586295"/>
          </a:xfrm>
        </p:grpSpPr>
        <p:sp>
          <p:nvSpPr>
            <p:cNvPr id="429" name="Rounded Rectangle 42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3673646" y="2068870"/>
              <a:ext cx="1414827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MKP3/DUSP6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Q16828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31" name="Straight Connector 430"/>
          <p:cNvCxnSpPr/>
          <p:nvPr/>
        </p:nvCxnSpPr>
        <p:spPr bwMode="auto">
          <a:xfrm>
            <a:off x="2933515" y="2071062"/>
            <a:ext cx="1461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" name="Straight Connector 431"/>
          <p:cNvCxnSpPr/>
          <p:nvPr/>
        </p:nvCxnSpPr>
        <p:spPr bwMode="auto">
          <a:xfrm>
            <a:off x="2124765" y="660673"/>
            <a:ext cx="1477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3" name="Straight Connector 432"/>
          <p:cNvCxnSpPr/>
          <p:nvPr/>
        </p:nvCxnSpPr>
        <p:spPr bwMode="auto">
          <a:xfrm flipV="1">
            <a:off x="3064701" y="912755"/>
            <a:ext cx="0" cy="11673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4" name="Group 433"/>
          <p:cNvGrpSpPr/>
          <p:nvPr/>
        </p:nvGrpSpPr>
        <p:grpSpPr>
          <a:xfrm>
            <a:off x="30229" y="927800"/>
            <a:ext cx="908546" cy="370175"/>
            <a:chOff x="426341" y="1139278"/>
            <a:chExt cx="1380540" cy="583593"/>
          </a:xfrm>
        </p:grpSpPr>
        <p:sp>
          <p:nvSpPr>
            <p:cNvPr id="435" name="Rounded Rectangle 43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26341" y="1139278"/>
              <a:ext cx="1380540" cy="583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MEK1/MAP2K1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Q02750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30229" y="1409575"/>
            <a:ext cx="908546" cy="370175"/>
            <a:chOff x="426342" y="1139280"/>
            <a:chExt cx="1380540" cy="583593"/>
          </a:xfrm>
        </p:grpSpPr>
        <p:sp>
          <p:nvSpPr>
            <p:cNvPr id="438" name="Rounded Rectangle 43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426342" y="1139280"/>
              <a:ext cx="1380540" cy="583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MEK2/MAP2K2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P36507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112202" y="1906726"/>
            <a:ext cx="759521" cy="370175"/>
            <a:chOff x="537046" y="349953"/>
            <a:chExt cx="1154094" cy="583594"/>
          </a:xfrm>
        </p:grpSpPr>
        <p:sp>
          <p:nvSpPr>
            <p:cNvPr id="441" name="Rounded Rectangle 4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537046" y="349953"/>
              <a:ext cx="1154094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236421" y="2882349"/>
            <a:ext cx="535160" cy="218563"/>
            <a:chOff x="7620676" y="5000448"/>
            <a:chExt cx="862158" cy="416054"/>
          </a:xfrm>
        </p:grpSpPr>
        <p:sp>
          <p:nvSpPr>
            <p:cNvPr id="4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45" name="Text Box 154"/>
            <p:cNvSpPr txBox="1">
              <a:spLocks noChangeArrowheads="1"/>
            </p:cNvSpPr>
            <p:nvPr/>
          </p:nvSpPr>
          <p:spPr bwMode="auto">
            <a:xfrm>
              <a:off x="7620676" y="5000448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+S736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24383" y="620078"/>
            <a:ext cx="535160" cy="218563"/>
            <a:chOff x="7630676" y="5295552"/>
            <a:chExt cx="862158" cy="416050"/>
          </a:xfrm>
        </p:grpSpPr>
        <p:sp>
          <p:nvSpPr>
            <p:cNvPr id="44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48" name="Text Box 157"/>
            <p:cNvSpPr txBox="1">
              <a:spLocks noChangeArrowheads="1"/>
            </p:cNvSpPr>
            <p:nvPr/>
          </p:nvSpPr>
          <p:spPr bwMode="auto">
            <a:xfrm>
              <a:off x="7630676" y="5295552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-T292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49" name="Elbow Connector 448"/>
          <p:cNvCxnSpPr/>
          <p:nvPr/>
        </p:nvCxnSpPr>
        <p:spPr bwMode="auto">
          <a:xfrm rot="16200000" flipV="1">
            <a:off x="684045" y="956725"/>
            <a:ext cx="1603408" cy="1194479"/>
          </a:xfrm>
          <a:prstGeom prst="bentConnector3">
            <a:avLst>
              <a:gd name="adj1" fmla="val 9344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 flipH="1">
            <a:off x="1735469" y="1711778"/>
            <a:ext cx="3607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1" name="Elbow Connector 450"/>
          <p:cNvCxnSpPr/>
          <p:nvPr/>
        </p:nvCxnSpPr>
        <p:spPr bwMode="auto">
          <a:xfrm rot="16200000" flipV="1">
            <a:off x="1586467" y="1772106"/>
            <a:ext cx="606149" cy="260920"/>
          </a:xfrm>
          <a:prstGeom prst="bentConnector3">
            <a:avLst>
              <a:gd name="adj1" fmla="val 1001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" name="Straight Connector 451"/>
          <p:cNvCxnSpPr/>
          <p:nvPr/>
        </p:nvCxnSpPr>
        <p:spPr bwMode="auto">
          <a:xfrm>
            <a:off x="1905820" y="2426770"/>
            <a:ext cx="1141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3" name="Group 452"/>
          <p:cNvGrpSpPr/>
          <p:nvPr/>
        </p:nvGrpSpPr>
        <p:grpSpPr>
          <a:xfrm>
            <a:off x="113783" y="2430618"/>
            <a:ext cx="759521" cy="370175"/>
            <a:chOff x="537046" y="349955"/>
            <a:chExt cx="1154094" cy="583594"/>
          </a:xfrm>
        </p:grpSpPr>
        <p:sp>
          <p:nvSpPr>
            <p:cNvPr id="454" name="Rounded Rectangle 45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537046" y="349955"/>
              <a:ext cx="1154094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8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456" name="Elbow Connector 455"/>
          <p:cNvCxnSpPr/>
          <p:nvPr/>
        </p:nvCxnSpPr>
        <p:spPr bwMode="auto">
          <a:xfrm rot="5400000" flipH="1" flipV="1">
            <a:off x="702686" y="1916184"/>
            <a:ext cx="936691" cy="364085"/>
          </a:xfrm>
          <a:prstGeom prst="bentConnector3">
            <a:avLst>
              <a:gd name="adj1" fmla="val 10028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7" name="Elbow Connector 456"/>
          <p:cNvCxnSpPr/>
          <p:nvPr/>
        </p:nvCxnSpPr>
        <p:spPr bwMode="auto">
          <a:xfrm>
            <a:off x="854949" y="1080501"/>
            <a:ext cx="505722" cy="496197"/>
          </a:xfrm>
          <a:prstGeom prst="bentConnector3">
            <a:avLst>
              <a:gd name="adj1" fmla="val 2896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" name="Straight Arrow Connector 457"/>
          <p:cNvCxnSpPr/>
          <p:nvPr/>
        </p:nvCxnSpPr>
        <p:spPr bwMode="auto">
          <a:xfrm>
            <a:off x="1003237" y="1455543"/>
            <a:ext cx="3726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9" name="Group 458"/>
          <p:cNvGrpSpPr/>
          <p:nvPr/>
        </p:nvGrpSpPr>
        <p:grpSpPr>
          <a:xfrm>
            <a:off x="1177369" y="5436894"/>
            <a:ext cx="827664" cy="381290"/>
            <a:chOff x="473789" y="5344549"/>
            <a:chExt cx="1257639" cy="601114"/>
          </a:xfrm>
        </p:grpSpPr>
        <p:sp>
          <p:nvSpPr>
            <p:cNvPr id="460" name="Snip Same Side Corner Rectangle 45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473789" y="5349856"/>
              <a:ext cx="1257639" cy="59580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262626"/>
                  </a:solidFill>
                  <a:latin typeface="Arial" charset="0"/>
                </a:rPr>
                <a:t>ADAM15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7F773E"/>
                  </a:solidFill>
                  <a:latin typeface="Arial" charset="0"/>
                </a:rPr>
                <a:t>Q13444</a:t>
              </a:r>
              <a:endParaRPr lang="en-US" sz="8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1154718" y="3475735"/>
            <a:ext cx="827664" cy="373545"/>
            <a:chOff x="507046" y="3634424"/>
            <a:chExt cx="1257639" cy="588904"/>
          </a:xfrm>
        </p:grpSpPr>
        <p:sp>
          <p:nvSpPr>
            <p:cNvPr id="463" name="Snip Same Side Corner Rectangle 4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4" name="TextBox 463"/>
            <p:cNvSpPr txBox="1"/>
            <p:nvPr/>
          </p:nvSpPr>
          <p:spPr>
            <a:xfrm>
              <a:off x="507046" y="3639735"/>
              <a:ext cx="125763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124241" y="3053336"/>
            <a:ext cx="759521" cy="370175"/>
            <a:chOff x="550901" y="1139280"/>
            <a:chExt cx="1154094" cy="583594"/>
          </a:xfrm>
        </p:grpSpPr>
        <p:sp>
          <p:nvSpPr>
            <p:cNvPr id="469" name="Rounded Rectangle 4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550901" y="1139280"/>
              <a:ext cx="1154094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DAPK1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P53355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236421" y="2777544"/>
            <a:ext cx="535160" cy="218563"/>
            <a:chOff x="7620676" y="5019392"/>
            <a:chExt cx="862158" cy="416054"/>
          </a:xfrm>
        </p:grpSpPr>
        <p:sp>
          <p:nvSpPr>
            <p:cNvPr id="4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73" name="Text Box 154"/>
            <p:cNvSpPr txBox="1">
              <a:spLocks noChangeArrowheads="1"/>
            </p:cNvSpPr>
            <p:nvPr/>
          </p:nvSpPr>
          <p:spPr bwMode="auto">
            <a:xfrm>
              <a:off x="7620676" y="5019392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+S734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233785" y="2265359"/>
            <a:ext cx="535160" cy="218563"/>
            <a:chOff x="7592082" y="6000901"/>
            <a:chExt cx="862158" cy="416050"/>
          </a:xfrm>
        </p:grpSpPr>
        <p:sp>
          <p:nvSpPr>
            <p:cNvPr id="4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76" name="Text Box 160"/>
            <p:cNvSpPr txBox="1">
              <a:spLocks noChangeArrowheads="1"/>
            </p:cNvSpPr>
            <p:nvPr/>
          </p:nvSpPr>
          <p:spPr bwMode="auto">
            <a:xfrm>
              <a:off x="7592082" y="6000901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S59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77" name="Straight Connector 476"/>
          <p:cNvCxnSpPr/>
          <p:nvPr/>
        </p:nvCxnSpPr>
        <p:spPr bwMode="auto">
          <a:xfrm flipV="1">
            <a:off x="1913864" y="2355437"/>
            <a:ext cx="1168569" cy="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8" name="Straight Connector 477"/>
          <p:cNvCxnSpPr/>
          <p:nvPr/>
        </p:nvCxnSpPr>
        <p:spPr bwMode="auto">
          <a:xfrm>
            <a:off x="1909830" y="2281029"/>
            <a:ext cx="11189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9" name="Straight Connector 478"/>
          <p:cNvCxnSpPr/>
          <p:nvPr/>
        </p:nvCxnSpPr>
        <p:spPr bwMode="auto">
          <a:xfrm>
            <a:off x="2185512" y="1455543"/>
            <a:ext cx="0" cy="10368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0" name="Elbow Connector 479"/>
          <p:cNvCxnSpPr/>
          <p:nvPr/>
        </p:nvCxnSpPr>
        <p:spPr bwMode="auto">
          <a:xfrm rot="10800000" flipV="1">
            <a:off x="1003237" y="2196121"/>
            <a:ext cx="1001795" cy="478442"/>
          </a:xfrm>
          <a:prstGeom prst="bentConnector3">
            <a:avLst>
              <a:gd name="adj1" fmla="val -23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" name="Elbow Connector 480"/>
          <p:cNvCxnSpPr/>
          <p:nvPr/>
        </p:nvCxnSpPr>
        <p:spPr bwMode="auto">
          <a:xfrm rot="5400000">
            <a:off x="-99538" y="3334028"/>
            <a:ext cx="1899208" cy="291864"/>
          </a:xfrm>
          <a:prstGeom prst="bentConnector3">
            <a:avLst>
              <a:gd name="adj1" fmla="val 9961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 flipH="1">
            <a:off x="696944" y="2864243"/>
            <a:ext cx="292046" cy="81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" name="Straight Connector 482"/>
          <p:cNvCxnSpPr/>
          <p:nvPr/>
        </p:nvCxnSpPr>
        <p:spPr bwMode="auto">
          <a:xfrm>
            <a:off x="1061849" y="1013556"/>
            <a:ext cx="0" cy="36657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4" name="Straight Arrow Connector 483"/>
          <p:cNvCxnSpPr/>
          <p:nvPr/>
        </p:nvCxnSpPr>
        <p:spPr bwMode="auto">
          <a:xfrm>
            <a:off x="1076606" y="2401518"/>
            <a:ext cx="1260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5" name="Straight Arrow Connector 484"/>
          <p:cNvCxnSpPr/>
          <p:nvPr/>
        </p:nvCxnSpPr>
        <p:spPr bwMode="auto">
          <a:xfrm flipH="1">
            <a:off x="693379" y="3480331"/>
            <a:ext cx="3726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86" name="Group 485"/>
          <p:cNvGrpSpPr/>
          <p:nvPr/>
        </p:nvGrpSpPr>
        <p:grpSpPr>
          <a:xfrm>
            <a:off x="1154718" y="3118412"/>
            <a:ext cx="827664" cy="373543"/>
            <a:chOff x="507046" y="3634424"/>
            <a:chExt cx="1257639" cy="588901"/>
          </a:xfrm>
        </p:grpSpPr>
        <p:sp>
          <p:nvSpPr>
            <p:cNvPr id="487" name="Snip Same Side Corner Rectangle 4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507046" y="3639733"/>
              <a:ext cx="1257639" cy="583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HSF4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Q9ULV5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89" name="Straight Arrow Connector 488"/>
          <p:cNvCxnSpPr/>
          <p:nvPr/>
        </p:nvCxnSpPr>
        <p:spPr bwMode="auto">
          <a:xfrm flipH="1">
            <a:off x="820322" y="1022867"/>
            <a:ext cx="214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0" name="Group 489"/>
          <p:cNvGrpSpPr/>
          <p:nvPr/>
        </p:nvGrpSpPr>
        <p:grpSpPr>
          <a:xfrm>
            <a:off x="243623" y="3554647"/>
            <a:ext cx="535160" cy="218563"/>
            <a:chOff x="7592082" y="6000899"/>
            <a:chExt cx="862158" cy="416050"/>
          </a:xfrm>
        </p:grpSpPr>
        <p:sp>
          <p:nvSpPr>
            <p:cNvPr id="4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492" name="Text Box 160"/>
            <p:cNvSpPr txBox="1">
              <a:spLocks noChangeArrowheads="1"/>
            </p:cNvSpPr>
            <p:nvPr/>
          </p:nvSpPr>
          <p:spPr bwMode="auto">
            <a:xfrm>
              <a:off x="7592082" y="6000899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T18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93" name="Straight Arrow Connector 492"/>
          <p:cNvCxnSpPr/>
          <p:nvPr/>
        </p:nvCxnSpPr>
        <p:spPr bwMode="auto">
          <a:xfrm flipH="1">
            <a:off x="820322" y="3884711"/>
            <a:ext cx="214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4" name="Straight Connector 493"/>
          <p:cNvCxnSpPr/>
          <p:nvPr/>
        </p:nvCxnSpPr>
        <p:spPr bwMode="auto">
          <a:xfrm>
            <a:off x="62381" y="857430"/>
            <a:ext cx="0" cy="2789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5" name="Group 494"/>
          <p:cNvGrpSpPr/>
          <p:nvPr/>
        </p:nvGrpSpPr>
        <p:grpSpPr>
          <a:xfrm>
            <a:off x="2129240" y="994334"/>
            <a:ext cx="971461" cy="377771"/>
            <a:chOff x="7820514" y="2798808"/>
            <a:chExt cx="1476139" cy="595567"/>
          </a:xfrm>
        </p:grpSpPr>
        <p:sp>
          <p:nvSpPr>
            <p:cNvPr id="496" name="Rounded Rectangle 495"/>
            <p:cNvSpPr/>
            <p:nvPr/>
          </p:nvSpPr>
          <p:spPr bwMode="auto">
            <a:xfrm>
              <a:off x="8024456" y="279880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7820514" y="2810783"/>
              <a:ext cx="1476139" cy="583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err="1" smtClean="0">
                  <a:solidFill>
                    <a:schemeClr val="bg1"/>
                  </a:solidFill>
                  <a:latin typeface="Arial" charset="0"/>
                </a:rPr>
                <a:t>HPTPeta</a:t>
              </a: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/PTPRJ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98" name="Straight Connector 497"/>
          <p:cNvCxnSpPr/>
          <p:nvPr/>
        </p:nvCxnSpPr>
        <p:spPr bwMode="auto">
          <a:xfrm flipV="1">
            <a:off x="2006738" y="937972"/>
            <a:ext cx="1057963" cy="34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Elbow Connector 498"/>
          <p:cNvCxnSpPr/>
          <p:nvPr/>
        </p:nvCxnSpPr>
        <p:spPr bwMode="auto">
          <a:xfrm rot="5400000">
            <a:off x="1521619" y="905741"/>
            <a:ext cx="845092" cy="354958"/>
          </a:xfrm>
          <a:prstGeom prst="bentConnector3">
            <a:avLst>
              <a:gd name="adj1" fmla="val 100636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00" name="Group 499"/>
          <p:cNvGrpSpPr/>
          <p:nvPr/>
        </p:nvGrpSpPr>
        <p:grpSpPr>
          <a:xfrm>
            <a:off x="1154718" y="3833060"/>
            <a:ext cx="827664" cy="373545"/>
            <a:chOff x="507046" y="3634424"/>
            <a:chExt cx="1257639" cy="588904"/>
          </a:xfrm>
        </p:grpSpPr>
        <p:sp>
          <p:nvSpPr>
            <p:cNvPr id="501" name="Snip Same Side Corner Rectangle 5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507046" y="3639735"/>
              <a:ext cx="125763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MORG1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Q9BRX9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1154718" y="4190386"/>
            <a:ext cx="827664" cy="373545"/>
            <a:chOff x="507046" y="3634424"/>
            <a:chExt cx="1257639" cy="588904"/>
          </a:xfrm>
        </p:grpSpPr>
        <p:sp>
          <p:nvSpPr>
            <p:cNvPr id="504" name="Snip Same Side Corner Rectangle 5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5" name="TextBox 504"/>
            <p:cNvSpPr txBox="1"/>
            <p:nvPr/>
          </p:nvSpPr>
          <p:spPr>
            <a:xfrm>
              <a:off x="507046" y="3639735"/>
              <a:ext cx="125763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NISCH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Q9Y2I1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1116413" y="4547704"/>
            <a:ext cx="905776" cy="373546"/>
            <a:chOff x="448844" y="3634424"/>
            <a:chExt cx="1376330" cy="588908"/>
          </a:xfrm>
        </p:grpSpPr>
        <p:sp>
          <p:nvSpPr>
            <p:cNvPr id="510" name="Snip Same Side Corner Rectangle 5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1" name="TextBox 510"/>
            <p:cNvSpPr txBox="1"/>
            <p:nvPr/>
          </p:nvSpPr>
          <p:spPr>
            <a:xfrm>
              <a:off x="448844" y="3639738"/>
              <a:ext cx="1376330" cy="58359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PEA-15/MAT1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Q15121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68078" y="4509721"/>
            <a:ext cx="908546" cy="370175"/>
            <a:chOff x="426341" y="1139278"/>
            <a:chExt cx="1380540" cy="583594"/>
          </a:xfrm>
        </p:grpSpPr>
        <p:sp>
          <p:nvSpPr>
            <p:cNvPr id="513" name="Rounded Rectangle 5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426341" y="1139278"/>
              <a:ext cx="1380540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MNK2/MKNK2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Q9HBH9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254772" y="4340150"/>
            <a:ext cx="535160" cy="218563"/>
            <a:chOff x="7620676" y="5019392"/>
            <a:chExt cx="862158" cy="416054"/>
          </a:xfrm>
        </p:grpSpPr>
        <p:sp>
          <p:nvSpPr>
            <p:cNvPr id="51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17" name="Text Box 154"/>
            <p:cNvSpPr txBox="1">
              <a:spLocks noChangeArrowheads="1"/>
            </p:cNvSpPr>
            <p:nvPr/>
          </p:nvSpPr>
          <p:spPr bwMode="auto">
            <a:xfrm>
              <a:off x="7620676" y="5019392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+T379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254772" y="4211340"/>
            <a:ext cx="535160" cy="218563"/>
            <a:chOff x="7620676" y="5019392"/>
            <a:chExt cx="862158" cy="416054"/>
          </a:xfrm>
        </p:grpSpPr>
        <p:sp>
          <p:nvSpPr>
            <p:cNvPr id="51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20" name="Text Box 154"/>
            <p:cNvSpPr txBox="1">
              <a:spLocks noChangeArrowheads="1"/>
            </p:cNvSpPr>
            <p:nvPr/>
          </p:nvSpPr>
          <p:spPr bwMode="auto">
            <a:xfrm>
              <a:off x="7620676" y="5019392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+T249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>
            <a:off x="254772" y="4078916"/>
            <a:ext cx="535160" cy="218563"/>
            <a:chOff x="7620676" y="5019392"/>
            <a:chExt cx="862158" cy="416054"/>
          </a:xfrm>
        </p:grpSpPr>
        <p:sp>
          <p:nvSpPr>
            <p:cNvPr id="52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23" name="Text Box 154"/>
            <p:cNvSpPr txBox="1">
              <a:spLocks noChangeArrowheads="1"/>
            </p:cNvSpPr>
            <p:nvPr/>
          </p:nvSpPr>
          <p:spPr bwMode="auto">
            <a:xfrm>
              <a:off x="7620676" y="5019392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+T244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24" name="Straight Arrow Connector 523"/>
          <p:cNvCxnSpPr/>
          <p:nvPr/>
        </p:nvCxnSpPr>
        <p:spPr bwMode="auto">
          <a:xfrm flipH="1">
            <a:off x="858172" y="4679312"/>
            <a:ext cx="214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5" name="Straight Arrow Connector 524"/>
          <p:cNvCxnSpPr/>
          <p:nvPr/>
        </p:nvCxnSpPr>
        <p:spPr bwMode="auto">
          <a:xfrm flipH="1">
            <a:off x="696944" y="2986385"/>
            <a:ext cx="2920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6" name="Straight Arrow Connector 525"/>
          <p:cNvCxnSpPr/>
          <p:nvPr/>
        </p:nvCxnSpPr>
        <p:spPr bwMode="auto">
          <a:xfrm flipH="1">
            <a:off x="703529" y="4177514"/>
            <a:ext cx="2930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7" name="Straight Arrow Connector 526"/>
          <p:cNvCxnSpPr/>
          <p:nvPr/>
        </p:nvCxnSpPr>
        <p:spPr bwMode="auto">
          <a:xfrm flipH="1">
            <a:off x="706567" y="4310827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8" name="Straight Arrow Connector 527"/>
          <p:cNvCxnSpPr/>
          <p:nvPr/>
        </p:nvCxnSpPr>
        <p:spPr bwMode="auto">
          <a:xfrm flipH="1">
            <a:off x="688334" y="4177514"/>
            <a:ext cx="3006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2" name="Elbow Connector 531"/>
          <p:cNvCxnSpPr/>
          <p:nvPr/>
        </p:nvCxnSpPr>
        <p:spPr bwMode="auto">
          <a:xfrm rot="5400000" flipH="1" flipV="1">
            <a:off x="1665033" y="2727169"/>
            <a:ext cx="770415" cy="270544"/>
          </a:xfrm>
          <a:prstGeom prst="bentConnector3">
            <a:avLst>
              <a:gd name="adj1" fmla="val -29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4" name="Straight Connector 533"/>
          <p:cNvCxnSpPr/>
          <p:nvPr/>
        </p:nvCxnSpPr>
        <p:spPr bwMode="auto">
          <a:xfrm>
            <a:off x="2103815" y="2731254"/>
            <a:ext cx="0" cy="32210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5" name="Straight Connector 534"/>
          <p:cNvCxnSpPr/>
          <p:nvPr/>
        </p:nvCxnSpPr>
        <p:spPr bwMode="auto">
          <a:xfrm>
            <a:off x="1061849" y="2731254"/>
            <a:ext cx="10419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6" name="Straight Arrow Connector 535"/>
          <p:cNvCxnSpPr/>
          <p:nvPr/>
        </p:nvCxnSpPr>
        <p:spPr bwMode="auto">
          <a:xfrm>
            <a:off x="2103815" y="3977027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7" name="Straight Arrow Connector 536"/>
          <p:cNvCxnSpPr/>
          <p:nvPr/>
        </p:nvCxnSpPr>
        <p:spPr bwMode="auto">
          <a:xfrm flipH="1">
            <a:off x="1936657" y="3977027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" name="Straight Arrow Connector 537"/>
          <p:cNvCxnSpPr/>
          <p:nvPr/>
        </p:nvCxnSpPr>
        <p:spPr bwMode="auto">
          <a:xfrm flipH="1">
            <a:off x="1936657" y="4330326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" name="Straight Arrow Connector 538"/>
          <p:cNvCxnSpPr/>
          <p:nvPr/>
        </p:nvCxnSpPr>
        <p:spPr bwMode="auto">
          <a:xfrm flipH="1">
            <a:off x="1936209" y="4706535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0" name="Straight Arrow Connector 539"/>
          <p:cNvCxnSpPr/>
          <p:nvPr/>
        </p:nvCxnSpPr>
        <p:spPr bwMode="auto">
          <a:xfrm flipH="1">
            <a:off x="1936657" y="3615714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1" name="Straight Arrow Connector 540"/>
          <p:cNvCxnSpPr/>
          <p:nvPr/>
        </p:nvCxnSpPr>
        <p:spPr bwMode="auto">
          <a:xfrm flipH="1">
            <a:off x="1931524" y="3325946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43" name="Group 542"/>
          <p:cNvGrpSpPr/>
          <p:nvPr/>
        </p:nvGrpSpPr>
        <p:grpSpPr>
          <a:xfrm>
            <a:off x="2332685" y="1728239"/>
            <a:ext cx="535160" cy="218563"/>
            <a:chOff x="7592082" y="6000899"/>
            <a:chExt cx="862158" cy="416050"/>
          </a:xfrm>
        </p:grpSpPr>
        <p:sp>
          <p:nvSpPr>
            <p:cNvPr id="54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45" name="Text Box 160"/>
            <p:cNvSpPr txBox="1">
              <a:spLocks noChangeArrowheads="1"/>
            </p:cNvSpPr>
            <p:nvPr/>
          </p:nvSpPr>
          <p:spPr bwMode="auto">
            <a:xfrm>
              <a:off x="7592082" y="6000899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S300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2332685" y="1591090"/>
            <a:ext cx="535160" cy="218563"/>
            <a:chOff x="7592082" y="6000901"/>
            <a:chExt cx="862158" cy="416050"/>
          </a:xfrm>
        </p:grpSpPr>
        <p:sp>
          <p:nvSpPr>
            <p:cNvPr id="5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48" name="Text Box 160"/>
            <p:cNvSpPr txBox="1">
              <a:spLocks noChangeArrowheads="1"/>
            </p:cNvSpPr>
            <p:nvPr/>
          </p:nvSpPr>
          <p:spPr bwMode="auto">
            <a:xfrm>
              <a:off x="7592082" y="6000901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S197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2332685" y="1462182"/>
            <a:ext cx="535160" cy="218563"/>
            <a:chOff x="7630676" y="5324576"/>
            <a:chExt cx="862158" cy="416050"/>
          </a:xfrm>
        </p:grpSpPr>
        <p:sp>
          <p:nvSpPr>
            <p:cNvPr id="55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51" name="Text Box 157"/>
            <p:cNvSpPr txBox="1">
              <a:spLocks noChangeArrowheads="1"/>
            </p:cNvSpPr>
            <p:nvPr/>
          </p:nvSpPr>
          <p:spPr bwMode="auto">
            <a:xfrm>
              <a:off x="7630676" y="5324576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-S174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2" name="Group 551"/>
          <p:cNvGrpSpPr/>
          <p:nvPr/>
        </p:nvGrpSpPr>
        <p:grpSpPr>
          <a:xfrm>
            <a:off x="2332685" y="1343373"/>
            <a:ext cx="535160" cy="218563"/>
            <a:chOff x="7592082" y="6000899"/>
            <a:chExt cx="862158" cy="416050"/>
          </a:xfrm>
        </p:grpSpPr>
        <p:sp>
          <p:nvSpPr>
            <p:cNvPr id="5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54" name="Text Box 160"/>
            <p:cNvSpPr txBox="1">
              <a:spLocks noChangeArrowheads="1"/>
            </p:cNvSpPr>
            <p:nvPr/>
          </p:nvSpPr>
          <p:spPr bwMode="auto">
            <a:xfrm>
              <a:off x="7592082" y="6000899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S197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55" name="Straight Arrow Connector 554"/>
          <p:cNvCxnSpPr/>
          <p:nvPr/>
        </p:nvCxnSpPr>
        <p:spPr bwMode="auto">
          <a:xfrm>
            <a:off x="2176363" y="1818421"/>
            <a:ext cx="2522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6" name="Straight Arrow Connector 555"/>
          <p:cNvCxnSpPr/>
          <p:nvPr/>
        </p:nvCxnSpPr>
        <p:spPr bwMode="auto">
          <a:xfrm>
            <a:off x="2167227" y="1676601"/>
            <a:ext cx="2522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7" name="Straight Arrow Connector 556"/>
          <p:cNvCxnSpPr/>
          <p:nvPr/>
        </p:nvCxnSpPr>
        <p:spPr bwMode="auto">
          <a:xfrm>
            <a:off x="2176363" y="1455543"/>
            <a:ext cx="2522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8" name="Straight Arrow Connector 557"/>
          <p:cNvCxnSpPr/>
          <p:nvPr/>
        </p:nvCxnSpPr>
        <p:spPr bwMode="auto">
          <a:xfrm>
            <a:off x="2096218" y="1561502"/>
            <a:ext cx="3352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59" name="Group 558"/>
          <p:cNvGrpSpPr/>
          <p:nvPr/>
        </p:nvGrpSpPr>
        <p:grpSpPr>
          <a:xfrm>
            <a:off x="2161450" y="2718908"/>
            <a:ext cx="904619" cy="371890"/>
            <a:chOff x="3683656" y="2066168"/>
            <a:chExt cx="1374573" cy="586295"/>
          </a:xfrm>
        </p:grpSpPr>
        <p:sp>
          <p:nvSpPr>
            <p:cNvPr id="560" name="Rounded Rectangle 55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3683656" y="2068870"/>
              <a:ext cx="1374573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MKP1/DUSP1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P28562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2332685" y="2556435"/>
            <a:ext cx="535160" cy="218563"/>
            <a:chOff x="7630676" y="5324576"/>
            <a:chExt cx="862158" cy="416050"/>
          </a:xfrm>
        </p:grpSpPr>
        <p:sp>
          <p:nvSpPr>
            <p:cNvPr id="56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64" name="Text Box 157"/>
            <p:cNvSpPr txBox="1">
              <a:spLocks noChangeArrowheads="1"/>
            </p:cNvSpPr>
            <p:nvPr/>
          </p:nvSpPr>
          <p:spPr bwMode="auto">
            <a:xfrm>
              <a:off x="7630676" y="5324576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-S323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2330204" y="2432727"/>
            <a:ext cx="535160" cy="218563"/>
            <a:chOff x="7630676" y="5324576"/>
            <a:chExt cx="862158" cy="416050"/>
          </a:xfrm>
        </p:grpSpPr>
        <p:sp>
          <p:nvSpPr>
            <p:cNvPr id="56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67" name="Text Box 157"/>
            <p:cNvSpPr txBox="1">
              <a:spLocks noChangeArrowheads="1"/>
            </p:cNvSpPr>
            <p:nvPr/>
          </p:nvSpPr>
          <p:spPr bwMode="auto">
            <a:xfrm>
              <a:off x="7630676" y="5324576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-S296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68" name="Elbow Connector 567"/>
          <p:cNvCxnSpPr/>
          <p:nvPr/>
        </p:nvCxnSpPr>
        <p:spPr bwMode="auto">
          <a:xfrm rot="5400000" flipH="1" flipV="1">
            <a:off x="1891619" y="1044315"/>
            <a:ext cx="699102" cy="105041"/>
          </a:xfrm>
          <a:prstGeom prst="bentConnector3">
            <a:avLst>
              <a:gd name="adj1" fmla="val 10124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69" name="Group 568"/>
          <p:cNvGrpSpPr/>
          <p:nvPr/>
        </p:nvGrpSpPr>
        <p:grpSpPr>
          <a:xfrm>
            <a:off x="2142429" y="3333957"/>
            <a:ext cx="940005" cy="371888"/>
            <a:chOff x="3637894" y="2066168"/>
            <a:chExt cx="1428341" cy="586291"/>
          </a:xfrm>
        </p:grpSpPr>
        <p:sp>
          <p:nvSpPr>
            <p:cNvPr id="570" name="Rounded Rectangle 56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1" name="TextBox 570"/>
            <p:cNvSpPr txBox="1"/>
            <p:nvPr/>
          </p:nvSpPr>
          <p:spPr>
            <a:xfrm>
              <a:off x="3637894" y="2068867"/>
              <a:ext cx="1428341" cy="583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MKP7/DUSP16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Q9BY84</a:t>
              </a:r>
              <a:endParaRPr lang="en-US" sz="8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2346033" y="3155014"/>
            <a:ext cx="535160" cy="218563"/>
            <a:chOff x="7592082" y="6000899"/>
            <a:chExt cx="862158" cy="416050"/>
          </a:xfrm>
        </p:grpSpPr>
        <p:sp>
          <p:nvSpPr>
            <p:cNvPr id="5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574" name="Text Box 160"/>
            <p:cNvSpPr txBox="1">
              <a:spLocks noChangeArrowheads="1"/>
            </p:cNvSpPr>
            <p:nvPr/>
          </p:nvSpPr>
          <p:spPr bwMode="auto">
            <a:xfrm>
              <a:off x="7592082" y="6000899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S446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75" name="Straight Arrow Connector 574"/>
          <p:cNvCxnSpPr/>
          <p:nvPr/>
        </p:nvCxnSpPr>
        <p:spPr bwMode="auto">
          <a:xfrm>
            <a:off x="2175543" y="3247649"/>
            <a:ext cx="2683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6" name="Group 575"/>
          <p:cNvGrpSpPr/>
          <p:nvPr/>
        </p:nvGrpSpPr>
        <p:grpSpPr>
          <a:xfrm>
            <a:off x="6618760" y="5501141"/>
            <a:ext cx="827664" cy="1198269"/>
            <a:chOff x="7042840" y="3970721"/>
            <a:chExt cx="1106841" cy="1602451"/>
          </a:xfrm>
        </p:grpSpPr>
        <p:grpSp>
          <p:nvGrpSpPr>
            <p:cNvPr id="577" name="Group 576"/>
            <p:cNvGrpSpPr/>
            <p:nvPr/>
          </p:nvGrpSpPr>
          <p:grpSpPr>
            <a:xfrm>
              <a:off x="7042840" y="5063268"/>
              <a:ext cx="1106841" cy="509904"/>
              <a:chOff x="507046" y="2817700"/>
              <a:chExt cx="1257639" cy="601119"/>
            </a:xfrm>
          </p:grpSpPr>
          <p:sp>
            <p:nvSpPr>
              <p:cNvPr id="596" name="Snip Same Side Corner Rectangle 59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97" name="TextBox 596"/>
              <p:cNvSpPr txBox="1"/>
              <p:nvPr/>
            </p:nvSpPr>
            <p:spPr>
              <a:xfrm>
                <a:off x="507046" y="2823011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PML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P29590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78" name="Group 577"/>
            <p:cNvGrpSpPr/>
            <p:nvPr/>
          </p:nvGrpSpPr>
          <p:grpSpPr>
            <a:xfrm>
              <a:off x="7243895" y="4826956"/>
              <a:ext cx="715674" cy="292286"/>
              <a:chOff x="7592082" y="6000906"/>
              <a:chExt cx="862158" cy="416052"/>
            </a:xfrm>
          </p:grpSpPr>
          <p:sp>
            <p:nvSpPr>
              <p:cNvPr id="59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S530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79" name="Group 578"/>
            <p:cNvGrpSpPr/>
            <p:nvPr/>
          </p:nvGrpSpPr>
          <p:grpSpPr>
            <a:xfrm>
              <a:off x="7243895" y="4655709"/>
              <a:ext cx="715674" cy="292286"/>
              <a:chOff x="7592082" y="6000906"/>
              <a:chExt cx="862158" cy="416052"/>
            </a:xfrm>
          </p:grpSpPr>
          <p:sp>
            <p:nvSpPr>
              <p:cNvPr id="59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S527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80" name="Group 579"/>
            <p:cNvGrpSpPr/>
            <p:nvPr/>
          </p:nvGrpSpPr>
          <p:grpSpPr>
            <a:xfrm>
              <a:off x="7243895" y="4484461"/>
              <a:ext cx="715674" cy="292286"/>
              <a:chOff x="7592082" y="6000906"/>
              <a:chExt cx="862158" cy="416052"/>
            </a:xfrm>
          </p:grpSpPr>
          <p:sp>
            <p:nvSpPr>
              <p:cNvPr id="59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9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S40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81" name="Group 580"/>
            <p:cNvGrpSpPr/>
            <p:nvPr/>
          </p:nvGrpSpPr>
          <p:grpSpPr>
            <a:xfrm>
              <a:off x="7243895" y="4313209"/>
              <a:ext cx="715674" cy="292286"/>
              <a:chOff x="7620676" y="5019393"/>
              <a:chExt cx="862158" cy="416054"/>
            </a:xfrm>
          </p:grpSpPr>
          <p:sp>
            <p:nvSpPr>
              <p:cNvPr id="58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8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3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2" name="Group 581"/>
            <p:cNvGrpSpPr/>
            <p:nvPr/>
          </p:nvGrpSpPr>
          <p:grpSpPr>
            <a:xfrm>
              <a:off x="7243895" y="4141963"/>
              <a:ext cx="715674" cy="292286"/>
              <a:chOff x="7620676" y="5019395"/>
              <a:chExt cx="862158" cy="416054"/>
            </a:xfrm>
          </p:grpSpPr>
          <p:sp>
            <p:nvSpPr>
              <p:cNvPr id="58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8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3" name="Group 582"/>
            <p:cNvGrpSpPr/>
            <p:nvPr/>
          </p:nvGrpSpPr>
          <p:grpSpPr>
            <a:xfrm>
              <a:off x="7243895" y="3970721"/>
              <a:ext cx="715674" cy="292286"/>
              <a:chOff x="7592082" y="6000908"/>
              <a:chExt cx="862158" cy="416052"/>
            </a:xfrm>
          </p:grpSpPr>
          <p:sp>
            <p:nvSpPr>
              <p:cNvPr id="58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58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T28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98" name="Straight Arrow Connector 597"/>
          <p:cNvCxnSpPr/>
          <p:nvPr/>
        </p:nvCxnSpPr>
        <p:spPr bwMode="auto">
          <a:xfrm flipH="1">
            <a:off x="843125" y="1531132"/>
            <a:ext cx="214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9" name="Straight Connector 598"/>
          <p:cNvCxnSpPr/>
          <p:nvPr/>
        </p:nvCxnSpPr>
        <p:spPr bwMode="auto">
          <a:xfrm flipV="1">
            <a:off x="3073808" y="2342112"/>
            <a:ext cx="0" cy="325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0" name="Straight Arrow Connector 599"/>
          <p:cNvCxnSpPr/>
          <p:nvPr/>
        </p:nvCxnSpPr>
        <p:spPr bwMode="auto">
          <a:xfrm flipH="1">
            <a:off x="2782740" y="251868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02" name="Group 601"/>
          <p:cNvGrpSpPr/>
          <p:nvPr/>
        </p:nvGrpSpPr>
        <p:grpSpPr>
          <a:xfrm>
            <a:off x="2228213" y="5679577"/>
            <a:ext cx="759521" cy="534006"/>
            <a:chOff x="5680918" y="683235"/>
            <a:chExt cx="1015712" cy="714130"/>
          </a:xfrm>
        </p:grpSpPr>
        <p:grpSp>
          <p:nvGrpSpPr>
            <p:cNvPr id="603" name="Group 602"/>
            <p:cNvGrpSpPr/>
            <p:nvPr/>
          </p:nvGrpSpPr>
          <p:grpSpPr>
            <a:xfrm>
              <a:off x="5680918" y="902326"/>
              <a:ext cx="1015712" cy="495039"/>
              <a:chOff x="550901" y="1139278"/>
              <a:chExt cx="1154094" cy="583593"/>
            </a:xfrm>
          </p:grpSpPr>
          <p:sp>
            <p:nvSpPr>
              <p:cNvPr id="607" name="Rounded Rectangle 60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550901" y="1139278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Akt1/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PKB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85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4" name="Group 603"/>
            <p:cNvGrpSpPr/>
            <p:nvPr/>
          </p:nvGrpSpPr>
          <p:grpSpPr>
            <a:xfrm>
              <a:off x="5834422" y="683235"/>
              <a:ext cx="715674" cy="292286"/>
              <a:chOff x="7620676" y="5019395"/>
              <a:chExt cx="862158" cy="416054"/>
            </a:xfrm>
          </p:grpSpPr>
          <p:sp>
            <p:nvSpPr>
              <p:cNvPr id="60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0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+T308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09" name="Group 608"/>
          <p:cNvGrpSpPr/>
          <p:nvPr/>
        </p:nvGrpSpPr>
        <p:grpSpPr>
          <a:xfrm>
            <a:off x="5712767" y="543517"/>
            <a:ext cx="895267" cy="1061027"/>
            <a:chOff x="8382873" y="4114142"/>
            <a:chExt cx="1197247" cy="1418917"/>
          </a:xfrm>
        </p:grpSpPr>
        <p:grpSp>
          <p:nvGrpSpPr>
            <p:cNvPr id="610" name="Group 609"/>
            <p:cNvGrpSpPr/>
            <p:nvPr/>
          </p:nvGrpSpPr>
          <p:grpSpPr>
            <a:xfrm>
              <a:off x="8382873" y="5023155"/>
              <a:ext cx="1197247" cy="509904"/>
              <a:chOff x="464811" y="2817700"/>
              <a:chExt cx="1360362" cy="601119"/>
            </a:xfrm>
          </p:grpSpPr>
          <p:sp>
            <p:nvSpPr>
              <p:cNvPr id="626" name="Snip Same Side Corner Rectangle 62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27" name="TextBox 626"/>
              <p:cNvSpPr txBox="1"/>
              <p:nvPr/>
            </p:nvSpPr>
            <p:spPr>
              <a:xfrm>
                <a:off x="464811" y="2823011"/>
                <a:ext cx="1360362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AML1/RUNX1</a:t>
                </a:r>
                <a:endParaRPr lang="en-US" sz="850" dirty="0" smtClean="0">
                  <a:solidFill>
                    <a:srgbClr val="AB743D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78747"/>
                    </a:solidFill>
                    <a:latin typeface="Arial" charset="0"/>
                  </a:rPr>
                  <a:t>Q01196</a:t>
                </a:r>
                <a:endParaRPr lang="en-US" sz="850" dirty="0">
                  <a:solidFill>
                    <a:srgbClr val="C78747"/>
                  </a:solidFill>
                </a:endParaRPr>
              </a:p>
            </p:txBody>
          </p:sp>
        </p:grpSp>
        <p:grpSp>
          <p:nvGrpSpPr>
            <p:cNvPr id="611" name="Group 610"/>
            <p:cNvGrpSpPr/>
            <p:nvPr/>
          </p:nvGrpSpPr>
          <p:grpSpPr>
            <a:xfrm>
              <a:off x="8625787" y="4787098"/>
              <a:ext cx="715674" cy="292286"/>
              <a:chOff x="7592082" y="6000904"/>
              <a:chExt cx="862158" cy="416052"/>
            </a:xfrm>
          </p:grpSpPr>
          <p:sp>
            <p:nvSpPr>
              <p:cNvPr id="6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4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S435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2" name="Group 611"/>
            <p:cNvGrpSpPr/>
            <p:nvPr/>
          </p:nvGrpSpPr>
          <p:grpSpPr>
            <a:xfrm>
              <a:off x="8628956" y="4430942"/>
              <a:ext cx="715674" cy="292285"/>
              <a:chOff x="7620676" y="4984927"/>
              <a:chExt cx="862158" cy="416054"/>
            </a:xfrm>
          </p:grpSpPr>
          <p:sp>
            <p:nvSpPr>
              <p:cNvPr id="62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+T273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3" name="Group 612"/>
            <p:cNvGrpSpPr/>
            <p:nvPr/>
          </p:nvGrpSpPr>
          <p:grpSpPr>
            <a:xfrm>
              <a:off x="8628956" y="4617674"/>
              <a:ext cx="715674" cy="292286"/>
              <a:chOff x="7592082" y="6000903"/>
              <a:chExt cx="862158" cy="416052"/>
            </a:xfrm>
          </p:grpSpPr>
          <p:sp>
            <p:nvSpPr>
              <p:cNvPr id="62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2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3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4" name="Group 613"/>
            <p:cNvGrpSpPr/>
            <p:nvPr/>
          </p:nvGrpSpPr>
          <p:grpSpPr>
            <a:xfrm>
              <a:off x="8628956" y="4266567"/>
              <a:ext cx="715674" cy="292286"/>
              <a:chOff x="7592082" y="5983487"/>
              <a:chExt cx="862158" cy="416052"/>
            </a:xfrm>
          </p:grpSpPr>
          <p:sp>
            <p:nvSpPr>
              <p:cNvPr id="6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8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S266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5" name="Group 614"/>
            <p:cNvGrpSpPr/>
            <p:nvPr/>
          </p:nvGrpSpPr>
          <p:grpSpPr>
            <a:xfrm>
              <a:off x="8628956" y="4114142"/>
              <a:ext cx="715674" cy="292285"/>
              <a:chOff x="7620676" y="5019405"/>
              <a:chExt cx="862158" cy="416054"/>
            </a:xfrm>
          </p:grpSpPr>
          <p:sp>
            <p:nvSpPr>
              <p:cNvPr id="6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+S249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28" name="Group 627"/>
          <p:cNvGrpSpPr/>
          <p:nvPr/>
        </p:nvGrpSpPr>
        <p:grpSpPr>
          <a:xfrm>
            <a:off x="7455307" y="5962001"/>
            <a:ext cx="827664" cy="729768"/>
            <a:chOff x="9689643" y="4510964"/>
            <a:chExt cx="1106841" cy="975922"/>
          </a:xfrm>
        </p:grpSpPr>
        <p:grpSp>
          <p:nvGrpSpPr>
            <p:cNvPr id="629" name="Group 628"/>
            <p:cNvGrpSpPr/>
            <p:nvPr/>
          </p:nvGrpSpPr>
          <p:grpSpPr>
            <a:xfrm>
              <a:off x="9689643" y="4976982"/>
              <a:ext cx="1106841" cy="509904"/>
              <a:chOff x="507046" y="2817700"/>
              <a:chExt cx="1257639" cy="601119"/>
            </a:xfrm>
          </p:grpSpPr>
          <p:sp>
            <p:nvSpPr>
              <p:cNvPr id="636" name="Snip Same Side Corner Rectangle 63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37" name="TextBox 636"/>
              <p:cNvSpPr txBox="1"/>
              <p:nvPr/>
            </p:nvSpPr>
            <p:spPr>
              <a:xfrm>
                <a:off x="507046" y="2823011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P10275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630" name="Group 629"/>
            <p:cNvGrpSpPr/>
            <p:nvPr/>
          </p:nvGrpSpPr>
          <p:grpSpPr>
            <a:xfrm>
              <a:off x="9885226" y="4725681"/>
              <a:ext cx="715674" cy="292286"/>
              <a:chOff x="7630676" y="5290107"/>
              <a:chExt cx="862158" cy="416052"/>
            </a:xfrm>
          </p:grpSpPr>
          <p:sp>
            <p:nvSpPr>
              <p:cNvPr id="63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3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31" name="Group 630"/>
            <p:cNvGrpSpPr/>
            <p:nvPr/>
          </p:nvGrpSpPr>
          <p:grpSpPr>
            <a:xfrm>
              <a:off x="9885226" y="4510964"/>
              <a:ext cx="715674" cy="292286"/>
              <a:chOff x="7630676" y="5290107"/>
              <a:chExt cx="862158" cy="416052"/>
            </a:xfrm>
          </p:grpSpPr>
          <p:sp>
            <p:nvSpPr>
              <p:cNvPr id="63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3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-S515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38" name="Group 637"/>
          <p:cNvGrpSpPr/>
          <p:nvPr/>
        </p:nvGrpSpPr>
        <p:grpSpPr>
          <a:xfrm>
            <a:off x="1179074" y="4889197"/>
            <a:ext cx="827664" cy="549045"/>
            <a:chOff x="9650273" y="3708938"/>
            <a:chExt cx="1106841" cy="734243"/>
          </a:xfrm>
        </p:grpSpPr>
        <p:grpSp>
          <p:nvGrpSpPr>
            <p:cNvPr id="639" name="Group 638"/>
            <p:cNvGrpSpPr/>
            <p:nvPr/>
          </p:nvGrpSpPr>
          <p:grpSpPr>
            <a:xfrm>
              <a:off x="9650273" y="3943640"/>
              <a:ext cx="1106841" cy="499541"/>
              <a:chOff x="507047" y="3634424"/>
              <a:chExt cx="1257639" cy="588904"/>
            </a:xfrm>
          </p:grpSpPr>
          <p:sp>
            <p:nvSpPr>
              <p:cNvPr id="643" name="Snip Same Side Corner Rectangle 64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44" name="TextBox 643"/>
              <p:cNvSpPr txBox="1"/>
              <p:nvPr/>
            </p:nvSpPr>
            <p:spPr>
              <a:xfrm>
                <a:off x="507047" y="3639733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ARHGEF2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Q8TDA3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40" name="Group 639"/>
            <p:cNvGrpSpPr/>
            <p:nvPr/>
          </p:nvGrpSpPr>
          <p:grpSpPr>
            <a:xfrm>
              <a:off x="9838501" y="3708938"/>
              <a:ext cx="715674" cy="292285"/>
              <a:chOff x="7620677" y="5000443"/>
              <a:chExt cx="862158" cy="416053"/>
            </a:xfrm>
          </p:grpSpPr>
          <p:sp>
            <p:nvSpPr>
              <p:cNvPr id="6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2" name="Text Box 154"/>
              <p:cNvSpPr txBox="1">
                <a:spLocks noChangeArrowheads="1"/>
              </p:cNvSpPr>
              <p:nvPr/>
            </p:nvSpPr>
            <p:spPr bwMode="auto">
              <a:xfrm>
                <a:off x="7620677" y="5000443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+T679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45" name="Group 644"/>
          <p:cNvGrpSpPr/>
          <p:nvPr/>
        </p:nvGrpSpPr>
        <p:grpSpPr>
          <a:xfrm>
            <a:off x="4074268" y="4083181"/>
            <a:ext cx="759521" cy="541427"/>
            <a:chOff x="9773370" y="5466725"/>
            <a:chExt cx="1015712" cy="724053"/>
          </a:xfrm>
        </p:grpSpPr>
        <p:grpSp>
          <p:nvGrpSpPr>
            <p:cNvPr id="646" name="Group 645"/>
            <p:cNvGrpSpPr/>
            <p:nvPr/>
          </p:nvGrpSpPr>
          <p:grpSpPr>
            <a:xfrm>
              <a:off x="9773370" y="5695740"/>
              <a:ext cx="1015712" cy="495038"/>
              <a:chOff x="550901" y="1139283"/>
              <a:chExt cx="1154094" cy="583593"/>
            </a:xfrm>
          </p:grpSpPr>
          <p:sp>
            <p:nvSpPr>
              <p:cNvPr id="650" name="Rounded Rectangle 64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51" name="Rectangle 650"/>
              <p:cNvSpPr/>
              <p:nvPr/>
            </p:nvSpPr>
            <p:spPr>
              <a:xfrm>
                <a:off x="550901" y="1139283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B-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Raf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P15056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>
              <a:off x="9929816" y="5466725"/>
              <a:ext cx="715674" cy="292286"/>
              <a:chOff x="7630676" y="5290107"/>
              <a:chExt cx="862158" cy="416052"/>
            </a:xfrm>
          </p:grpSpPr>
          <p:sp>
            <p:nvSpPr>
              <p:cNvPr id="64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4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-T753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52" name="Group 651"/>
          <p:cNvGrpSpPr/>
          <p:nvPr/>
        </p:nvGrpSpPr>
        <p:grpSpPr>
          <a:xfrm>
            <a:off x="4004907" y="2780065"/>
            <a:ext cx="898242" cy="523313"/>
            <a:chOff x="9680136" y="5490942"/>
            <a:chExt cx="1201225" cy="699828"/>
          </a:xfrm>
        </p:grpSpPr>
        <p:grpSp>
          <p:nvGrpSpPr>
            <p:cNvPr id="653" name="Group 652"/>
            <p:cNvGrpSpPr/>
            <p:nvPr/>
          </p:nvGrpSpPr>
          <p:grpSpPr>
            <a:xfrm>
              <a:off x="9680136" y="5695732"/>
              <a:ext cx="1201225" cy="495038"/>
              <a:chOff x="444964" y="1139275"/>
              <a:chExt cx="1364881" cy="583593"/>
            </a:xfrm>
          </p:grpSpPr>
          <p:sp>
            <p:nvSpPr>
              <p:cNvPr id="657" name="Rounded Rectangle 65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444964" y="1139275"/>
                <a:ext cx="1364881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BARK1/GRK2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P25098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54" name="Group 653"/>
            <p:cNvGrpSpPr/>
            <p:nvPr/>
          </p:nvGrpSpPr>
          <p:grpSpPr>
            <a:xfrm>
              <a:off x="9929816" y="5490942"/>
              <a:ext cx="715674" cy="292286"/>
              <a:chOff x="7630676" y="5324578"/>
              <a:chExt cx="862158" cy="416052"/>
            </a:xfrm>
          </p:grpSpPr>
          <p:sp>
            <p:nvSpPr>
              <p:cNvPr id="65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5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78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-S670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59" name="Group 658"/>
          <p:cNvGrpSpPr/>
          <p:nvPr/>
        </p:nvGrpSpPr>
        <p:grpSpPr>
          <a:xfrm>
            <a:off x="4886047" y="2383508"/>
            <a:ext cx="827664" cy="974761"/>
            <a:chOff x="6434175" y="6387147"/>
            <a:chExt cx="1106841" cy="1303553"/>
          </a:xfrm>
        </p:grpSpPr>
        <p:grpSp>
          <p:nvGrpSpPr>
            <p:cNvPr id="660" name="Group 659"/>
            <p:cNvGrpSpPr/>
            <p:nvPr/>
          </p:nvGrpSpPr>
          <p:grpSpPr>
            <a:xfrm>
              <a:off x="6434175" y="7191160"/>
              <a:ext cx="1106841" cy="499540"/>
              <a:chOff x="507046" y="3634424"/>
              <a:chExt cx="1257639" cy="588901"/>
            </a:xfrm>
          </p:grpSpPr>
          <p:sp>
            <p:nvSpPr>
              <p:cNvPr id="673" name="Snip Same Side Corner Rectangle 67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74" name="TextBox 673"/>
              <p:cNvSpPr txBox="1"/>
              <p:nvPr/>
            </p:nvSpPr>
            <p:spPr>
              <a:xfrm>
                <a:off x="507046" y="3639731"/>
                <a:ext cx="1257639" cy="58359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Bcl-2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P10415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6629758" y="6963839"/>
              <a:ext cx="715674" cy="292286"/>
              <a:chOff x="7620676" y="5019393"/>
              <a:chExt cx="862158" cy="416054"/>
            </a:xfrm>
          </p:grpSpPr>
          <p:sp>
            <p:nvSpPr>
              <p:cNvPr id="67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7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3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+S87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2" name="Group 661"/>
            <p:cNvGrpSpPr/>
            <p:nvPr/>
          </p:nvGrpSpPr>
          <p:grpSpPr>
            <a:xfrm>
              <a:off x="6629758" y="6771612"/>
              <a:ext cx="715674" cy="292286"/>
              <a:chOff x="7592082" y="6000906"/>
              <a:chExt cx="862158" cy="416052"/>
            </a:xfrm>
          </p:grpSpPr>
          <p:sp>
            <p:nvSpPr>
              <p:cNvPr id="66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7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T74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>
              <a:off x="6629758" y="6579382"/>
              <a:ext cx="715674" cy="292286"/>
              <a:chOff x="7592082" y="6000908"/>
              <a:chExt cx="862158" cy="416052"/>
            </a:xfrm>
          </p:grpSpPr>
          <p:sp>
            <p:nvSpPr>
              <p:cNvPr id="66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6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8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S70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64" name="Group 663"/>
            <p:cNvGrpSpPr/>
            <p:nvPr/>
          </p:nvGrpSpPr>
          <p:grpSpPr>
            <a:xfrm>
              <a:off x="6629758" y="6387147"/>
              <a:ext cx="715674" cy="292286"/>
              <a:chOff x="7620676" y="5019399"/>
              <a:chExt cx="862158" cy="416054"/>
            </a:xfrm>
          </p:grpSpPr>
          <p:sp>
            <p:nvSpPr>
              <p:cNvPr id="6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+T56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75" name="Group 674"/>
          <p:cNvGrpSpPr/>
          <p:nvPr/>
        </p:nvGrpSpPr>
        <p:grpSpPr>
          <a:xfrm>
            <a:off x="4886047" y="5044379"/>
            <a:ext cx="827664" cy="559725"/>
            <a:chOff x="7032846" y="5808975"/>
            <a:chExt cx="1106841" cy="748524"/>
          </a:xfrm>
        </p:grpSpPr>
        <p:grpSp>
          <p:nvGrpSpPr>
            <p:cNvPr id="676" name="Group 675"/>
            <p:cNvGrpSpPr/>
            <p:nvPr/>
          </p:nvGrpSpPr>
          <p:grpSpPr>
            <a:xfrm>
              <a:off x="7032846" y="6057962"/>
              <a:ext cx="1106841" cy="499537"/>
              <a:chOff x="507046" y="4525112"/>
              <a:chExt cx="1257639" cy="588899"/>
            </a:xfrm>
          </p:grpSpPr>
          <p:sp>
            <p:nvSpPr>
              <p:cNvPr id="680" name="Snip Same Side Corner Rectangle 679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81" name="TextBox 680"/>
              <p:cNvSpPr txBox="1"/>
              <p:nvPr/>
            </p:nvSpPr>
            <p:spPr>
              <a:xfrm>
                <a:off x="507046" y="4530416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Calpain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 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P17655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677" name="Group 676"/>
            <p:cNvGrpSpPr/>
            <p:nvPr/>
          </p:nvGrpSpPr>
          <p:grpSpPr>
            <a:xfrm>
              <a:off x="7245643" y="5808975"/>
              <a:ext cx="715674" cy="292286"/>
              <a:chOff x="7620676" y="4984556"/>
              <a:chExt cx="862158" cy="416054"/>
            </a:xfrm>
          </p:grpSpPr>
          <p:sp>
            <p:nvSpPr>
              <p:cNvPr id="67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56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82" name="Group 681"/>
          <p:cNvGrpSpPr/>
          <p:nvPr/>
        </p:nvGrpSpPr>
        <p:grpSpPr>
          <a:xfrm>
            <a:off x="1202137" y="6184945"/>
            <a:ext cx="759521" cy="534003"/>
            <a:chOff x="5680918" y="683237"/>
            <a:chExt cx="1015712" cy="714126"/>
          </a:xfrm>
        </p:grpSpPr>
        <p:grpSp>
          <p:nvGrpSpPr>
            <p:cNvPr id="683" name="Group 682"/>
            <p:cNvGrpSpPr/>
            <p:nvPr/>
          </p:nvGrpSpPr>
          <p:grpSpPr>
            <a:xfrm>
              <a:off x="5680918" y="902325"/>
              <a:ext cx="1015712" cy="495038"/>
              <a:chOff x="550901" y="1139278"/>
              <a:chExt cx="1154094" cy="583593"/>
            </a:xfrm>
          </p:grpSpPr>
          <p:sp>
            <p:nvSpPr>
              <p:cNvPr id="687" name="Rounded Rectangle 68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550901" y="1139278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CDK2</a:t>
                </a:r>
                <a:endParaRPr lang="en-US" sz="85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P24941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84" name="Group 683"/>
            <p:cNvGrpSpPr/>
            <p:nvPr/>
          </p:nvGrpSpPr>
          <p:grpSpPr>
            <a:xfrm>
              <a:off x="5834422" y="683237"/>
              <a:ext cx="715674" cy="292286"/>
              <a:chOff x="7620676" y="5019397"/>
              <a:chExt cx="862158" cy="416054"/>
            </a:xfrm>
          </p:grpSpPr>
          <p:sp>
            <p:nvSpPr>
              <p:cNvPr id="6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8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+T160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89" name="Group 688"/>
          <p:cNvGrpSpPr/>
          <p:nvPr/>
        </p:nvGrpSpPr>
        <p:grpSpPr>
          <a:xfrm>
            <a:off x="4886047" y="4528765"/>
            <a:ext cx="827664" cy="554492"/>
            <a:chOff x="5778407" y="5712940"/>
            <a:chExt cx="1106841" cy="741525"/>
          </a:xfrm>
        </p:grpSpPr>
        <p:grpSp>
          <p:nvGrpSpPr>
            <p:cNvPr id="690" name="Group 689"/>
            <p:cNvGrpSpPr/>
            <p:nvPr/>
          </p:nvGrpSpPr>
          <p:grpSpPr>
            <a:xfrm>
              <a:off x="5970702" y="5712940"/>
              <a:ext cx="715674" cy="292286"/>
              <a:chOff x="7620676" y="4984917"/>
              <a:chExt cx="862158" cy="416054"/>
            </a:xfrm>
          </p:grpSpPr>
          <p:sp>
            <p:nvSpPr>
              <p:cNvPr id="6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69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1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+S505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>
              <a:off x="5778407" y="5954923"/>
              <a:ext cx="1106841" cy="499542"/>
              <a:chOff x="507046" y="4525112"/>
              <a:chExt cx="1257639" cy="588904"/>
            </a:xfrm>
          </p:grpSpPr>
          <p:sp>
            <p:nvSpPr>
              <p:cNvPr id="692" name="Snip Same Side Corner Rectangle 691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93" name="TextBox 692"/>
              <p:cNvSpPr txBox="1"/>
              <p:nvPr/>
            </p:nvSpPr>
            <p:spPr>
              <a:xfrm>
                <a:off x="507046" y="4530423"/>
                <a:ext cx="1257639" cy="58359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cPLA2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P47712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</p:grpSp>
      <p:grpSp>
        <p:nvGrpSpPr>
          <p:cNvPr id="696" name="Group 695"/>
          <p:cNvGrpSpPr/>
          <p:nvPr/>
        </p:nvGrpSpPr>
        <p:grpSpPr>
          <a:xfrm>
            <a:off x="4074268" y="4608258"/>
            <a:ext cx="759521" cy="533909"/>
            <a:chOff x="9629437" y="2948631"/>
            <a:chExt cx="1015712" cy="714000"/>
          </a:xfrm>
        </p:grpSpPr>
        <p:grpSp>
          <p:nvGrpSpPr>
            <p:cNvPr id="697" name="Group 696"/>
            <p:cNvGrpSpPr/>
            <p:nvPr/>
          </p:nvGrpSpPr>
          <p:grpSpPr>
            <a:xfrm>
              <a:off x="9629437" y="3167593"/>
              <a:ext cx="1015712" cy="495038"/>
              <a:chOff x="537046" y="349955"/>
              <a:chExt cx="1154094" cy="583593"/>
            </a:xfrm>
          </p:grpSpPr>
          <p:sp>
            <p:nvSpPr>
              <p:cNvPr id="701" name="Rounded Rectangle 700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02" name="Rectangle 701"/>
              <p:cNvSpPr/>
              <p:nvPr/>
            </p:nvSpPr>
            <p:spPr>
              <a:xfrm>
                <a:off x="537046" y="349955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EGFR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P00533</a:t>
                </a:r>
                <a:endParaRPr lang="en-US" sz="8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9787998" y="2948631"/>
              <a:ext cx="715674" cy="292286"/>
              <a:chOff x="7630676" y="5324585"/>
              <a:chExt cx="862158" cy="416052"/>
            </a:xfrm>
          </p:grpSpPr>
          <p:sp>
            <p:nvSpPr>
              <p:cNvPr id="69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0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-T693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03" name="Group 702"/>
          <p:cNvGrpSpPr/>
          <p:nvPr/>
        </p:nvGrpSpPr>
        <p:grpSpPr>
          <a:xfrm>
            <a:off x="5740564" y="1541770"/>
            <a:ext cx="827664" cy="1060637"/>
            <a:chOff x="5827413" y="4114668"/>
            <a:chExt cx="1106841" cy="1418396"/>
          </a:xfrm>
        </p:grpSpPr>
        <p:grpSp>
          <p:nvGrpSpPr>
            <p:cNvPr id="704" name="Group 703"/>
            <p:cNvGrpSpPr/>
            <p:nvPr/>
          </p:nvGrpSpPr>
          <p:grpSpPr>
            <a:xfrm>
              <a:off x="6022996" y="4114668"/>
              <a:ext cx="715674" cy="292286"/>
              <a:chOff x="7620676" y="4967682"/>
              <a:chExt cx="862158" cy="416054"/>
            </a:xfrm>
          </p:grpSpPr>
          <p:sp>
            <p:nvSpPr>
              <p:cNvPr id="72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2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7682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+S324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5827413" y="5023157"/>
              <a:ext cx="1106841" cy="509907"/>
              <a:chOff x="507046" y="2817700"/>
              <a:chExt cx="1257639" cy="601122"/>
            </a:xfrm>
          </p:grpSpPr>
          <p:sp>
            <p:nvSpPr>
              <p:cNvPr id="718" name="Snip Same Side Corner Rectangle 71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19" name="TextBox 718"/>
              <p:cNvSpPr txBox="1"/>
              <p:nvPr/>
            </p:nvSpPr>
            <p:spPr>
              <a:xfrm>
                <a:off x="507046" y="2823014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Elk-1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P19419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6022996" y="4786845"/>
              <a:ext cx="715674" cy="292286"/>
              <a:chOff x="7592082" y="6000910"/>
              <a:chExt cx="862158" cy="416052"/>
            </a:xfrm>
          </p:grpSpPr>
          <p:sp>
            <p:nvSpPr>
              <p:cNvPr id="71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1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S422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6022996" y="4627875"/>
              <a:ext cx="715674" cy="292285"/>
              <a:chOff x="7620676" y="5019405"/>
              <a:chExt cx="862158" cy="416054"/>
            </a:xfrm>
          </p:grpSpPr>
          <p:sp>
            <p:nvSpPr>
              <p:cNvPr id="71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1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+S389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6022996" y="4468913"/>
              <a:ext cx="715674" cy="292285"/>
              <a:chOff x="7620676" y="5019403"/>
              <a:chExt cx="862158" cy="416054"/>
            </a:xfrm>
          </p:grpSpPr>
          <p:sp>
            <p:nvSpPr>
              <p:cNvPr id="71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1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3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+S383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6022996" y="4309965"/>
              <a:ext cx="715674" cy="292286"/>
              <a:chOff x="7592082" y="6000910"/>
              <a:chExt cx="862158" cy="416052"/>
            </a:xfrm>
          </p:grpSpPr>
          <p:sp>
            <p:nvSpPr>
              <p:cNvPr id="71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1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T336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22" name="Group 721"/>
          <p:cNvGrpSpPr/>
          <p:nvPr/>
        </p:nvGrpSpPr>
        <p:grpSpPr>
          <a:xfrm>
            <a:off x="5740564" y="3685634"/>
            <a:ext cx="827664" cy="824859"/>
            <a:chOff x="4635234" y="4571953"/>
            <a:chExt cx="1106841" cy="1103089"/>
          </a:xfrm>
        </p:grpSpPr>
        <p:grpSp>
          <p:nvGrpSpPr>
            <p:cNvPr id="723" name="Group 722"/>
            <p:cNvGrpSpPr/>
            <p:nvPr/>
          </p:nvGrpSpPr>
          <p:grpSpPr>
            <a:xfrm>
              <a:off x="4830817" y="4571953"/>
              <a:ext cx="715674" cy="292285"/>
              <a:chOff x="7620676" y="4982649"/>
              <a:chExt cx="862158" cy="416054"/>
            </a:xfrm>
          </p:grpSpPr>
          <p:sp>
            <p:nvSpPr>
              <p:cNvPr id="7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264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+S104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4" name="Group 723"/>
            <p:cNvGrpSpPr/>
            <p:nvPr/>
          </p:nvGrpSpPr>
          <p:grpSpPr>
            <a:xfrm>
              <a:off x="4635234" y="5165134"/>
              <a:ext cx="1106841" cy="509908"/>
              <a:chOff x="507046" y="2817700"/>
              <a:chExt cx="1257639" cy="601124"/>
            </a:xfrm>
          </p:grpSpPr>
          <p:sp>
            <p:nvSpPr>
              <p:cNvPr id="731" name="Snip Same Side Corner Rectangle 73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32" name="TextBox 731"/>
              <p:cNvSpPr txBox="1"/>
              <p:nvPr/>
            </p:nvSpPr>
            <p:spPr>
              <a:xfrm>
                <a:off x="507046" y="2823014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/ESR1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P03372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25" name="Group 724"/>
            <p:cNvGrpSpPr/>
            <p:nvPr/>
          </p:nvGrpSpPr>
          <p:grpSpPr>
            <a:xfrm>
              <a:off x="4830817" y="4942582"/>
              <a:ext cx="715674" cy="292286"/>
              <a:chOff x="7620676" y="5019397"/>
              <a:chExt cx="862158" cy="416054"/>
            </a:xfrm>
          </p:grpSpPr>
          <p:sp>
            <p:nvSpPr>
              <p:cNvPr id="72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3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+S118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6" name="Group 725"/>
            <p:cNvGrpSpPr/>
            <p:nvPr/>
          </p:nvGrpSpPr>
          <p:grpSpPr>
            <a:xfrm>
              <a:off x="4830817" y="4783622"/>
              <a:ext cx="715674" cy="292286"/>
              <a:chOff x="7620676" y="5019397"/>
              <a:chExt cx="862158" cy="416054"/>
            </a:xfrm>
          </p:grpSpPr>
          <p:sp>
            <p:nvSpPr>
              <p:cNvPr id="72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2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+S106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35" name="Group 734"/>
          <p:cNvGrpSpPr/>
          <p:nvPr/>
        </p:nvGrpSpPr>
        <p:grpSpPr>
          <a:xfrm>
            <a:off x="5740564" y="4458606"/>
            <a:ext cx="827664" cy="684110"/>
            <a:chOff x="4675157" y="3626199"/>
            <a:chExt cx="1106841" cy="914864"/>
          </a:xfrm>
        </p:grpSpPr>
        <p:grpSp>
          <p:nvGrpSpPr>
            <p:cNvPr id="736" name="Group 735"/>
            <p:cNvGrpSpPr/>
            <p:nvPr/>
          </p:nvGrpSpPr>
          <p:grpSpPr>
            <a:xfrm>
              <a:off x="4675157" y="4035664"/>
              <a:ext cx="1106841" cy="505399"/>
              <a:chOff x="507046" y="2791631"/>
              <a:chExt cx="1257639" cy="595810"/>
            </a:xfrm>
          </p:grpSpPr>
          <p:sp>
            <p:nvSpPr>
              <p:cNvPr id="743" name="Snip Same Side Corner Rectangle 74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44" name="TextBox 743"/>
              <p:cNvSpPr txBox="1"/>
              <p:nvPr/>
            </p:nvSpPr>
            <p:spPr>
              <a:xfrm>
                <a:off x="507046" y="2791631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/ESR2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Q92731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37" name="Group 736"/>
            <p:cNvGrpSpPr/>
            <p:nvPr/>
          </p:nvGrpSpPr>
          <p:grpSpPr>
            <a:xfrm>
              <a:off x="4882366" y="3821524"/>
              <a:ext cx="715674" cy="292286"/>
              <a:chOff x="7592082" y="6000901"/>
              <a:chExt cx="862158" cy="416052"/>
            </a:xfrm>
          </p:grpSpPr>
          <p:sp>
            <p:nvSpPr>
              <p:cNvPr id="74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1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S105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38" name="Group 737"/>
            <p:cNvGrpSpPr/>
            <p:nvPr/>
          </p:nvGrpSpPr>
          <p:grpSpPr>
            <a:xfrm>
              <a:off x="4888909" y="3626199"/>
              <a:ext cx="715674" cy="292286"/>
              <a:chOff x="7620676" y="4984558"/>
              <a:chExt cx="862158" cy="416054"/>
            </a:xfrm>
          </p:grpSpPr>
          <p:sp>
            <p:nvSpPr>
              <p:cNvPr id="73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5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+S87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45" name="Group 744"/>
          <p:cNvGrpSpPr/>
          <p:nvPr/>
        </p:nvGrpSpPr>
        <p:grpSpPr>
          <a:xfrm>
            <a:off x="5740564" y="5128912"/>
            <a:ext cx="827664" cy="529060"/>
            <a:chOff x="5858054" y="3324736"/>
            <a:chExt cx="1106841" cy="707515"/>
          </a:xfrm>
        </p:grpSpPr>
        <p:grpSp>
          <p:nvGrpSpPr>
            <p:cNvPr id="746" name="Group 745"/>
            <p:cNvGrpSpPr/>
            <p:nvPr/>
          </p:nvGrpSpPr>
          <p:grpSpPr>
            <a:xfrm>
              <a:off x="5858054" y="3526851"/>
              <a:ext cx="1106841" cy="505400"/>
              <a:chOff x="507046" y="2791634"/>
              <a:chExt cx="1257639" cy="595810"/>
            </a:xfrm>
          </p:grpSpPr>
          <p:sp>
            <p:nvSpPr>
              <p:cNvPr id="750" name="Snip Same Side Corner Rectangle 74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51" name="TextBox 750"/>
              <p:cNvSpPr txBox="1"/>
              <p:nvPr/>
            </p:nvSpPr>
            <p:spPr>
              <a:xfrm>
                <a:off x="507046" y="2791634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Ets-1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P14921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47" name="Group 746"/>
            <p:cNvGrpSpPr/>
            <p:nvPr/>
          </p:nvGrpSpPr>
          <p:grpSpPr>
            <a:xfrm>
              <a:off x="6051486" y="3324736"/>
              <a:ext cx="715674" cy="292286"/>
              <a:chOff x="7620676" y="5019399"/>
              <a:chExt cx="862158" cy="416054"/>
            </a:xfrm>
          </p:grpSpPr>
          <p:sp>
            <p:nvSpPr>
              <p:cNvPr id="74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4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+T38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52" name="Group 751"/>
          <p:cNvGrpSpPr/>
          <p:nvPr/>
        </p:nvGrpSpPr>
        <p:grpSpPr>
          <a:xfrm>
            <a:off x="5740564" y="5621427"/>
            <a:ext cx="827664" cy="567073"/>
            <a:chOff x="5858054" y="3300517"/>
            <a:chExt cx="1106841" cy="758348"/>
          </a:xfrm>
        </p:grpSpPr>
        <p:grpSp>
          <p:nvGrpSpPr>
            <p:cNvPr id="753" name="Group 752"/>
            <p:cNvGrpSpPr/>
            <p:nvPr/>
          </p:nvGrpSpPr>
          <p:grpSpPr>
            <a:xfrm>
              <a:off x="5858054" y="3548966"/>
              <a:ext cx="1106841" cy="509899"/>
              <a:chOff x="507046" y="2817700"/>
              <a:chExt cx="1257639" cy="601113"/>
            </a:xfrm>
          </p:grpSpPr>
          <p:sp>
            <p:nvSpPr>
              <p:cNvPr id="757" name="Snip Same Side Corner Rectangle 75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58" name="TextBox 757"/>
              <p:cNvSpPr txBox="1"/>
              <p:nvPr/>
            </p:nvSpPr>
            <p:spPr>
              <a:xfrm>
                <a:off x="507046" y="2823007"/>
                <a:ext cx="1257639" cy="59580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Ets-2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P15036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54" name="Group 753"/>
            <p:cNvGrpSpPr/>
            <p:nvPr/>
          </p:nvGrpSpPr>
          <p:grpSpPr>
            <a:xfrm>
              <a:off x="6051486" y="3300517"/>
              <a:ext cx="715674" cy="292285"/>
              <a:chOff x="7620676" y="4984919"/>
              <a:chExt cx="862158" cy="416052"/>
            </a:xfrm>
          </p:grpSpPr>
          <p:sp>
            <p:nvSpPr>
              <p:cNvPr id="75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5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19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+T72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59" name="Group 758"/>
          <p:cNvGrpSpPr/>
          <p:nvPr/>
        </p:nvGrpSpPr>
        <p:grpSpPr>
          <a:xfrm>
            <a:off x="8282583" y="718406"/>
            <a:ext cx="827664" cy="710548"/>
            <a:chOff x="9689643" y="4523076"/>
            <a:chExt cx="1106841" cy="950221"/>
          </a:xfrm>
        </p:grpSpPr>
        <p:grpSp>
          <p:nvGrpSpPr>
            <p:cNvPr id="760" name="Group 759"/>
            <p:cNvGrpSpPr/>
            <p:nvPr/>
          </p:nvGrpSpPr>
          <p:grpSpPr>
            <a:xfrm>
              <a:off x="9689643" y="4967897"/>
              <a:ext cx="1106841" cy="505400"/>
              <a:chOff x="507046" y="2806992"/>
              <a:chExt cx="1257639" cy="595810"/>
            </a:xfrm>
          </p:grpSpPr>
          <p:sp>
            <p:nvSpPr>
              <p:cNvPr id="767" name="Snip Same Side Corner Rectangle 76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68" name="TextBox 767"/>
              <p:cNvSpPr txBox="1"/>
              <p:nvPr/>
            </p:nvSpPr>
            <p:spPr>
              <a:xfrm>
                <a:off x="507046" y="2806992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ETV6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P41212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61" name="Group 760"/>
            <p:cNvGrpSpPr/>
            <p:nvPr/>
          </p:nvGrpSpPr>
          <p:grpSpPr>
            <a:xfrm>
              <a:off x="9885226" y="4725681"/>
              <a:ext cx="715674" cy="292286"/>
              <a:chOff x="7630676" y="5290107"/>
              <a:chExt cx="862158" cy="416052"/>
            </a:xfrm>
          </p:grpSpPr>
          <p:sp>
            <p:nvSpPr>
              <p:cNvPr id="76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6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-S257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62" name="Group 761"/>
            <p:cNvGrpSpPr/>
            <p:nvPr/>
          </p:nvGrpSpPr>
          <p:grpSpPr>
            <a:xfrm>
              <a:off x="9885226" y="4523076"/>
              <a:ext cx="715674" cy="292286"/>
              <a:chOff x="7630676" y="5307348"/>
              <a:chExt cx="862158" cy="416052"/>
            </a:xfrm>
          </p:grpSpPr>
          <p:sp>
            <p:nvSpPr>
              <p:cNvPr id="7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6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8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-S213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69" name="Group 768"/>
          <p:cNvGrpSpPr/>
          <p:nvPr/>
        </p:nvGrpSpPr>
        <p:grpSpPr>
          <a:xfrm>
            <a:off x="6618760" y="489513"/>
            <a:ext cx="827664" cy="964621"/>
            <a:chOff x="8692531" y="2861592"/>
            <a:chExt cx="1106841" cy="1289995"/>
          </a:xfrm>
        </p:grpSpPr>
        <p:grpSp>
          <p:nvGrpSpPr>
            <p:cNvPr id="770" name="Group 769"/>
            <p:cNvGrpSpPr/>
            <p:nvPr/>
          </p:nvGrpSpPr>
          <p:grpSpPr>
            <a:xfrm>
              <a:off x="8692531" y="3641675"/>
              <a:ext cx="1106841" cy="509912"/>
              <a:chOff x="507046" y="2817700"/>
              <a:chExt cx="1257639" cy="601129"/>
            </a:xfrm>
          </p:grpSpPr>
          <p:sp>
            <p:nvSpPr>
              <p:cNvPr id="783" name="Snip Same Side Corner Rectangle 78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84" name="TextBox 783"/>
              <p:cNvSpPr txBox="1"/>
              <p:nvPr/>
            </p:nvSpPr>
            <p:spPr>
              <a:xfrm>
                <a:off x="507046" y="2823018"/>
                <a:ext cx="1257639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Fos</a:t>
                </a:r>
                <a:endParaRPr lang="en-US" sz="85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P01100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71" name="Group 770"/>
            <p:cNvGrpSpPr/>
            <p:nvPr/>
          </p:nvGrpSpPr>
          <p:grpSpPr>
            <a:xfrm>
              <a:off x="8901444" y="3211983"/>
              <a:ext cx="715674" cy="292286"/>
              <a:chOff x="7592082" y="5966436"/>
              <a:chExt cx="862158" cy="416052"/>
            </a:xfrm>
          </p:grpSpPr>
          <p:sp>
            <p:nvSpPr>
              <p:cNvPr id="78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8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6643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T331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72" name="Group 771"/>
            <p:cNvGrpSpPr/>
            <p:nvPr/>
          </p:nvGrpSpPr>
          <p:grpSpPr>
            <a:xfrm>
              <a:off x="8901444" y="3039573"/>
              <a:ext cx="715674" cy="292286"/>
              <a:chOff x="7592082" y="6000914"/>
              <a:chExt cx="862158" cy="416052"/>
            </a:xfrm>
          </p:grpSpPr>
          <p:sp>
            <p:nvSpPr>
              <p:cNvPr id="77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8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4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T325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73" name="Group 772"/>
            <p:cNvGrpSpPr/>
            <p:nvPr/>
          </p:nvGrpSpPr>
          <p:grpSpPr>
            <a:xfrm>
              <a:off x="8901444" y="2861592"/>
              <a:ext cx="715674" cy="292286"/>
              <a:chOff x="7620676" y="5000461"/>
              <a:chExt cx="862158" cy="416056"/>
            </a:xfrm>
          </p:grpSpPr>
          <p:sp>
            <p:nvSpPr>
              <p:cNvPr id="77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7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461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+T232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4" name="Group 773"/>
            <p:cNvGrpSpPr/>
            <p:nvPr/>
          </p:nvGrpSpPr>
          <p:grpSpPr>
            <a:xfrm>
              <a:off x="8893443" y="3413697"/>
              <a:ext cx="715674" cy="292286"/>
              <a:chOff x="7620676" y="5000451"/>
              <a:chExt cx="862158" cy="416054"/>
            </a:xfrm>
          </p:grpSpPr>
          <p:sp>
            <p:nvSpPr>
              <p:cNvPr id="77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7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451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+S374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85" name="Group 784"/>
          <p:cNvGrpSpPr/>
          <p:nvPr/>
        </p:nvGrpSpPr>
        <p:grpSpPr>
          <a:xfrm>
            <a:off x="8198455" y="1431826"/>
            <a:ext cx="995920" cy="845843"/>
            <a:chOff x="6156069" y="6810845"/>
            <a:chExt cx="1331851" cy="1131151"/>
          </a:xfrm>
        </p:grpSpPr>
        <p:grpSp>
          <p:nvGrpSpPr>
            <p:cNvPr id="786" name="Group 785"/>
            <p:cNvGrpSpPr/>
            <p:nvPr/>
          </p:nvGrpSpPr>
          <p:grpSpPr>
            <a:xfrm>
              <a:off x="6156069" y="7436596"/>
              <a:ext cx="1331851" cy="505400"/>
              <a:chOff x="391664" y="2806992"/>
              <a:chExt cx="1513305" cy="595810"/>
            </a:xfrm>
          </p:grpSpPr>
          <p:sp>
            <p:nvSpPr>
              <p:cNvPr id="796" name="Snip Same Side Corner Rectangle 79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97" name="TextBox 796"/>
              <p:cNvSpPr txBox="1"/>
              <p:nvPr/>
            </p:nvSpPr>
            <p:spPr>
              <a:xfrm>
                <a:off x="391664" y="2806992"/>
                <a:ext cx="1513305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FOXO3/FKHRL1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O43524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87" name="Group 786"/>
            <p:cNvGrpSpPr/>
            <p:nvPr/>
          </p:nvGrpSpPr>
          <p:grpSpPr>
            <a:xfrm>
              <a:off x="6453199" y="7218600"/>
              <a:ext cx="715674" cy="292286"/>
              <a:chOff x="7630676" y="5324583"/>
              <a:chExt cx="862158" cy="416052"/>
            </a:xfrm>
          </p:grpSpPr>
          <p:sp>
            <p:nvSpPr>
              <p:cNvPr id="79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9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3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-S425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88" name="Group 787"/>
            <p:cNvGrpSpPr/>
            <p:nvPr/>
          </p:nvGrpSpPr>
          <p:grpSpPr>
            <a:xfrm>
              <a:off x="6453199" y="7003883"/>
              <a:ext cx="715674" cy="292286"/>
              <a:chOff x="7630676" y="5324583"/>
              <a:chExt cx="862158" cy="416052"/>
            </a:xfrm>
          </p:grpSpPr>
          <p:sp>
            <p:nvSpPr>
              <p:cNvPr id="79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9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3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-S344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89" name="Group 788"/>
            <p:cNvGrpSpPr/>
            <p:nvPr/>
          </p:nvGrpSpPr>
          <p:grpSpPr>
            <a:xfrm>
              <a:off x="6453199" y="6810845"/>
              <a:ext cx="715674" cy="292286"/>
              <a:chOff x="7630676" y="5324585"/>
              <a:chExt cx="862158" cy="416052"/>
            </a:xfrm>
          </p:grpSpPr>
          <p:sp>
            <p:nvSpPr>
              <p:cNvPr id="79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79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-S294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98" name="Group 797"/>
          <p:cNvGrpSpPr/>
          <p:nvPr/>
        </p:nvGrpSpPr>
        <p:grpSpPr>
          <a:xfrm>
            <a:off x="4040195" y="1983830"/>
            <a:ext cx="827664" cy="822188"/>
            <a:chOff x="4673913" y="1873985"/>
            <a:chExt cx="928536" cy="922392"/>
          </a:xfrm>
        </p:grpSpPr>
        <p:grpSp>
          <p:nvGrpSpPr>
            <p:cNvPr id="799" name="Group 798"/>
            <p:cNvGrpSpPr/>
            <p:nvPr/>
          </p:nvGrpSpPr>
          <p:grpSpPr>
            <a:xfrm>
              <a:off x="4673913" y="2377311"/>
              <a:ext cx="928536" cy="419066"/>
              <a:chOff x="507046" y="3634424"/>
              <a:chExt cx="1257639" cy="588900"/>
            </a:xfrm>
          </p:grpSpPr>
          <p:sp>
            <p:nvSpPr>
              <p:cNvPr id="809" name="Snip Same Side Corner Rectangle 80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0" name="TextBox 809"/>
              <p:cNvSpPr txBox="1"/>
              <p:nvPr/>
            </p:nvSpPr>
            <p:spPr>
              <a:xfrm>
                <a:off x="507046" y="3639731"/>
                <a:ext cx="1257639" cy="58359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Grb10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Q13322</a:t>
                </a:r>
                <a:endParaRPr lang="en-US" sz="8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00" name="Group 799"/>
            <p:cNvGrpSpPr/>
            <p:nvPr/>
          </p:nvGrpSpPr>
          <p:grpSpPr>
            <a:xfrm>
              <a:off x="4841485" y="2195185"/>
              <a:ext cx="600383" cy="245201"/>
              <a:chOff x="7630676" y="5324578"/>
              <a:chExt cx="862158" cy="416054"/>
            </a:xfrm>
          </p:grpSpPr>
          <p:sp>
            <p:nvSpPr>
              <p:cNvPr id="80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0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7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-S476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1" name="Group 800"/>
            <p:cNvGrpSpPr/>
            <p:nvPr/>
          </p:nvGrpSpPr>
          <p:grpSpPr>
            <a:xfrm>
              <a:off x="4841485" y="2034011"/>
              <a:ext cx="600383" cy="245201"/>
              <a:chOff x="7592082" y="6000899"/>
              <a:chExt cx="862158" cy="416054"/>
            </a:xfrm>
          </p:grpSpPr>
          <p:sp>
            <p:nvSpPr>
              <p:cNvPr id="8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89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S418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>
              <a:off x="4841485" y="1873985"/>
              <a:ext cx="600383" cy="245201"/>
              <a:chOff x="7630676" y="5324578"/>
              <a:chExt cx="862158" cy="416054"/>
            </a:xfrm>
          </p:grpSpPr>
          <p:sp>
            <p:nvSpPr>
              <p:cNvPr id="80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0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7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-S150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12" name="Group 811"/>
          <p:cNvGrpSpPr/>
          <p:nvPr/>
        </p:nvGrpSpPr>
        <p:grpSpPr>
          <a:xfrm>
            <a:off x="4040195" y="1655644"/>
            <a:ext cx="827664" cy="373545"/>
            <a:chOff x="507046" y="3634424"/>
            <a:chExt cx="1257639" cy="588905"/>
          </a:xfrm>
        </p:grpSpPr>
        <p:sp>
          <p:nvSpPr>
            <p:cNvPr id="819" name="Snip Same Side Corner Rectangle 8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0" name="TextBox 819"/>
            <p:cNvSpPr txBox="1"/>
            <p:nvPr/>
          </p:nvSpPr>
          <p:spPr>
            <a:xfrm>
              <a:off x="507046" y="3639735"/>
              <a:ext cx="1257639" cy="58359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3" name="Group 812"/>
          <p:cNvGrpSpPr/>
          <p:nvPr/>
        </p:nvGrpSpPr>
        <p:grpSpPr>
          <a:xfrm>
            <a:off x="4189564" y="1484249"/>
            <a:ext cx="535161" cy="218563"/>
            <a:chOff x="7630676" y="5324594"/>
            <a:chExt cx="862158" cy="416053"/>
          </a:xfrm>
        </p:grpSpPr>
        <p:sp>
          <p:nvSpPr>
            <p:cNvPr id="81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18" name="Text Box 157"/>
            <p:cNvSpPr txBox="1">
              <a:spLocks noChangeArrowheads="1"/>
            </p:cNvSpPr>
            <p:nvPr/>
          </p:nvSpPr>
          <p:spPr bwMode="auto">
            <a:xfrm>
              <a:off x="7630676" y="5324594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-S639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14" name="Group 813"/>
          <p:cNvGrpSpPr/>
          <p:nvPr/>
        </p:nvGrpSpPr>
        <p:grpSpPr>
          <a:xfrm>
            <a:off x="4189564" y="1376064"/>
            <a:ext cx="535161" cy="218563"/>
            <a:chOff x="7630676" y="5324594"/>
            <a:chExt cx="862158" cy="416053"/>
          </a:xfrm>
        </p:grpSpPr>
        <p:sp>
          <p:nvSpPr>
            <p:cNvPr id="8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16" name="Text Box 157"/>
            <p:cNvSpPr txBox="1">
              <a:spLocks noChangeArrowheads="1"/>
            </p:cNvSpPr>
            <p:nvPr/>
          </p:nvSpPr>
          <p:spPr bwMode="auto">
            <a:xfrm>
              <a:off x="7630676" y="5324594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-S336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235309" y="1745391"/>
            <a:ext cx="535160" cy="218563"/>
            <a:chOff x="7630676" y="5324576"/>
            <a:chExt cx="862158" cy="416050"/>
          </a:xfrm>
        </p:grpSpPr>
        <p:sp>
          <p:nvSpPr>
            <p:cNvPr id="82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23" name="Text Box 157"/>
            <p:cNvSpPr txBox="1">
              <a:spLocks noChangeArrowheads="1"/>
            </p:cNvSpPr>
            <p:nvPr/>
          </p:nvSpPr>
          <p:spPr bwMode="auto">
            <a:xfrm>
              <a:off x="7630676" y="5324576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-S523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24" name="Elbow Connector 823"/>
          <p:cNvCxnSpPr/>
          <p:nvPr/>
        </p:nvCxnSpPr>
        <p:spPr bwMode="auto">
          <a:xfrm rot="5400000">
            <a:off x="425724" y="1146761"/>
            <a:ext cx="967063" cy="414315"/>
          </a:xfrm>
          <a:prstGeom prst="bentConnector3">
            <a:avLst>
              <a:gd name="adj1" fmla="val 10145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25" name="Group 824"/>
          <p:cNvGrpSpPr/>
          <p:nvPr/>
        </p:nvGrpSpPr>
        <p:grpSpPr>
          <a:xfrm>
            <a:off x="6618760" y="1402606"/>
            <a:ext cx="827664" cy="851109"/>
            <a:chOff x="5779962" y="6850133"/>
            <a:chExt cx="1106841" cy="1138192"/>
          </a:xfrm>
        </p:grpSpPr>
        <p:grpSp>
          <p:nvGrpSpPr>
            <p:cNvPr id="826" name="Group 825"/>
            <p:cNvGrpSpPr/>
            <p:nvPr/>
          </p:nvGrpSpPr>
          <p:grpSpPr>
            <a:xfrm>
              <a:off x="5779962" y="7482925"/>
              <a:ext cx="1106841" cy="505400"/>
              <a:chOff x="507046" y="2791632"/>
              <a:chExt cx="1257639" cy="595810"/>
            </a:xfrm>
          </p:grpSpPr>
          <p:sp>
            <p:nvSpPr>
              <p:cNvPr id="836" name="Snip Same Side Corner Rectangle 83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7" name="TextBox 836"/>
              <p:cNvSpPr txBox="1"/>
              <p:nvPr/>
            </p:nvSpPr>
            <p:spPr>
              <a:xfrm>
                <a:off x="507046" y="2791632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Jun/c-Jun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27" name="Group 826"/>
            <p:cNvGrpSpPr/>
            <p:nvPr/>
          </p:nvGrpSpPr>
          <p:grpSpPr>
            <a:xfrm>
              <a:off x="5975545" y="7239232"/>
              <a:ext cx="715674" cy="292286"/>
              <a:chOff x="7630676" y="5269460"/>
              <a:chExt cx="862158" cy="416052"/>
            </a:xfrm>
          </p:grpSpPr>
          <p:sp>
            <p:nvSpPr>
              <p:cNvPr id="83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3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69460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-S243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28" name="Group 827"/>
            <p:cNvGrpSpPr/>
            <p:nvPr/>
          </p:nvGrpSpPr>
          <p:grpSpPr>
            <a:xfrm>
              <a:off x="5975545" y="7053332"/>
              <a:ext cx="715674" cy="292286"/>
              <a:chOff x="7620676" y="4984919"/>
              <a:chExt cx="862158" cy="416054"/>
            </a:xfrm>
          </p:grpSpPr>
          <p:sp>
            <p:nvSpPr>
              <p:cNvPr id="83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3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1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29" name="Group 828"/>
            <p:cNvGrpSpPr/>
            <p:nvPr/>
          </p:nvGrpSpPr>
          <p:grpSpPr>
            <a:xfrm>
              <a:off x="5975545" y="6850133"/>
              <a:ext cx="715674" cy="292286"/>
              <a:chOff x="7620676" y="4984921"/>
              <a:chExt cx="862158" cy="416054"/>
            </a:xfrm>
          </p:grpSpPr>
          <p:sp>
            <p:nvSpPr>
              <p:cNvPr id="8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3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39" name="Group 838"/>
          <p:cNvGrpSpPr/>
          <p:nvPr/>
        </p:nvGrpSpPr>
        <p:grpSpPr>
          <a:xfrm>
            <a:off x="3148139" y="2953793"/>
            <a:ext cx="908546" cy="370175"/>
            <a:chOff x="426341" y="1139280"/>
            <a:chExt cx="1380540" cy="583594"/>
          </a:xfrm>
        </p:grpSpPr>
        <p:sp>
          <p:nvSpPr>
            <p:cNvPr id="846" name="Rounded Rectangle 8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426341" y="1139280"/>
              <a:ext cx="1380540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MAPKAPK2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P49137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40" name="Group 839"/>
          <p:cNvGrpSpPr/>
          <p:nvPr/>
        </p:nvGrpSpPr>
        <p:grpSpPr>
          <a:xfrm>
            <a:off x="3334832" y="2784222"/>
            <a:ext cx="535161" cy="218563"/>
            <a:chOff x="7620676" y="5019393"/>
            <a:chExt cx="862158" cy="416054"/>
          </a:xfrm>
        </p:grpSpPr>
        <p:sp>
          <p:nvSpPr>
            <p:cNvPr id="8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45" name="Text Box 154"/>
            <p:cNvSpPr txBox="1">
              <a:spLocks noChangeArrowheads="1"/>
            </p:cNvSpPr>
            <p:nvPr/>
          </p:nvSpPr>
          <p:spPr bwMode="auto">
            <a:xfrm>
              <a:off x="7620676" y="5019393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+T334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1" name="Group 840"/>
          <p:cNvGrpSpPr/>
          <p:nvPr/>
        </p:nvGrpSpPr>
        <p:grpSpPr>
          <a:xfrm>
            <a:off x="3334832" y="2652149"/>
            <a:ext cx="535161" cy="218563"/>
            <a:chOff x="7620676" y="5019406"/>
            <a:chExt cx="862158" cy="416054"/>
          </a:xfrm>
        </p:grpSpPr>
        <p:sp>
          <p:nvSpPr>
            <p:cNvPr id="8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43" name="Text Box 154"/>
            <p:cNvSpPr txBox="1">
              <a:spLocks noChangeArrowheads="1"/>
            </p:cNvSpPr>
            <p:nvPr/>
          </p:nvSpPr>
          <p:spPr bwMode="auto">
            <a:xfrm>
              <a:off x="7620676" y="5019406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+T272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8" name="Group 847"/>
          <p:cNvGrpSpPr/>
          <p:nvPr/>
        </p:nvGrpSpPr>
        <p:grpSpPr>
          <a:xfrm>
            <a:off x="89073" y="6338291"/>
            <a:ext cx="908547" cy="370175"/>
            <a:chOff x="-4218319" y="2143653"/>
            <a:chExt cx="1380540" cy="583594"/>
          </a:xfrm>
        </p:grpSpPr>
        <p:sp>
          <p:nvSpPr>
            <p:cNvPr id="849" name="Rounded Rectangle 848"/>
            <p:cNvSpPr/>
            <p:nvPr/>
          </p:nvSpPr>
          <p:spPr bwMode="auto">
            <a:xfrm>
              <a:off x="-4056726" y="2148324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-4218319" y="2143653"/>
              <a:ext cx="1380540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MAPKAPK3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Q16644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1" name="Group 850"/>
          <p:cNvGrpSpPr/>
          <p:nvPr/>
        </p:nvGrpSpPr>
        <p:grpSpPr>
          <a:xfrm>
            <a:off x="223221" y="760475"/>
            <a:ext cx="535160" cy="218563"/>
            <a:chOff x="7592082" y="6000899"/>
            <a:chExt cx="862158" cy="416050"/>
          </a:xfrm>
        </p:grpSpPr>
        <p:sp>
          <p:nvSpPr>
            <p:cNvPr id="8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853" name="Text Box 160"/>
            <p:cNvSpPr txBox="1">
              <a:spLocks noChangeArrowheads="1"/>
            </p:cNvSpPr>
            <p:nvPr/>
          </p:nvSpPr>
          <p:spPr bwMode="auto">
            <a:xfrm>
              <a:off x="7592082" y="6000899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T386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54" name="Straight Arrow Connector 853"/>
          <p:cNvCxnSpPr/>
          <p:nvPr/>
        </p:nvCxnSpPr>
        <p:spPr bwMode="auto">
          <a:xfrm>
            <a:off x="62381" y="3647356"/>
            <a:ext cx="2427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5" name="Straight Arrow Connector 854"/>
          <p:cNvCxnSpPr/>
          <p:nvPr/>
        </p:nvCxnSpPr>
        <p:spPr bwMode="auto">
          <a:xfrm>
            <a:off x="54954" y="2366224"/>
            <a:ext cx="2427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6" name="Straight Arrow Connector 855"/>
          <p:cNvCxnSpPr/>
          <p:nvPr/>
        </p:nvCxnSpPr>
        <p:spPr bwMode="auto">
          <a:xfrm>
            <a:off x="70148" y="864516"/>
            <a:ext cx="2427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7" name="Group 856"/>
          <p:cNvGrpSpPr/>
          <p:nvPr/>
        </p:nvGrpSpPr>
        <p:grpSpPr>
          <a:xfrm>
            <a:off x="7456358" y="332124"/>
            <a:ext cx="827664" cy="577025"/>
            <a:chOff x="5858054" y="3287208"/>
            <a:chExt cx="1106841" cy="771657"/>
          </a:xfrm>
        </p:grpSpPr>
        <p:grpSp>
          <p:nvGrpSpPr>
            <p:cNvPr id="858" name="Group 857"/>
            <p:cNvGrpSpPr/>
            <p:nvPr/>
          </p:nvGrpSpPr>
          <p:grpSpPr>
            <a:xfrm>
              <a:off x="5858054" y="3548966"/>
              <a:ext cx="1106841" cy="509899"/>
              <a:chOff x="507046" y="2817700"/>
              <a:chExt cx="1257639" cy="601113"/>
            </a:xfrm>
          </p:grpSpPr>
          <p:sp>
            <p:nvSpPr>
              <p:cNvPr id="862" name="Snip Same Side Corner Rectangle 86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63" name="TextBox 862"/>
              <p:cNvSpPr txBox="1"/>
              <p:nvPr/>
            </p:nvSpPr>
            <p:spPr>
              <a:xfrm>
                <a:off x="507046" y="2823007"/>
                <a:ext cx="1257639" cy="59580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RARG2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P13631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859" name="Group 858"/>
            <p:cNvGrpSpPr/>
            <p:nvPr/>
          </p:nvGrpSpPr>
          <p:grpSpPr>
            <a:xfrm>
              <a:off x="6051486" y="3287208"/>
              <a:ext cx="715674" cy="292285"/>
              <a:chOff x="7620676" y="4965975"/>
              <a:chExt cx="862158" cy="416052"/>
            </a:xfrm>
          </p:grpSpPr>
          <p:sp>
            <p:nvSpPr>
              <p:cNvPr id="86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6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6597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+S79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64" name="Group 863"/>
          <p:cNvGrpSpPr/>
          <p:nvPr/>
        </p:nvGrpSpPr>
        <p:grpSpPr>
          <a:xfrm>
            <a:off x="71386" y="4855235"/>
            <a:ext cx="908546" cy="808576"/>
            <a:chOff x="4440117" y="6956996"/>
            <a:chExt cx="1215006" cy="1081315"/>
          </a:xfrm>
        </p:grpSpPr>
        <p:grpSp>
          <p:nvGrpSpPr>
            <p:cNvPr id="865" name="Group 864"/>
            <p:cNvGrpSpPr/>
            <p:nvPr/>
          </p:nvGrpSpPr>
          <p:grpSpPr>
            <a:xfrm>
              <a:off x="4440117" y="7543272"/>
              <a:ext cx="1215006" cy="495039"/>
              <a:chOff x="426341" y="1139283"/>
              <a:chExt cx="1380540" cy="583595"/>
            </a:xfrm>
          </p:grpSpPr>
          <p:sp>
            <p:nvSpPr>
              <p:cNvPr id="875" name="Rounded Rectangle 87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6" name="Rectangle 875"/>
              <p:cNvSpPr/>
              <p:nvPr/>
            </p:nvSpPr>
            <p:spPr>
              <a:xfrm>
                <a:off x="426341" y="1139283"/>
                <a:ext cx="1380540" cy="583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MNK1/MKNK1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Q9BUB5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66" name="Group 865"/>
            <p:cNvGrpSpPr/>
            <p:nvPr/>
          </p:nvGrpSpPr>
          <p:grpSpPr>
            <a:xfrm>
              <a:off x="4689783" y="7326664"/>
              <a:ext cx="715674" cy="292286"/>
              <a:chOff x="7620676" y="5019405"/>
              <a:chExt cx="862158" cy="416056"/>
            </a:xfrm>
          </p:grpSpPr>
          <p:sp>
            <p:nvSpPr>
              <p:cNvPr id="8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5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+T385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67" name="Group 866"/>
            <p:cNvGrpSpPr/>
            <p:nvPr/>
          </p:nvGrpSpPr>
          <p:grpSpPr>
            <a:xfrm>
              <a:off x="4689783" y="7150032"/>
              <a:ext cx="715674" cy="292286"/>
              <a:chOff x="7620676" y="5019403"/>
              <a:chExt cx="862158" cy="416056"/>
            </a:xfrm>
          </p:grpSpPr>
          <p:sp>
            <p:nvSpPr>
              <p:cNvPr id="87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7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3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+T255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68" name="Group 867"/>
            <p:cNvGrpSpPr/>
            <p:nvPr/>
          </p:nvGrpSpPr>
          <p:grpSpPr>
            <a:xfrm>
              <a:off x="4689783" y="6956996"/>
              <a:ext cx="715674" cy="292286"/>
              <a:chOff x="7620676" y="5019408"/>
              <a:chExt cx="862158" cy="416056"/>
            </a:xfrm>
          </p:grpSpPr>
          <p:sp>
            <p:nvSpPr>
              <p:cNvPr id="8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8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+T250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77" name="Group 876"/>
          <p:cNvGrpSpPr/>
          <p:nvPr/>
        </p:nvGrpSpPr>
        <p:grpSpPr>
          <a:xfrm>
            <a:off x="3091645" y="4083465"/>
            <a:ext cx="1037202" cy="808572"/>
            <a:chOff x="4359304" y="6957001"/>
            <a:chExt cx="1387057" cy="1081307"/>
          </a:xfrm>
        </p:grpSpPr>
        <p:grpSp>
          <p:nvGrpSpPr>
            <p:cNvPr id="878" name="Group 877"/>
            <p:cNvGrpSpPr/>
            <p:nvPr/>
          </p:nvGrpSpPr>
          <p:grpSpPr>
            <a:xfrm>
              <a:off x="4359304" y="7543270"/>
              <a:ext cx="1387057" cy="495038"/>
              <a:chOff x="334518" y="1139278"/>
              <a:chExt cx="1576032" cy="583592"/>
            </a:xfrm>
          </p:grpSpPr>
          <p:sp>
            <p:nvSpPr>
              <p:cNvPr id="888" name="Rounded Rectangle 88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89" name="Rectangle 888"/>
              <p:cNvSpPr/>
              <p:nvPr/>
            </p:nvSpPr>
            <p:spPr>
              <a:xfrm>
                <a:off x="334518" y="1139278"/>
                <a:ext cx="1576032" cy="583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MSK1/RPS6KA5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O75582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79" name="Group 878"/>
            <p:cNvGrpSpPr/>
            <p:nvPr/>
          </p:nvGrpSpPr>
          <p:grpSpPr>
            <a:xfrm>
              <a:off x="4689783" y="7326669"/>
              <a:ext cx="715674" cy="292285"/>
              <a:chOff x="7620676" y="5019406"/>
              <a:chExt cx="862158" cy="416054"/>
            </a:xfrm>
          </p:grpSpPr>
          <p:sp>
            <p:nvSpPr>
              <p:cNvPr id="88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6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+T700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0" name="Group 879"/>
            <p:cNvGrpSpPr/>
            <p:nvPr/>
          </p:nvGrpSpPr>
          <p:grpSpPr>
            <a:xfrm>
              <a:off x="4689783" y="7150039"/>
              <a:ext cx="715674" cy="292285"/>
              <a:chOff x="7620676" y="5019405"/>
              <a:chExt cx="862158" cy="416054"/>
            </a:xfrm>
          </p:grpSpPr>
          <p:sp>
            <p:nvSpPr>
              <p:cNvPr id="8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+T581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1" name="Group 880"/>
            <p:cNvGrpSpPr/>
            <p:nvPr/>
          </p:nvGrpSpPr>
          <p:grpSpPr>
            <a:xfrm>
              <a:off x="4689783" y="6957001"/>
              <a:ext cx="715674" cy="292285"/>
              <a:chOff x="7620676" y="5019408"/>
              <a:chExt cx="862158" cy="416054"/>
            </a:xfrm>
          </p:grpSpPr>
          <p:sp>
            <p:nvSpPr>
              <p:cNvPr id="8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+S360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90" name="Group 889"/>
          <p:cNvGrpSpPr/>
          <p:nvPr/>
        </p:nvGrpSpPr>
        <p:grpSpPr>
          <a:xfrm>
            <a:off x="3100926" y="4855250"/>
            <a:ext cx="1004269" cy="808572"/>
            <a:chOff x="4372079" y="6957001"/>
            <a:chExt cx="1343016" cy="1081307"/>
          </a:xfrm>
        </p:grpSpPr>
        <p:grpSp>
          <p:nvGrpSpPr>
            <p:cNvPr id="891" name="Group 890"/>
            <p:cNvGrpSpPr/>
            <p:nvPr/>
          </p:nvGrpSpPr>
          <p:grpSpPr>
            <a:xfrm>
              <a:off x="4372079" y="7543270"/>
              <a:ext cx="1343016" cy="495038"/>
              <a:chOff x="349034" y="1139278"/>
              <a:chExt cx="1525991" cy="583592"/>
            </a:xfrm>
          </p:grpSpPr>
          <p:sp>
            <p:nvSpPr>
              <p:cNvPr id="901" name="Rounded Rectangle 90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02" name="Rectangle 901"/>
              <p:cNvSpPr/>
              <p:nvPr/>
            </p:nvSpPr>
            <p:spPr>
              <a:xfrm>
                <a:off x="349034" y="1139278"/>
                <a:ext cx="1525991" cy="583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MSK2/RPS6KA4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O75676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92" name="Group 891"/>
            <p:cNvGrpSpPr/>
            <p:nvPr/>
          </p:nvGrpSpPr>
          <p:grpSpPr>
            <a:xfrm>
              <a:off x="4689783" y="7326669"/>
              <a:ext cx="715674" cy="292285"/>
              <a:chOff x="7620676" y="5019406"/>
              <a:chExt cx="862158" cy="416054"/>
            </a:xfrm>
          </p:grpSpPr>
          <p:sp>
            <p:nvSpPr>
              <p:cNvPr id="89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0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6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+T687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93" name="Group 892"/>
            <p:cNvGrpSpPr/>
            <p:nvPr/>
          </p:nvGrpSpPr>
          <p:grpSpPr>
            <a:xfrm>
              <a:off x="4689783" y="7150039"/>
              <a:ext cx="715674" cy="292285"/>
              <a:chOff x="7620676" y="5019405"/>
              <a:chExt cx="862158" cy="416054"/>
            </a:xfrm>
          </p:grpSpPr>
          <p:sp>
            <p:nvSpPr>
              <p:cNvPr id="89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9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5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+T568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94" name="Group 893"/>
            <p:cNvGrpSpPr/>
            <p:nvPr/>
          </p:nvGrpSpPr>
          <p:grpSpPr>
            <a:xfrm>
              <a:off x="4689783" y="6957001"/>
              <a:ext cx="715674" cy="292285"/>
              <a:chOff x="7620676" y="5019408"/>
              <a:chExt cx="862158" cy="416054"/>
            </a:xfrm>
          </p:grpSpPr>
          <p:sp>
            <p:nvSpPr>
              <p:cNvPr id="8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89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+S343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03" name="Group 902"/>
          <p:cNvGrpSpPr/>
          <p:nvPr/>
        </p:nvGrpSpPr>
        <p:grpSpPr>
          <a:xfrm>
            <a:off x="8282583" y="2797814"/>
            <a:ext cx="827664" cy="551085"/>
            <a:chOff x="9689643" y="4736317"/>
            <a:chExt cx="1106841" cy="736970"/>
          </a:xfrm>
        </p:grpSpPr>
        <p:grpSp>
          <p:nvGrpSpPr>
            <p:cNvPr id="904" name="Group 903"/>
            <p:cNvGrpSpPr/>
            <p:nvPr/>
          </p:nvGrpSpPr>
          <p:grpSpPr>
            <a:xfrm>
              <a:off x="9689643" y="4967887"/>
              <a:ext cx="1106841" cy="505400"/>
              <a:chOff x="507046" y="2806989"/>
              <a:chExt cx="1257639" cy="595812"/>
            </a:xfrm>
          </p:grpSpPr>
          <p:sp>
            <p:nvSpPr>
              <p:cNvPr id="908" name="Snip Same Side Corner Rectangle 90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09" name="TextBox 908"/>
              <p:cNvSpPr txBox="1"/>
              <p:nvPr/>
            </p:nvSpPr>
            <p:spPr>
              <a:xfrm>
                <a:off x="507046" y="2806989"/>
                <a:ext cx="1257639" cy="59581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Myb</a:t>
                </a:r>
                <a:endParaRPr lang="en-US" sz="85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P10242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05" name="Group 904"/>
            <p:cNvGrpSpPr/>
            <p:nvPr/>
          </p:nvGrpSpPr>
          <p:grpSpPr>
            <a:xfrm>
              <a:off x="9885226" y="4736317"/>
              <a:ext cx="715674" cy="292286"/>
              <a:chOff x="7630676" y="5305247"/>
              <a:chExt cx="862158" cy="416052"/>
            </a:xfrm>
          </p:grpSpPr>
          <p:sp>
            <p:nvSpPr>
              <p:cNvPr id="90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0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24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-S532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10" name="Group 909"/>
          <p:cNvGrpSpPr/>
          <p:nvPr/>
        </p:nvGrpSpPr>
        <p:grpSpPr>
          <a:xfrm>
            <a:off x="6618760" y="2236142"/>
            <a:ext cx="827664" cy="539013"/>
            <a:chOff x="5858054" y="3324736"/>
            <a:chExt cx="1106841" cy="720826"/>
          </a:xfrm>
        </p:grpSpPr>
        <p:grpSp>
          <p:nvGrpSpPr>
            <p:cNvPr id="911" name="Group 910"/>
            <p:cNvGrpSpPr/>
            <p:nvPr/>
          </p:nvGrpSpPr>
          <p:grpSpPr>
            <a:xfrm>
              <a:off x="5858054" y="3540161"/>
              <a:ext cx="1106841" cy="505401"/>
              <a:chOff x="507046" y="2807324"/>
              <a:chExt cx="1257639" cy="595811"/>
            </a:xfrm>
          </p:grpSpPr>
          <p:sp>
            <p:nvSpPr>
              <p:cNvPr id="915" name="Snip Same Side Corner Rectangle 91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6" name="TextBox 915"/>
              <p:cNvSpPr txBox="1"/>
              <p:nvPr/>
            </p:nvSpPr>
            <p:spPr>
              <a:xfrm>
                <a:off x="507046" y="2807324"/>
                <a:ext cx="1257639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NFAT3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Q14934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12" name="Group 911"/>
            <p:cNvGrpSpPr/>
            <p:nvPr/>
          </p:nvGrpSpPr>
          <p:grpSpPr>
            <a:xfrm>
              <a:off x="6051486" y="3324736"/>
              <a:ext cx="715674" cy="292286"/>
              <a:chOff x="7620676" y="5019399"/>
              <a:chExt cx="862158" cy="416054"/>
            </a:xfrm>
          </p:grpSpPr>
          <p:sp>
            <p:nvSpPr>
              <p:cNvPr id="91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1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+S676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18" name="Group 917"/>
          <p:cNvGrpSpPr/>
          <p:nvPr/>
        </p:nvGrpSpPr>
        <p:grpSpPr>
          <a:xfrm>
            <a:off x="4886047" y="2022459"/>
            <a:ext cx="827664" cy="373543"/>
            <a:chOff x="507046" y="3634424"/>
            <a:chExt cx="1257639" cy="588902"/>
          </a:xfrm>
        </p:grpSpPr>
        <p:sp>
          <p:nvSpPr>
            <p:cNvPr id="925" name="Snip Same Side Corner Rectangle 9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6" name="TextBox 925"/>
            <p:cNvSpPr txBox="1"/>
            <p:nvPr/>
          </p:nvSpPr>
          <p:spPr>
            <a:xfrm>
              <a:off x="507046" y="3639733"/>
              <a:ext cx="125763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p27Kip1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9" name="Group 918"/>
          <p:cNvGrpSpPr/>
          <p:nvPr/>
        </p:nvGrpSpPr>
        <p:grpSpPr>
          <a:xfrm>
            <a:off x="5026799" y="1847755"/>
            <a:ext cx="535161" cy="218563"/>
            <a:chOff x="7620676" y="5001974"/>
            <a:chExt cx="862158" cy="416054"/>
          </a:xfrm>
        </p:grpSpPr>
        <p:sp>
          <p:nvSpPr>
            <p:cNvPr id="9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24" name="Text Box 154"/>
            <p:cNvSpPr txBox="1">
              <a:spLocks noChangeArrowheads="1"/>
            </p:cNvSpPr>
            <p:nvPr/>
          </p:nvSpPr>
          <p:spPr bwMode="auto">
            <a:xfrm>
              <a:off x="7620676" y="5001974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+T187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0" name="Group 919"/>
          <p:cNvGrpSpPr/>
          <p:nvPr/>
        </p:nvGrpSpPr>
        <p:grpSpPr>
          <a:xfrm>
            <a:off x="5035948" y="1713782"/>
            <a:ext cx="535161" cy="218563"/>
            <a:chOff x="7592082" y="6000901"/>
            <a:chExt cx="862158" cy="416052"/>
          </a:xfrm>
        </p:grpSpPr>
        <p:sp>
          <p:nvSpPr>
            <p:cNvPr id="9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22" name="Text Box 160"/>
            <p:cNvSpPr txBox="1">
              <a:spLocks noChangeArrowheads="1"/>
            </p:cNvSpPr>
            <p:nvPr/>
          </p:nvSpPr>
          <p:spPr bwMode="auto">
            <a:xfrm>
              <a:off x="7592082" y="6000901"/>
              <a:ext cx="862158" cy="416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S178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7" name="Group 926"/>
          <p:cNvGrpSpPr/>
          <p:nvPr/>
        </p:nvGrpSpPr>
        <p:grpSpPr>
          <a:xfrm>
            <a:off x="4886047" y="3898619"/>
            <a:ext cx="827664" cy="667862"/>
            <a:chOff x="4325803" y="5794541"/>
            <a:chExt cx="1106841" cy="893136"/>
          </a:xfrm>
        </p:grpSpPr>
        <p:grpSp>
          <p:nvGrpSpPr>
            <p:cNvPr id="928" name="Group 927"/>
            <p:cNvGrpSpPr/>
            <p:nvPr/>
          </p:nvGrpSpPr>
          <p:grpSpPr>
            <a:xfrm>
              <a:off x="4325803" y="6188133"/>
              <a:ext cx="1106841" cy="499544"/>
              <a:chOff x="507046" y="4525112"/>
              <a:chExt cx="1257639" cy="588907"/>
            </a:xfrm>
          </p:grpSpPr>
          <p:sp>
            <p:nvSpPr>
              <p:cNvPr id="935" name="Snip Same Side Corner Rectangle 934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36" name="TextBox 935"/>
              <p:cNvSpPr txBox="1"/>
              <p:nvPr/>
            </p:nvSpPr>
            <p:spPr>
              <a:xfrm>
                <a:off x="507046" y="4530424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p47phox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P14598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929" name="Group 928"/>
            <p:cNvGrpSpPr/>
            <p:nvPr/>
          </p:nvGrpSpPr>
          <p:grpSpPr>
            <a:xfrm>
              <a:off x="4514369" y="5960104"/>
              <a:ext cx="715674" cy="292286"/>
              <a:chOff x="7592082" y="6000904"/>
              <a:chExt cx="862158" cy="416052"/>
            </a:xfrm>
          </p:grpSpPr>
          <p:sp>
            <p:nvSpPr>
              <p:cNvPr id="93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3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04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S348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30" name="Group 929"/>
            <p:cNvGrpSpPr/>
            <p:nvPr/>
          </p:nvGrpSpPr>
          <p:grpSpPr>
            <a:xfrm>
              <a:off x="4514369" y="5794541"/>
              <a:ext cx="715674" cy="292285"/>
              <a:chOff x="7620676" y="5003520"/>
              <a:chExt cx="862158" cy="416054"/>
            </a:xfrm>
          </p:grpSpPr>
          <p:sp>
            <p:nvSpPr>
              <p:cNvPr id="93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3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3520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+S345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38" name="Group 937"/>
          <p:cNvGrpSpPr/>
          <p:nvPr/>
        </p:nvGrpSpPr>
        <p:grpSpPr>
          <a:xfrm>
            <a:off x="6610034" y="4490649"/>
            <a:ext cx="827664" cy="377924"/>
            <a:chOff x="507046" y="2807321"/>
            <a:chExt cx="1257639" cy="595808"/>
          </a:xfrm>
        </p:grpSpPr>
        <p:sp>
          <p:nvSpPr>
            <p:cNvPr id="942" name="Snip Same Side Corner Rectangle 94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3" name="TextBox 942"/>
            <p:cNvSpPr txBox="1"/>
            <p:nvPr/>
          </p:nvSpPr>
          <p:spPr>
            <a:xfrm>
              <a:off x="507046" y="2807321"/>
              <a:ext cx="1257639" cy="59580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8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939" name="Group 938"/>
          <p:cNvGrpSpPr/>
          <p:nvPr/>
        </p:nvGrpSpPr>
        <p:grpSpPr>
          <a:xfrm>
            <a:off x="6754677" y="4154716"/>
            <a:ext cx="535161" cy="218564"/>
            <a:chOff x="7620676" y="5000068"/>
            <a:chExt cx="862158" cy="416054"/>
          </a:xfrm>
        </p:grpSpPr>
        <p:sp>
          <p:nvSpPr>
            <p:cNvPr id="9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941" name="Text Box 154"/>
            <p:cNvSpPr txBox="1">
              <a:spLocks noChangeArrowheads="1"/>
            </p:cNvSpPr>
            <p:nvPr/>
          </p:nvSpPr>
          <p:spPr bwMode="auto">
            <a:xfrm>
              <a:off x="7620676" y="5000068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+S15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4" name="Group 943"/>
          <p:cNvGrpSpPr/>
          <p:nvPr/>
        </p:nvGrpSpPr>
        <p:grpSpPr>
          <a:xfrm>
            <a:off x="3041848" y="3292830"/>
            <a:ext cx="1075866" cy="817711"/>
            <a:chOff x="4292968" y="6944774"/>
            <a:chExt cx="1438763" cy="1093528"/>
          </a:xfrm>
        </p:grpSpPr>
        <p:grpSp>
          <p:nvGrpSpPr>
            <p:cNvPr id="945" name="Group 944"/>
            <p:cNvGrpSpPr/>
            <p:nvPr/>
          </p:nvGrpSpPr>
          <p:grpSpPr>
            <a:xfrm>
              <a:off x="4292968" y="7543265"/>
              <a:ext cx="1438763" cy="495037"/>
              <a:chOff x="259143" y="1139275"/>
              <a:chExt cx="1634782" cy="583592"/>
            </a:xfrm>
          </p:grpSpPr>
          <p:sp>
            <p:nvSpPr>
              <p:cNvPr id="955" name="Rounded Rectangle 95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56" name="Rectangle 955"/>
              <p:cNvSpPr/>
              <p:nvPr/>
            </p:nvSpPr>
            <p:spPr>
              <a:xfrm>
                <a:off x="259143" y="1139275"/>
                <a:ext cx="1634782" cy="583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46" name="Group 945"/>
            <p:cNvGrpSpPr/>
            <p:nvPr/>
          </p:nvGrpSpPr>
          <p:grpSpPr>
            <a:xfrm>
              <a:off x="4689783" y="7314444"/>
              <a:ext cx="715674" cy="292285"/>
              <a:chOff x="7620676" y="5001980"/>
              <a:chExt cx="862158" cy="416052"/>
            </a:xfrm>
          </p:grpSpPr>
          <p:sp>
            <p:nvSpPr>
              <p:cNvPr id="95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5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1980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+S447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47" name="Group 946"/>
            <p:cNvGrpSpPr/>
            <p:nvPr/>
          </p:nvGrpSpPr>
          <p:grpSpPr>
            <a:xfrm>
              <a:off x="4689783" y="7150037"/>
              <a:ext cx="715674" cy="292286"/>
              <a:chOff x="7620676" y="5019386"/>
              <a:chExt cx="862158" cy="416054"/>
            </a:xfrm>
          </p:grpSpPr>
          <p:sp>
            <p:nvSpPr>
              <p:cNvPr id="95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5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86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+T444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48" name="Group 947"/>
            <p:cNvGrpSpPr/>
            <p:nvPr/>
          </p:nvGrpSpPr>
          <p:grpSpPr>
            <a:xfrm>
              <a:off x="4689783" y="6944774"/>
              <a:ext cx="715674" cy="292285"/>
              <a:chOff x="7620676" y="5001980"/>
              <a:chExt cx="862158" cy="416052"/>
            </a:xfrm>
          </p:grpSpPr>
          <p:sp>
            <p:nvSpPr>
              <p:cNvPr id="9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5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1980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57" name="Group 956"/>
          <p:cNvGrpSpPr/>
          <p:nvPr/>
        </p:nvGrpSpPr>
        <p:grpSpPr>
          <a:xfrm>
            <a:off x="4040195" y="5110769"/>
            <a:ext cx="827664" cy="551035"/>
            <a:chOff x="9992405" y="2244832"/>
            <a:chExt cx="1106841" cy="736900"/>
          </a:xfrm>
        </p:grpSpPr>
        <p:grpSp>
          <p:nvGrpSpPr>
            <p:cNvPr id="958" name="Group 957"/>
            <p:cNvGrpSpPr/>
            <p:nvPr/>
          </p:nvGrpSpPr>
          <p:grpSpPr>
            <a:xfrm>
              <a:off x="9992405" y="2482192"/>
              <a:ext cx="1106841" cy="499540"/>
              <a:chOff x="507046" y="4525112"/>
              <a:chExt cx="1257639" cy="588902"/>
            </a:xfrm>
          </p:grpSpPr>
          <p:sp>
            <p:nvSpPr>
              <p:cNvPr id="962" name="Snip Same Side Corner Rectangle 961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63" name="TextBox 962"/>
              <p:cNvSpPr txBox="1"/>
              <p:nvPr/>
            </p:nvSpPr>
            <p:spPr>
              <a:xfrm>
                <a:off x="507046" y="4530419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PIP5KG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O60331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959" name="Group 958"/>
            <p:cNvGrpSpPr/>
            <p:nvPr/>
          </p:nvGrpSpPr>
          <p:grpSpPr>
            <a:xfrm>
              <a:off x="10202542" y="2244832"/>
              <a:ext cx="715674" cy="292286"/>
              <a:chOff x="7630676" y="5324585"/>
              <a:chExt cx="862158" cy="416052"/>
            </a:xfrm>
          </p:grpSpPr>
          <p:sp>
            <p:nvSpPr>
              <p:cNvPr id="96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6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64" name="Group 963"/>
          <p:cNvGrpSpPr/>
          <p:nvPr/>
        </p:nvGrpSpPr>
        <p:grpSpPr>
          <a:xfrm>
            <a:off x="8282583" y="3321713"/>
            <a:ext cx="827664" cy="561250"/>
            <a:chOff x="9689643" y="4736315"/>
            <a:chExt cx="1106841" cy="750563"/>
          </a:xfrm>
        </p:grpSpPr>
        <p:grpSp>
          <p:nvGrpSpPr>
            <p:cNvPr id="965" name="Group 964"/>
            <p:cNvGrpSpPr/>
            <p:nvPr/>
          </p:nvGrpSpPr>
          <p:grpSpPr>
            <a:xfrm>
              <a:off x="9689643" y="4976977"/>
              <a:ext cx="1106841" cy="509901"/>
              <a:chOff x="507046" y="2817700"/>
              <a:chExt cx="1257639" cy="601117"/>
            </a:xfrm>
          </p:grpSpPr>
          <p:sp>
            <p:nvSpPr>
              <p:cNvPr id="969" name="Snip Same Side Corner Rectangle 9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0" name="TextBox 969"/>
              <p:cNvSpPr txBox="1"/>
              <p:nvPr/>
            </p:nvSpPr>
            <p:spPr>
              <a:xfrm>
                <a:off x="507046" y="2823007"/>
                <a:ext cx="1257639" cy="5958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PPAR</a:t>
                </a:r>
                <a:r>
                  <a:rPr lang="en-US" sz="8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P37231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66" name="Group 965"/>
            <p:cNvGrpSpPr/>
            <p:nvPr/>
          </p:nvGrpSpPr>
          <p:grpSpPr>
            <a:xfrm>
              <a:off x="9885226" y="4736315"/>
              <a:ext cx="715674" cy="292286"/>
              <a:chOff x="7630676" y="5305245"/>
              <a:chExt cx="862158" cy="416052"/>
            </a:xfrm>
          </p:grpSpPr>
          <p:sp>
            <p:nvSpPr>
              <p:cNvPr id="96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6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245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-S112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71" name="Group 970"/>
          <p:cNvGrpSpPr/>
          <p:nvPr/>
        </p:nvGrpSpPr>
        <p:grpSpPr>
          <a:xfrm>
            <a:off x="4074268" y="3269400"/>
            <a:ext cx="759521" cy="841230"/>
            <a:chOff x="4562008" y="-1139538"/>
            <a:chExt cx="1015712" cy="1124982"/>
          </a:xfrm>
        </p:grpSpPr>
        <p:grpSp>
          <p:nvGrpSpPr>
            <p:cNvPr id="972" name="Group 971"/>
            <p:cNvGrpSpPr/>
            <p:nvPr/>
          </p:nvGrpSpPr>
          <p:grpSpPr>
            <a:xfrm>
              <a:off x="4716075" y="-1139538"/>
              <a:ext cx="715674" cy="292286"/>
              <a:chOff x="7620676" y="5000444"/>
              <a:chExt cx="862158" cy="416054"/>
            </a:xfrm>
          </p:grpSpPr>
          <p:sp>
            <p:nvSpPr>
              <p:cNvPr id="9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0444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+S289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73" name="Group 972"/>
            <p:cNvGrpSpPr/>
            <p:nvPr/>
          </p:nvGrpSpPr>
          <p:grpSpPr>
            <a:xfrm>
              <a:off x="4562008" y="-509593"/>
              <a:ext cx="1015712" cy="495037"/>
              <a:chOff x="550901" y="1139278"/>
              <a:chExt cx="1154094" cy="583593"/>
            </a:xfrm>
          </p:grpSpPr>
          <p:sp>
            <p:nvSpPr>
              <p:cNvPr id="980" name="Rounded Rectangle 97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81" name="Rectangle 980"/>
              <p:cNvSpPr/>
              <p:nvPr/>
            </p:nvSpPr>
            <p:spPr>
              <a:xfrm>
                <a:off x="550901" y="1139278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Raf1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P04049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74" name="Group 973"/>
            <p:cNvGrpSpPr/>
            <p:nvPr/>
          </p:nvGrpSpPr>
          <p:grpSpPr>
            <a:xfrm>
              <a:off x="4721479" y="-725674"/>
              <a:ext cx="715674" cy="292285"/>
              <a:chOff x="7630676" y="5324585"/>
              <a:chExt cx="862158" cy="416050"/>
            </a:xfrm>
          </p:grpSpPr>
          <p:sp>
            <p:nvSpPr>
              <p:cNvPr id="97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5"/>
                <a:ext cx="862158" cy="416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-S301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75" name="Group 974"/>
            <p:cNvGrpSpPr/>
            <p:nvPr/>
          </p:nvGrpSpPr>
          <p:grpSpPr>
            <a:xfrm>
              <a:off x="4718247" y="-924499"/>
              <a:ext cx="715674" cy="292285"/>
              <a:chOff x="7630676" y="5324585"/>
              <a:chExt cx="862158" cy="416050"/>
            </a:xfrm>
          </p:grpSpPr>
          <p:sp>
            <p:nvSpPr>
              <p:cNvPr id="97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7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5"/>
                <a:ext cx="862158" cy="416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-S296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84" name="Group 983"/>
          <p:cNvGrpSpPr/>
          <p:nvPr/>
        </p:nvGrpSpPr>
        <p:grpSpPr>
          <a:xfrm>
            <a:off x="5728360" y="6149121"/>
            <a:ext cx="827664" cy="567274"/>
            <a:chOff x="5858054" y="3300250"/>
            <a:chExt cx="1106841" cy="758618"/>
          </a:xfrm>
        </p:grpSpPr>
        <p:grpSp>
          <p:nvGrpSpPr>
            <p:cNvPr id="985" name="Group 984"/>
            <p:cNvGrpSpPr/>
            <p:nvPr/>
          </p:nvGrpSpPr>
          <p:grpSpPr>
            <a:xfrm>
              <a:off x="5858054" y="3548967"/>
              <a:ext cx="1106841" cy="509901"/>
              <a:chOff x="507046" y="2817700"/>
              <a:chExt cx="1257639" cy="601115"/>
            </a:xfrm>
          </p:grpSpPr>
          <p:sp>
            <p:nvSpPr>
              <p:cNvPr id="989" name="Snip Same Side Corner Rectangle 98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90" name="TextBox 989"/>
              <p:cNvSpPr txBox="1"/>
              <p:nvPr/>
            </p:nvSpPr>
            <p:spPr>
              <a:xfrm>
                <a:off x="507046" y="2823007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MITF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O75030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986" name="Group 985"/>
            <p:cNvGrpSpPr/>
            <p:nvPr/>
          </p:nvGrpSpPr>
          <p:grpSpPr>
            <a:xfrm>
              <a:off x="6051486" y="3300250"/>
              <a:ext cx="715674" cy="292284"/>
              <a:chOff x="7620676" y="4984556"/>
              <a:chExt cx="862158" cy="416052"/>
            </a:xfrm>
          </p:grpSpPr>
          <p:sp>
            <p:nvSpPr>
              <p:cNvPr id="98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8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56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+S180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91" name="Group 990"/>
          <p:cNvGrpSpPr/>
          <p:nvPr/>
        </p:nvGrpSpPr>
        <p:grpSpPr>
          <a:xfrm>
            <a:off x="2094822" y="4105889"/>
            <a:ext cx="1035218" cy="808573"/>
            <a:chOff x="4359561" y="6956998"/>
            <a:chExt cx="1384404" cy="1081307"/>
          </a:xfrm>
        </p:grpSpPr>
        <p:grpSp>
          <p:nvGrpSpPr>
            <p:cNvPr id="992" name="Group 991"/>
            <p:cNvGrpSpPr/>
            <p:nvPr/>
          </p:nvGrpSpPr>
          <p:grpSpPr>
            <a:xfrm>
              <a:off x="4359561" y="7543268"/>
              <a:ext cx="1384404" cy="495037"/>
              <a:chOff x="334809" y="1139275"/>
              <a:chExt cx="1573017" cy="583591"/>
            </a:xfrm>
          </p:grpSpPr>
          <p:sp>
            <p:nvSpPr>
              <p:cNvPr id="1002" name="Rounded Rectangle 100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334809" y="1139275"/>
                <a:ext cx="1573017" cy="583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RSK1/RPS6KA1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Q15418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993" name="Group 992"/>
            <p:cNvGrpSpPr/>
            <p:nvPr/>
          </p:nvGrpSpPr>
          <p:grpSpPr>
            <a:xfrm>
              <a:off x="4689783" y="7326666"/>
              <a:ext cx="715674" cy="292286"/>
              <a:chOff x="7620676" y="5019384"/>
              <a:chExt cx="862158" cy="416054"/>
            </a:xfrm>
          </p:grpSpPr>
          <p:sp>
            <p:nvSpPr>
              <p:cNvPr id="10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84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+T573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94" name="Group 993"/>
            <p:cNvGrpSpPr/>
            <p:nvPr/>
          </p:nvGrpSpPr>
          <p:grpSpPr>
            <a:xfrm>
              <a:off x="4689783" y="7150036"/>
              <a:ext cx="715674" cy="292286"/>
              <a:chOff x="7620676" y="5019384"/>
              <a:chExt cx="862158" cy="416054"/>
            </a:xfrm>
          </p:grpSpPr>
          <p:sp>
            <p:nvSpPr>
              <p:cNvPr id="99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9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84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+S363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95" name="Group 994"/>
            <p:cNvGrpSpPr/>
            <p:nvPr/>
          </p:nvGrpSpPr>
          <p:grpSpPr>
            <a:xfrm>
              <a:off x="4689783" y="6956998"/>
              <a:ext cx="715674" cy="292286"/>
              <a:chOff x="7620676" y="5019388"/>
              <a:chExt cx="862158" cy="416054"/>
            </a:xfrm>
          </p:grpSpPr>
          <p:sp>
            <p:nvSpPr>
              <p:cNvPr id="9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9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88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+T359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04" name="Group 1003"/>
          <p:cNvGrpSpPr/>
          <p:nvPr/>
        </p:nvGrpSpPr>
        <p:grpSpPr>
          <a:xfrm>
            <a:off x="2094822" y="4999589"/>
            <a:ext cx="1035218" cy="664228"/>
            <a:chOff x="4359561" y="7150034"/>
            <a:chExt cx="1384404" cy="888277"/>
          </a:xfrm>
        </p:grpSpPr>
        <p:grpSp>
          <p:nvGrpSpPr>
            <p:cNvPr id="1005" name="Group 1004"/>
            <p:cNvGrpSpPr/>
            <p:nvPr/>
          </p:nvGrpSpPr>
          <p:grpSpPr>
            <a:xfrm>
              <a:off x="4359561" y="7543273"/>
              <a:ext cx="1384404" cy="495038"/>
              <a:chOff x="334809" y="1139283"/>
              <a:chExt cx="1573017" cy="583593"/>
            </a:xfrm>
          </p:grpSpPr>
          <p:sp>
            <p:nvSpPr>
              <p:cNvPr id="1012" name="Rounded Rectangle 101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13" name="Rectangle 1012"/>
              <p:cNvSpPr/>
              <p:nvPr/>
            </p:nvSpPr>
            <p:spPr>
              <a:xfrm>
                <a:off x="334809" y="1139283"/>
                <a:ext cx="1573017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RSK2/RPS6KA3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P51812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06" name="Group 1005"/>
            <p:cNvGrpSpPr/>
            <p:nvPr/>
          </p:nvGrpSpPr>
          <p:grpSpPr>
            <a:xfrm>
              <a:off x="4689783" y="7326661"/>
              <a:ext cx="715674" cy="292286"/>
              <a:chOff x="7620676" y="5019401"/>
              <a:chExt cx="862158" cy="416056"/>
            </a:xfrm>
          </p:grpSpPr>
          <p:sp>
            <p:nvSpPr>
              <p:cNvPr id="101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1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1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+T577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07" name="Group 1006"/>
            <p:cNvGrpSpPr/>
            <p:nvPr/>
          </p:nvGrpSpPr>
          <p:grpSpPr>
            <a:xfrm>
              <a:off x="4689783" y="7150034"/>
              <a:ext cx="715674" cy="292286"/>
              <a:chOff x="7620676" y="5019406"/>
              <a:chExt cx="862158" cy="416056"/>
            </a:xfrm>
          </p:grpSpPr>
          <p:sp>
            <p:nvSpPr>
              <p:cNvPr id="100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0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406"/>
                <a:ext cx="862158" cy="416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+S386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14" name="Group 1013"/>
          <p:cNvGrpSpPr/>
          <p:nvPr/>
        </p:nvGrpSpPr>
        <p:grpSpPr>
          <a:xfrm>
            <a:off x="8282583" y="4373043"/>
            <a:ext cx="827664" cy="561246"/>
            <a:chOff x="9689643" y="4736317"/>
            <a:chExt cx="1106841" cy="750559"/>
          </a:xfrm>
        </p:grpSpPr>
        <p:grpSp>
          <p:nvGrpSpPr>
            <p:cNvPr id="1015" name="Group 1014"/>
            <p:cNvGrpSpPr/>
            <p:nvPr/>
          </p:nvGrpSpPr>
          <p:grpSpPr>
            <a:xfrm>
              <a:off x="9689643" y="4976974"/>
              <a:ext cx="1106841" cy="509902"/>
              <a:chOff x="507046" y="2817700"/>
              <a:chExt cx="1257639" cy="601119"/>
            </a:xfrm>
          </p:grpSpPr>
          <p:sp>
            <p:nvSpPr>
              <p:cNvPr id="1019" name="Snip Same Side Corner Rectangle 101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20" name="TextBox 1019"/>
              <p:cNvSpPr txBox="1"/>
              <p:nvPr/>
            </p:nvSpPr>
            <p:spPr>
              <a:xfrm>
                <a:off x="507046" y="2823007"/>
                <a:ext cx="1257639" cy="59581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err="1" smtClean="0">
                    <a:solidFill>
                      <a:schemeClr val="bg1"/>
                    </a:solidFill>
                    <a:latin typeface="Arial" charset="0"/>
                  </a:rPr>
                  <a:t>RXR</a:t>
                </a:r>
                <a:r>
                  <a:rPr lang="en-US" sz="85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85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P19793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016" name="Group 1015"/>
            <p:cNvGrpSpPr/>
            <p:nvPr/>
          </p:nvGrpSpPr>
          <p:grpSpPr>
            <a:xfrm>
              <a:off x="9885226" y="4736317"/>
              <a:ext cx="715674" cy="292286"/>
              <a:chOff x="7630676" y="5305247"/>
              <a:chExt cx="862158" cy="416052"/>
            </a:xfrm>
          </p:grpSpPr>
          <p:sp>
            <p:nvSpPr>
              <p:cNvPr id="10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24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-S260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22" name="Group 1021"/>
          <p:cNvGrpSpPr/>
          <p:nvPr/>
        </p:nvGrpSpPr>
        <p:grpSpPr>
          <a:xfrm>
            <a:off x="4040195" y="762624"/>
            <a:ext cx="827664" cy="373545"/>
            <a:chOff x="507046" y="3634424"/>
            <a:chExt cx="1257639" cy="588905"/>
          </a:xfrm>
        </p:grpSpPr>
        <p:sp>
          <p:nvSpPr>
            <p:cNvPr id="1026" name="Snip Same Side Corner Rectangle 10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7" name="TextBox 1026"/>
            <p:cNvSpPr txBox="1"/>
            <p:nvPr/>
          </p:nvSpPr>
          <p:spPr>
            <a:xfrm>
              <a:off x="507046" y="3639735"/>
              <a:ext cx="1257639" cy="58359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3" name="Group 1022"/>
          <p:cNvGrpSpPr/>
          <p:nvPr/>
        </p:nvGrpSpPr>
        <p:grpSpPr>
          <a:xfrm>
            <a:off x="4189564" y="591230"/>
            <a:ext cx="535161" cy="218563"/>
            <a:chOff x="7630676" y="5324578"/>
            <a:chExt cx="862158" cy="416050"/>
          </a:xfrm>
        </p:grpSpPr>
        <p:sp>
          <p:nvSpPr>
            <p:cNvPr id="10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025" name="Text Box 157"/>
            <p:cNvSpPr txBox="1">
              <a:spLocks noChangeArrowheads="1"/>
            </p:cNvSpPr>
            <p:nvPr/>
          </p:nvSpPr>
          <p:spPr bwMode="auto">
            <a:xfrm>
              <a:off x="7630676" y="5324578"/>
              <a:ext cx="862158" cy="41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-S36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4886047" y="6153038"/>
            <a:ext cx="827664" cy="554681"/>
            <a:chOff x="5778407" y="5712684"/>
            <a:chExt cx="1106841" cy="741778"/>
          </a:xfrm>
        </p:grpSpPr>
        <p:grpSp>
          <p:nvGrpSpPr>
            <p:cNvPr id="1029" name="Group 1028"/>
            <p:cNvGrpSpPr/>
            <p:nvPr/>
          </p:nvGrpSpPr>
          <p:grpSpPr>
            <a:xfrm>
              <a:off x="5970702" y="5712684"/>
              <a:ext cx="715674" cy="292286"/>
              <a:chOff x="7620676" y="4984550"/>
              <a:chExt cx="862158" cy="416054"/>
            </a:xfrm>
          </p:grpSpPr>
          <p:sp>
            <p:nvSpPr>
              <p:cNvPr id="10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50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+S311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30" name="Group 1029"/>
            <p:cNvGrpSpPr/>
            <p:nvPr/>
          </p:nvGrpSpPr>
          <p:grpSpPr>
            <a:xfrm>
              <a:off x="5778407" y="5954921"/>
              <a:ext cx="1106841" cy="499541"/>
              <a:chOff x="507046" y="4525112"/>
              <a:chExt cx="1257639" cy="588903"/>
            </a:xfrm>
          </p:grpSpPr>
          <p:sp>
            <p:nvSpPr>
              <p:cNvPr id="1031" name="Snip Same Side Corner Rectangle 1030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32" name="TextBox 1031"/>
              <p:cNvSpPr txBox="1"/>
              <p:nvPr/>
            </p:nvSpPr>
            <p:spPr>
              <a:xfrm>
                <a:off x="507046" y="4530423"/>
                <a:ext cx="1257639" cy="58359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SPHK1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Q9NYA1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</p:grpSp>
      <p:grpSp>
        <p:nvGrpSpPr>
          <p:cNvPr id="1035" name="Group 1034"/>
          <p:cNvGrpSpPr/>
          <p:nvPr/>
        </p:nvGrpSpPr>
        <p:grpSpPr>
          <a:xfrm>
            <a:off x="8282583" y="4906901"/>
            <a:ext cx="827664" cy="561245"/>
            <a:chOff x="9689643" y="4736320"/>
            <a:chExt cx="1106841" cy="750556"/>
          </a:xfrm>
        </p:grpSpPr>
        <p:grpSp>
          <p:nvGrpSpPr>
            <p:cNvPr id="1036" name="Group 1035"/>
            <p:cNvGrpSpPr/>
            <p:nvPr/>
          </p:nvGrpSpPr>
          <p:grpSpPr>
            <a:xfrm>
              <a:off x="9689643" y="4976976"/>
              <a:ext cx="1106841" cy="509900"/>
              <a:chOff x="507046" y="2817700"/>
              <a:chExt cx="1257639" cy="601116"/>
            </a:xfrm>
          </p:grpSpPr>
          <p:sp>
            <p:nvSpPr>
              <p:cNvPr id="1040" name="Snip Same Side Corner Rectangle 103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41" name="TextBox 1040"/>
              <p:cNvSpPr txBox="1"/>
              <p:nvPr/>
            </p:nvSpPr>
            <p:spPr>
              <a:xfrm>
                <a:off x="507046" y="2823007"/>
                <a:ext cx="1257639" cy="59580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037" name="Group 1036"/>
            <p:cNvGrpSpPr/>
            <p:nvPr/>
          </p:nvGrpSpPr>
          <p:grpSpPr>
            <a:xfrm>
              <a:off x="9885226" y="4736320"/>
              <a:ext cx="715674" cy="292285"/>
              <a:chOff x="7630676" y="5305245"/>
              <a:chExt cx="862158" cy="416050"/>
            </a:xfrm>
          </p:grpSpPr>
          <p:sp>
            <p:nvSpPr>
              <p:cNvPr id="103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3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245"/>
                <a:ext cx="862158" cy="416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42" name="Group 1041"/>
          <p:cNvGrpSpPr/>
          <p:nvPr/>
        </p:nvGrpSpPr>
        <p:grpSpPr>
          <a:xfrm>
            <a:off x="8282583" y="5441540"/>
            <a:ext cx="827664" cy="561245"/>
            <a:chOff x="9689643" y="4736320"/>
            <a:chExt cx="1106841" cy="750556"/>
          </a:xfrm>
        </p:grpSpPr>
        <p:grpSp>
          <p:nvGrpSpPr>
            <p:cNvPr id="1043" name="Group 1042"/>
            <p:cNvGrpSpPr/>
            <p:nvPr/>
          </p:nvGrpSpPr>
          <p:grpSpPr>
            <a:xfrm>
              <a:off x="9689643" y="4976976"/>
              <a:ext cx="1106841" cy="509900"/>
              <a:chOff x="507046" y="2817700"/>
              <a:chExt cx="1257639" cy="601116"/>
            </a:xfrm>
          </p:grpSpPr>
          <p:sp>
            <p:nvSpPr>
              <p:cNvPr id="1047" name="Snip Same Side Corner Rectangle 104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48" name="TextBox 1047"/>
              <p:cNvSpPr txBox="1"/>
              <p:nvPr/>
            </p:nvSpPr>
            <p:spPr>
              <a:xfrm>
                <a:off x="507046" y="2823007"/>
                <a:ext cx="1257639" cy="59580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044" name="Group 1043"/>
            <p:cNvGrpSpPr/>
            <p:nvPr/>
          </p:nvGrpSpPr>
          <p:grpSpPr>
            <a:xfrm>
              <a:off x="9885226" y="4736320"/>
              <a:ext cx="715674" cy="292285"/>
              <a:chOff x="7630676" y="5305245"/>
              <a:chExt cx="862158" cy="416050"/>
            </a:xfrm>
          </p:grpSpPr>
          <p:sp>
            <p:nvSpPr>
              <p:cNvPr id="104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4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5245"/>
                <a:ext cx="862158" cy="416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49" name="Group 1048"/>
          <p:cNvGrpSpPr/>
          <p:nvPr/>
        </p:nvGrpSpPr>
        <p:grpSpPr>
          <a:xfrm>
            <a:off x="7465405" y="5302749"/>
            <a:ext cx="827664" cy="694651"/>
            <a:chOff x="9695531" y="-786282"/>
            <a:chExt cx="1106841" cy="928960"/>
          </a:xfrm>
        </p:grpSpPr>
        <p:grpSp>
          <p:nvGrpSpPr>
            <p:cNvPr id="1050" name="Group 1049"/>
            <p:cNvGrpSpPr/>
            <p:nvPr/>
          </p:nvGrpSpPr>
          <p:grpSpPr>
            <a:xfrm>
              <a:off x="9695531" y="-594306"/>
              <a:ext cx="1106841" cy="736984"/>
              <a:chOff x="9689643" y="4749904"/>
              <a:chExt cx="1106841" cy="736984"/>
            </a:xfrm>
          </p:grpSpPr>
          <p:grpSp>
            <p:nvGrpSpPr>
              <p:cNvPr id="1054" name="Group 1053"/>
              <p:cNvGrpSpPr/>
              <p:nvPr/>
            </p:nvGrpSpPr>
            <p:grpSpPr>
              <a:xfrm>
                <a:off x="9689643" y="4976984"/>
                <a:ext cx="1106841" cy="509904"/>
                <a:chOff x="507046" y="2817700"/>
                <a:chExt cx="1257639" cy="601119"/>
              </a:xfrm>
            </p:grpSpPr>
            <p:sp>
              <p:nvSpPr>
                <p:cNvPr id="1058" name="Snip Same Side Corner Rectangle 1057"/>
                <p:cNvSpPr/>
                <p:nvPr/>
              </p:nvSpPr>
              <p:spPr bwMode="auto">
                <a:xfrm>
                  <a:off x="595865" y="2817700"/>
                  <a:ext cx="1080000" cy="540000"/>
                </a:xfrm>
                <a:prstGeom prst="snip2SameRect">
                  <a:avLst>
                    <a:gd name="adj1" fmla="val 16667"/>
                    <a:gd name="adj2" fmla="val 38046"/>
                  </a:avLst>
                </a:prstGeom>
                <a:solidFill>
                  <a:srgbClr val="FF8A0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3d extrusionH="57150">
                    <a:bevelT w="38100" h="38100"/>
                  </a:sp3d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  <a:ea typeface="ＭＳ Ｐゴシック" charset="0"/>
                  </a:endParaRPr>
                </a:p>
              </p:txBody>
            </p:sp>
            <p:sp>
              <p:nvSpPr>
                <p:cNvPr id="1059" name="TextBox 1058"/>
                <p:cNvSpPr txBox="1"/>
                <p:nvPr/>
              </p:nvSpPr>
              <p:spPr>
                <a:xfrm>
                  <a:off x="507046" y="2823010"/>
                  <a:ext cx="1257639" cy="595809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sz="850" dirty="0" smtClean="0">
                      <a:solidFill>
                        <a:schemeClr val="bg1"/>
                      </a:solidFill>
                      <a:latin typeface="Arial" charset="0"/>
                    </a:rPr>
                    <a:t>STAT5A</a:t>
                  </a: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850" dirty="0" smtClean="0">
                      <a:solidFill>
                        <a:srgbClr val="AB743D"/>
                      </a:solidFill>
                      <a:latin typeface="Arial" charset="0"/>
                    </a:rPr>
                    <a:t>P42229</a:t>
                  </a:r>
                  <a:endParaRPr lang="en-US" sz="850" dirty="0">
                    <a:solidFill>
                      <a:srgbClr val="AB743D"/>
                    </a:solidFill>
                  </a:endParaRPr>
                </a:p>
              </p:txBody>
            </p:sp>
          </p:grpSp>
          <p:grpSp>
            <p:nvGrpSpPr>
              <p:cNvPr id="1055" name="Group 1054"/>
              <p:cNvGrpSpPr/>
              <p:nvPr/>
            </p:nvGrpSpPr>
            <p:grpSpPr>
              <a:xfrm>
                <a:off x="9885226" y="4749904"/>
                <a:ext cx="715674" cy="292286"/>
                <a:chOff x="7630676" y="5324587"/>
                <a:chExt cx="862158" cy="416052"/>
              </a:xfrm>
            </p:grpSpPr>
            <p:sp>
              <p:nvSpPr>
                <p:cNvPr id="1056" name="AutoShape 156"/>
                <p:cNvSpPr>
                  <a:spLocks noChangeArrowheads="1"/>
                </p:cNvSpPr>
                <p:nvPr/>
              </p:nvSpPr>
              <p:spPr bwMode="auto">
                <a:xfrm>
                  <a:off x="7759792" y="5344549"/>
                  <a:ext cx="607710" cy="286562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850"/>
                </a:p>
              </p:txBody>
            </p:sp>
            <p:sp>
              <p:nvSpPr>
                <p:cNvPr id="1057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30676" y="5324587"/>
                  <a:ext cx="862158" cy="4160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50" dirty="0" smtClean="0">
                      <a:solidFill>
                        <a:srgbClr val="FFFFFF"/>
                      </a:solidFill>
                      <a:latin typeface="Arial" charset="0"/>
                    </a:rPr>
                    <a:t>-S780</a:t>
                  </a:r>
                  <a:endParaRPr lang="en-US" sz="850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51" name="Group 1050"/>
            <p:cNvGrpSpPr/>
            <p:nvPr/>
          </p:nvGrpSpPr>
          <p:grpSpPr>
            <a:xfrm>
              <a:off x="9897337" y="-786282"/>
              <a:ext cx="715674" cy="292286"/>
              <a:chOff x="7606672" y="6000903"/>
              <a:chExt cx="862158" cy="416052"/>
            </a:xfrm>
          </p:grpSpPr>
          <p:sp>
            <p:nvSpPr>
              <p:cNvPr id="105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53" name="Text Box 160"/>
              <p:cNvSpPr txBox="1">
                <a:spLocks noChangeArrowheads="1"/>
              </p:cNvSpPr>
              <p:nvPr/>
            </p:nvSpPr>
            <p:spPr bwMode="auto">
              <a:xfrm>
                <a:off x="7606672" y="6000903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S726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60" name="Group 1059"/>
          <p:cNvGrpSpPr/>
          <p:nvPr/>
        </p:nvGrpSpPr>
        <p:grpSpPr>
          <a:xfrm>
            <a:off x="8282583" y="5965546"/>
            <a:ext cx="827664" cy="729768"/>
            <a:chOff x="9689643" y="4510964"/>
            <a:chExt cx="1106841" cy="975922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9689643" y="4976982"/>
              <a:ext cx="1106841" cy="509904"/>
              <a:chOff x="507046" y="2817700"/>
              <a:chExt cx="1257639" cy="601119"/>
            </a:xfrm>
          </p:grpSpPr>
          <p:sp>
            <p:nvSpPr>
              <p:cNvPr id="1068" name="Snip Same Side Corner Rectangle 106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69" name="TextBox 1068"/>
              <p:cNvSpPr txBox="1"/>
              <p:nvPr/>
            </p:nvSpPr>
            <p:spPr>
              <a:xfrm>
                <a:off x="507046" y="2823011"/>
                <a:ext cx="1257639" cy="59580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UBF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P17480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062" name="Group 1061"/>
            <p:cNvGrpSpPr/>
            <p:nvPr/>
          </p:nvGrpSpPr>
          <p:grpSpPr>
            <a:xfrm>
              <a:off x="9885226" y="4737790"/>
              <a:ext cx="715674" cy="292286"/>
              <a:chOff x="7630676" y="5307344"/>
              <a:chExt cx="862158" cy="416052"/>
            </a:xfrm>
          </p:grpSpPr>
          <p:sp>
            <p:nvSpPr>
              <p:cNvPr id="106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6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4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-T201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63" name="Group 1062"/>
            <p:cNvGrpSpPr/>
            <p:nvPr/>
          </p:nvGrpSpPr>
          <p:grpSpPr>
            <a:xfrm>
              <a:off x="9885226" y="4510964"/>
              <a:ext cx="715674" cy="292286"/>
              <a:chOff x="7630676" y="5290107"/>
              <a:chExt cx="862158" cy="416052"/>
            </a:xfrm>
          </p:grpSpPr>
          <p:sp>
            <p:nvSpPr>
              <p:cNvPr id="106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06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7"/>
                <a:ext cx="862158" cy="416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-T117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070" name="Straight Arrow Connector 1069"/>
          <p:cNvCxnSpPr/>
          <p:nvPr/>
        </p:nvCxnSpPr>
        <p:spPr bwMode="auto">
          <a:xfrm flipH="1">
            <a:off x="1945713" y="5603496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1" name="Straight Arrow Connector 1070"/>
          <p:cNvCxnSpPr/>
          <p:nvPr/>
        </p:nvCxnSpPr>
        <p:spPr bwMode="auto">
          <a:xfrm flipH="1">
            <a:off x="1945266" y="5952257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2" name="Straight Arrow Connector 1071"/>
          <p:cNvCxnSpPr/>
          <p:nvPr/>
        </p:nvCxnSpPr>
        <p:spPr bwMode="auto">
          <a:xfrm flipH="1">
            <a:off x="715035" y="4965544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3" name="Straight Arrow Connector 1072"/>
          <p:cNvCxnSpPr/>
          <p:nvPr/>
        </p:nvCxnSpPr>
        <p:spPr bwMode="auto">
          <a:xfrm flipH="1">
            <a:off x="705979" y="5101387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4" name="Straight Arrow Connector 1073"/>
          <p:cNvCxnSpPr/>
          <p:nvPr/>
        </p:nvCxnSpPr>
        <p:spPr bwMode="auto">
          <a:xfrm flipH="1">
            <a:off x="715962" y="5219504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5" name="Straight Connector 1074"/>
          <p:cNvCxnSpPr>
            <a:stCxn id="850" idx="3"/>
          </p:cNvCxnSpPr>
          <p:nvPr/>
        </p:nvCxnSpPr>
        <p:spPr bwMode="auto">
          <a:xfrm flipH="1" flipV="1">
            <a:off x="997016" y="4396235"/>
            <a:ext cx="604" cy="2127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6" name="Elbow Connector 1075"/>
          <p:cNvCxnSpPr/>
          <p:nvPr/>
        </p:nvCxnSpPr>
        <p:spPr bwMode="auto">
          <a:xfrm rot="16200000" flipH="1">
            <a:off x="1173781" y="3263231"/>
            <a:ext cx="2805056" cy="1079176"/>
          </a:xfrm>
          <a:prstGeom prst="bentConnector3">
            <a:avLst>
              <a:gd name="adj1" fmla="val 92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7" name="Straight Arrow Connector 1076"/>
          <p:cNvCxnSpPr/>
          <p:nvPr/>
        </p:nvCxnSpPr>
        <p:spPr bwMode="auto">
          <a:xfrm flipH="1">
            <a:off x="2816822" y="5211667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8" name="Straight Arrow Connector 1077"/>
          <p:cNvCxnSpPr/>
          <p:nvPr/>
        </p:nvCxnSpPr>
        <p:spPr bwMode="auto">
          <a:xfrm flipH="1">
            <a:off x="2816822" y="5092659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9" name="Straight Arrow Connector 1078"/>
          <p:cNvCxnSpPr/>
          <p:nvPr/>
        </p:nvCxnSpPr>
        <p:spPr bwMode="auto">
          <a:xfrm flipH="1">
            <a:off x="2817218" y="4474821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0" name="Straight Arrow Connector 1079"/>
          <p:cNvCxnSpPr/>
          <p:nvPr/>
        </p:nvCxnSpPr>
        <p:spPr bwMode="auto">
          <a:xfrm flipH="1">
            <a:off x="2817218" y="4342506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1" name="Straight Arrow Connector 1080"/>
          <p:cNvCxnSpPr/>
          <p:nvPr/>
        </p:nvCxnSpPr>
        <p:spPr bwMode="auto">
          <a:xfrm flipH="1">
            <a:off x="2818964" y="4209070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2" name="Straight Arrow Connector 1081"/>
          <p:cNvCxnSpPr/>
          <p:nvPr/>
        </p:nvCxnSpPr>
        <p:spPr bwMode="auto">
          <a:xfrm>
            <a:off x="3124767" y="2873193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3" name="Straight Arrow Connector 1082"/>
          <p:cNvCxnSpPr/>
          <p:nvPr/>
        </p:nvCxnSpPr>
        <p:spPr bwMode="auto">
          <a:xfrm>
            <a:off x="3120970" y="2755185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4" name="Straight Arrow Connector 1083"/>
          <p:cNvCxnSpPr/>
          <p:nvPr/>
        </p:nvCxnSpPr>
        <p:spPr bwMode="auto">
          <a:xfrm>
            <a:off x="3115711" y="3561470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5" name="Straight Arrow Connector 1084"/>
          <p:cNvCxnSpPr/>
          <p:nvPr/>
        </p:nvCxnSpPr>
        <p:spPr bwMode="auto">
          <a:xfrm>
            <a:off x="3111914" y="3443461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6" name="Straight Arrow Connector 1085"/>
          <p:cNvCxnSpPr/>
          <p:nvPr/>
        </p:nvCxnSpPr>
        <p:spPr bwMode="auto">
          <a:xfrm>
            <a:off x="3115711" y="4466912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7" name="Straight Arrow Connector 1086"/>
          <p:cNvCxnSpPr/>
          <p:nvPr/>
        </p:nvCxnSpPr>
        <p:spPr bwMode="auto">
          <a:xfrm>
            <a:off x="3111914" y="4340032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8" name="Straight Arrow Connector 1087"/>
          <p:cNvCxnSpPr/>
          <p:nvPr/>
        </p:nvCxnSpPr>
        <p:spPr bwMode="auto">
          <a:xfrm>
            <a:off x="3115711" y="5210667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9" name="Straight Arrow Connector 1088"/>
          <p:cNvCxnSpPr/>
          <p:nvPr/>
        </p:nvCxnSpPr>
        <p:spPr bwMode="auto">
          <a:xfrm>
            <a:off x="3111914" y="5092659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0" name="Straight Arrow Connector 1089"/>
          <p:cNvCxnSpPr/>
          <p:nvPr/>
        </p:nvCxnSpPr>
        <p:spPr bwMode="auto">
          <a:xfrm>
            <a:off x="3115711" y="4977891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1" name="Straight Arrow Connector 1090"/>
          <p:cNvCxnSpPr/>
          <p:nvPr/>
        </p:nvCxnSpPr>
        <p:spPr bwMode="auto">
          <a:xfrm>
            <a:off x="3111914" y="4204003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2" name="Straight Arrow Connector 1091"/>
          <p:cNvCxnSpPr/>
          <p:nvPr/>
        </p:nvCxnSpPr>
        <p:spPr bwMode="auto">
          <a:xfrm>
            <a:off x="3111914" y="3695246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3" name="Straight Connector 1092"/>
          <p:cNvCxnSpPr/>
          <p:nvPr/>
        </p:nvCxnSpPr>
        <p:spPr bwMode="auto">
          <a:xfrm>
            <a:off x="3106841" y="429470"/>
            <a:ext cx="5073" cy="19828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5" name="Straight Arrow Connector 1094"/>
          <p:cNvCxnSpPr/>
          <p:nvPr/>
        </p:nvCxnSpPr>
        <p:spPr bwMode="auto">
          <a:xfrm flipH="1">
            <a:off x="2809249" y="5777545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6" name="Straight Connector 1095"/>
          <p:cNvCxnSpPr/>
          <p:nvPr/>
        </p:nvCxnSpPr>
        <p:spPr bwMode="auto">
          <a:xfrm flipV="1">
            <a:off x="3106841" y="5191764"/>
            <a:ext cx="3141" cy="10838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/>
          <p:cNvCxnSpPr/>
          <p:nvPr/>
        </p:nvCxnSpPr>
        <p:spPr bwMode="auto">
          <a:xfrm flipH="1">
            <a:off x="831704" y="6523379"/>
            <a:ext cx="1743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8" name="Straight Connector 1097"/>
          <p:cNvCxnSpPr/>
          <p:nvPr/>
        </p:nvCxnSpPr>
        <p:spPr bwMode="auto">
          <a:xfrm>
            <a:off x="3020654" y="2520396"/>
            <a:ext cx="10074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9" name="Elbow Connector 1098"/>
          <p:cNvCxnSpPr/>
          <p:nvPr/>
        </p:nvCxnSpPr>
        <p:spPr bwMode="auto">
          <a:xfrm rot="5400000">
            <a:off x="1928814" y="4628525"/>
            <a:ext cx="4192578" cy="597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0" name="Straight Connector 1099"/>
          <p:cNvCxnSpPr/>
          <p:nvPr/>
        </p:nvCxnSpPr>
        <p:spPr bwMode="auto">
          <a:xfrm flipV="1">
            <a:off x="7455307" y="1439653"/>
            <a:ext cx="0" cy="3744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1" name="Straight Connector 1100"/>
          <p:cNvCxnSpPr/>
          <p:nvPr/>
        </p:nvCxnSpPr>
        <p:spPr bwMode="auto">
          <a:xfrm flipH="1" flipV="1">
            <a:off x="4011735" y="672876"/>
            <a:ext cx="16359" cy="18623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2" name="Straight Arrow Connector 1101"/>
          <p:cNvCxnSpPr/>
          <p:nvPr/>
        </p:nvCxnSpPr>
        <p:spPr bwMode="auto">
          <a:xfrm>
            <a:off x="4022517" y="68304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3" name="Straight Arrow Connector 1102"/>
          <p:cNvCxnSpPr/>
          <p:nvPr/>
        </p:nvCxnSpPr>
        <p:spPr bwMode="auto">
          <a:xfrm>
            <a:off x="4041619" y="147001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4" name="Straight Arrow Connector 1103"/>
          <p:cNvCxnSpPr/>
          <p:nvPr/>
        </p:nvCxnSpPr>
        <p:spPr bwMode="auto">
          <a:xfrm>
            <a:off x="4041619" y="157979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5" name="Straight Arrow Connector 1104"/>
          <p:cNvCxnSpPr/>
          <p:nvPr/>
        </p:nvCxnSpPr>
        <p:spPr bwMode="auto">
          <a:xfrm>
            <a:off x="4032469" y="208303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6" name="Straight Arrow Connector 1105"/>
          <p:cNvCxnSpPr/>
          <p:nvPr/>
        </p:nvCxnSpPr>
        <p:spPr bwMode="auto">
          <a:xfrm>
            <a:off x="4041619" y="236874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7" name="Straight Arrow Connector 1106"/>
          <p:cNvCxnSpPr/>
          <p:nvPr/>
        </p:nvCxnSpPr>
        <p:spPr bwMode="auto">
          <a:xfrm>
            <a:off x="4041619" y="287429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8" name="Straight Arrow Connector 1107"/>
          <p:cNvCxnSpPr/>
          <p:nvPr/>
        </p:nvCxnSpPr>
        <p:spPr bwMode="auto">
          <a:xfrm>
            <a:off x="4032255" y="353682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9" name="Straight Arrow Connector 1108"/>
          <p:cNvCxnSpPr/>
          <p:nvPr/>
        </p:nvCxnSpPr>
        <p:spPr bwMode="auto">
          <a:xfrm>
            <a:off x="4041403" y="3664915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0" name="Straight Arrow Connector 1109"/>
          <p:cNvCxnSpPr/>
          <p:nvPr/>
        </p:nvCxnSpPr>
        <p:spPr bwMode="auto">
          <a:xfrm>
            <a:off x="4046540" y="420452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1" name="Straight Arrow Connector 1110"/>
          <p:cNvCxnSpPr/>
          <p:nvPr/>
        </p:nvCxnSpPr>
        <p:spPr bwMode="auto">
          <a:xfrm>
            <a:off x="4041403" y="471143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2" name="Straight Arrow Connector 1111"/>
          <p:cNvCxnSpPr/>
          <p:nvPr/>
        </p:nvCxnSpPr>
        <p:spPr bwMode="auto">
          <a:xfrm>
            <a:off x="4042093" y="520492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3" name="Straight Arrow Connector 1112"/>
          <p:cNvCxnSpPr/>
          <p:nvPr/>
        </p:nvCxnSpPr>
        <p:spPr bwMode="auto">
          <a:xfrm>
            <a:off x="8282746" y="83365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4" name="Straight Arrow Connector 1113"/>
          <p:cNvCxnSpPr/>
          <p:nvPr/>
        </p:nvCxnSpPr>
        <p:spPr bwMode="auto">
          <a:xfrm>
            <a:off x="8282789" y="97940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5" name="Straight Arrow Connector 1114"/>
          <p:cNvCxnSpPr/>
          <p:nvPr/>
        </p:nvCxnSpPr>
        <p:spPr bwMode="auto">
          <a:xfrm>
            <a:off x="8282789" y="153306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6" name="Straight Arrow Connector 1115"/>
          <p:cNvCxnSpPr/>
          <p:nvPr/>
        </p:nvCxnSpPr>
        <p:spPr bwMode="auto">
          <a:xfrm>
            <a:off x="8291938" y="167963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7" name="Straight Arrow Connector 1116"/>
          <p:cNvCxnSpPr/>
          <p:nvPr/>
        </p:nvCxnSpPr>
        <p:spPr bwMode="auto">
          <a:xfrm>
            <a:off x="8282789" y="183294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8" name="Straight Arrow Connector 1117"/>
          <p:cNvCxnSpPr/>
          <p:nvPr/>
        </p:nvCxnSpPr>
        <p:spPr bwMode="auto">
          <a:xfrm>
            <a:off x="8282789" y="289528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9" name="Straight Arrow Connector 1118"/>
          <p:cNvCxnSpPr/>
          <p:nvPr/>
        </p:nvCxnSpPr>
        <p:spPr bwMode="auto">
          <a:xfrm>
            <a:off x="8280075" y="342708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0" name="Straight Arrow Connector 1119"/>
          <p:cNvCxnSpPr/>
          <p:nvPr/>
        </p:nvCxnSpPr>
        <p:spPr bwMode="auto">
          <a:xfrm>
            <a:off x="8291136" y="447587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1" name="Straight Arrow Connector 1120"/>
          <p:cNvCxnSpPr/>
          <p:nvPr/>
        </p:nvCxnSpPr>
        <p:spPr bwMode="auto">
          <a:xfrm>
            <a:off x="8291938" y="500911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2" name="Straight Arrow Connector 1121"/>
          <p:cNvCxnSpPr/>
          <p:nvPr/>
        </p:nvCxnSpPr>
        <p:spPr bwMode="auto">
          <a:xfrm>
            <a:off x="8291938" y="553994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4" name="Straight Arrow Connector 1123"/>
          <p:cNvCxnSpPr/>
          <p:nvPr/>
        </p:nvCxnSpPr>
        <p:spPr bwMode="auto">
          <a:xfrm>
            <a:off x="8282789" y="607420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5" name="Straight Arrow Connector 1124"/>
          <p:cNvCxnSpPr/>
          <p:nvPr/>
        </p:nvCxnSpPr>
        <p:spPr bwMode="auto">
          <a:xfrm>
            <a:off x="8291938" y="624587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6" name="Straight Arrow Connector 1125"/>
          <p:cNvCxnSpPr/>
          <p:nvPr/>
        </p:nvCxnSpPr>
        <p:spPr bwMode="auto">
          <a:xfrm flipH="1">
            <a:off x="8060460" y="624425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7" name="Straight Arrow Connector 1126"/>
          <p:cNvCxnSpPr/>
          <p:nvPr/>
        </p:nvCxnSpPr>
        <p:spPr bwMode="auto">
          <a:xfrm flipH="1">
            <a:off x="8058270" y="607420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8" name="Straight Arrow Connector 1127"/>
          <p:cNvCxnSpPr/>
          <p:nvPr/>
        </p:nvCxnSpPr>
        <p:spPr bwMode="auto">
          <a:xfrm flipH="1">
            <a:off x="7218120" y="1802892"/>
            <a:ext cx="2262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9" name="Elbow Connector 1128"/>
          <p:cNvCxnSpPr/>
          <p:nvPr/>
        </p:nvCxnSpPr>
        <p:spPr bwMode="auto">
          <a:xfrm rot="10800000">
            <a:off x="62383" y="2273715"/>
            <a:ext cx="2136216" cy="342094"/>
          </a:xfrm>
          <a:prstGeom prst="bentConnector3">
            <a:avLst>
              <a:gd name="adj1" fmla="val 5942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0" name="Straight Connector 1129"/>
          <p:cNvCxnSpPr/>
          <p:nvPr/>
        </p:nvCxnSpPr>
        <p:spPr bwMode="auto">
          <a:xfrm>
            <a:off x="3109943" y="439169"/>
            <a:ext cx="350403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1" name="Straight Connector 1130"/>
          <p:cNvCxnSpPr/>
          <p:nvPr/>
        </p:nvCxnSpPr>
        <p:spPr bwMode="auto">
          <a:xfrm>
            <a:off x="5712767" y="429470"/>
            <a:ext cx="27797" cy="58448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2" name="Straight Connector 1131"/>
          <p:cNvCxnSpPr/>
          <p:nvPr/>
        </p:nvCxnSpPr>
        <p:spPr bwMode="auto">
          <a:xfrm>
            <a:off x="4883623" y="499132"/>
            <a:ext cx="0" cy="3646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3" name="Straight Arrow Connector 1132"/>
          <p:cNvCxnSpPr/>
          <p:nvPr/>
        </p:nvCxnSpPr>
        <p:spPr bwMode="auto">
          <a:xfrm>
            <a:off x="4894505" y="183929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4" name="Straight Arrow Connector 1133"/>
          <p:cNvCxnSpPr/>
          <p:nvPr/>
        </p:nvCxnSpPr>
        <p:spPr bwMode="auto">
          <a:xfrm>
            <a:off x="4884851" y="264341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5" name="Straight Arrow Connector 1134"/>
          <p:cNvCxnSpPr/>
          <p:nvPr/>
        </p:nvCxnSpPr>
        <p:spPr bwMode="auto">
          <a:xfrm>
            <a:off x="4886158" y="2782675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6" name="Straight Arrow Connector 1135"/>
          <p:cNvCxnSpPr/>
          <p:nvPr/>
        </p:nvCxnSpPr>
        <p:spPr bwMode="auto">
          <a:xfrm>
            <a:off x="4895307" y="412514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7" name="Straight Arrow Connector 1136"/>
          <p:cNvCxnSpPr/>
          <p:nvPr/>
        </p:nvCxnSpPr>
        <p:spPr bwMode="auto">
          <a:xfrm>
            <a:off x="5727878" y="64585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8" name="Straight Arrow Connector 1137"/>
          <p:cNvCxnSpPr/>
          <p:nvPr/>
        </p:nvCxnSpPr>
        <p:spPr bwMode="auto">
          <a:xfrm>
            <a:off x="5727878" y="89878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9" name="Straight Arrow Connector 1138"/>
          <p:cNvCxnSpPr/>
          <p:nvPr/>
        </p:nvCxnSpPr>
        <p:spPr bwMode="auto">
          <a:xfrm>
            <a:off x="5727878" y="165737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0" name="Straight Arrow Connector 1139"/>
          <p:cNvCxnSpPr/>
          <p:nvPr/>
        </p:nvCxnSpPr>
        <p:spPr bwMode="auto">
          <a:xfrm>
            <a:off x="5727878" y="191435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1" name="Straight Arrow Connector 1140"/>
          <p:cNvCxnSpPr/>
          <p:nvPr/>
        </p:nvCxnSpPr>
        <p:spPr bwMode="auto">
          <a:xfrm>
            <a:off x="5727878" y="204288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2" name="Straight Arrow Connector 1141"/>
          <p:cNvCxnSpPr/>
          <p:nvPr/>
        </p:nvCxnSpPr>
        <p:spPr bwMode="auto">
          <a:xfrm>
            <a:off x="5727878" y="382526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3" name="Straight Arrow Connector 1142"/>
          <p:cNvCxnSpPr/>
          <p:nvPr/>
        </p:nvCxnSpPr>
        <p:spPr bwMode="auto">
          <a:xfrm>
            <a:off x="5737830" y="395523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4" name="Straight Arrow Connector 1143"/>
          <p:cNvCxnSpPr/>
          <p:nvPr/>
        </p:nvCxnSpPr>
        <p:spPr bwMode="auto">
          <a:xfrm>
            <a:off x="5737830" y="407100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5" name="Straight Arrow Connector 1144"/>
          <p:cNvCxnSpPr/>
          <p:nvPr/>
        </p:nvCxnSpPr>
        <p:spPr bwMode="auto">
          <a:xfrm>
            <a:off x="5737830" y="457546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6" name="Straight Arrow Connector 1145"/>
          <p:cNvCxnSpPr/>
          <p:nvPr/>
        </p:nvCxnSpPr>
        <p:spPr bwMode="auto">
          <a:xfrm>
            <a:off x="5737830" y="522503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7" name="Straight Arrow Connector 1146"/>
          <p:cNvCxnSpPr/>
          <p:nvPr/>
        </p:nvCxnSpPr>
        <p:spPr bwMode="auto">
          <a:xfrm>
            <a:off x="5737830" y="573386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9" name="Straight Arrow Connector 1148"/>
          <p:cNvCxnSpPr/>
          <p:nvPr/>
        </p:nvCxnSpPr>
        <p:spPr bwMode="auto">
          <a:xfrm flipH="1">
            <a:off x="5487245" y="196194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0" name="Straight Arrow Connector 1149"/>
          <p:cNvCxnSpPr/>
          <p:nvPr/>
        </p:nvCxnSpPr>
        <p:spPr bwMode="auto">
          <a:xfrm flipH="1">
            <a:off x="5502127" y="246518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1" name="Straight Arrow Connector 1150"/>
          <p:cNvCxnSpPr/>
          <p:nvPr/>
        </p:nvCxnSpPr>
        <p:spPr bwMode="auto">
          <a:xfrm flipH="1">
            <a:off x="5503811" y="292288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2" name="Straight Arrow Connector 1151"/>
          <p:cNvCxnSpPr/>
          <p:nvPr/>
        </p:nvCxnSpPr>
        <p:spPr bwMode="auto">
          <a:xfrm flipH="1">
            <a:off x="5496716" y="401178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3" name="Straight Arrow Connector 1152"/>
          <p:cNvCxnSpPr/>
          <p:nvPr/>
        </p:nvCxnSpPr>
        <p:spPr bwMode="auto">
          <a:xfrm flipH="1">
            <a:off x="5496716" y="625898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4" name="Straight Arrow Connector 1153"/>
          <p:cNvCxnSpPr/>
          <p:nvPr/>
        </p:nvCxnSpPr>
        <p:spPr bwMode="auto">
          <a:xfrm flipH="1">
            <a:off x="5496716" y="463859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5" name="Straight Arrow Connector 1154"/>
          <p:cNvCxnSpPr/>
          <p:nvPr/>
        </p:nvCxnSpPr>
        <p:spPr bwMode="auto">
          <a:xfrm flipH="1">
            <a:off x="5505181" y="515064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6" name="Straight Arrow Connector 1155"/>
          <p:cNvCxnSpPr/>
          <p:nvPr/>
        </p:nvCxnSpPr>
        <p:spPr bwMode="auto">
          <a:xfrm flipH="1">
            <a:off x="4654696" y="3371487"/>
            <a:ext cx="10682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7" name="Straight Connector 1156"/>
          <p:cNvCxnSpPr/>
          <p:nvPr/>
        </p:nvCxnSpPr>
        <p:spPr bwMode="auto">
          <a:xfrm>
            <a:off x="6608034" y="429470"/>
            <a:ext cx="19452" cy="5427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9" name="Straight Arrow Connector 1158"/>
          <p:cNvCxnSpPr/>
          <p:nvPr/>
        </p:nvCxnSpPr>
        <p:spPr bwMode="auto">
          <a:xfrm>
            <a:off x="6613973" y="573094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0" name="Straight Arrow Connector 1159"/>
          <p:cNvCxnSpPr/>
          <p:nvPr/>
        </p:nvCxnSpPr>
        <p:spPr bwMode="auto">
          <a:xfrm>
            <a:off x="6613973" y="585931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1" name="Straight Arrow Connector 1160"/>
          <p:cNvCxnSpPr/>
          <p:nvPr/>
        </p:nvCxnSpPr>
        <p:spPr bwMode="auto">
          <a:xfrm>
            <a:off x="6613973" y="426020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2" name="Straight Arrow Connector 1161"/>
          <p:cNvCxnSpPr/>
          <p:nvPr/>
        </p:nvCxnSpPr>
        <p:spPr bwMode="auto">
          <a:xfrm>
            <a:off x="6613973" y="233489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3" name="Straight Arrow Connector 1162"/>
          <p:cNvCxnSpPr/>
          <p:nvPr/>
        </p:nvCxnSpPr>
        <p:spPr bwMode="auto">
          <a:xfrm>
            <a:off x="6613973" y="167375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4" name="Straight Arrow Connector 1163"/>
          <p:cNvCxnSpPr/>
          <p:nvPr/>
        </p:nvCxnSpPr>
        <p:spPr bwMode="auto">
          <a:xfrm>
            <a:off x="6613973" y="151107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5" name="Straight Arrow Connector 1164"/>
          <p:cNvCxnSpPr/>
          <p:nvPr/>
        </p:nvCxnSpPr>
        <p:spPr bwMode="auto">
          <a:xfrm>
            <a:off x="6613973" y="101831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6" name="Straight Arrow Connector 1165"/>
          <p:cNvCxnSpPr/>
          <p:nvPr/>
        </p:nvCxnSpPr>
        <p:spPr bwMode="auto">
          <a:xfrm>
            <a:off x="6613973" y="56340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7" name="Straight Connector 1166"/>
          <p:cNvCxnSpPr/>
          <p:nvPr/>
        </p:nvCxnSpPr>
        <p:spPr bwMode="auto">
          <a:xfrm>
            <a:off x="4877009" y="502090"/>
            <a:ext cx="25374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8" name="Straight Connector 1167"/>
          <p:cNvCxnSpPr/>
          <p:nvPr/>
        </p:nvCxnSpPr>
        <p:spPr bwMode="auto">
          <a:xfrm flipH="1">
            <a:off x="6568228" y="489514"/>
            <a:ext cx="793" cy="5755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0" name="Straight Arrow Connector 1169"/>
          <p:cNvCxnSpPr/>
          <p:nvPr/>
        </p:nvCxnSpPr>
        <p:spPr bwMode="auto">
          <a:xfrm>
            <a:off x="6568228" y="736372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1" name="Straight Arrow Connector 1170"/>
          <p:cNvCxnSpPr/>
          <p:nvPr/>
        </p:nvCxnSpPr>
        <p:spPr bwMode="auto">
          <a:xfrm>
            <a:off x="6569939" y="864460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2" name="Straight Arrow Connector 1171"/>
          <p:cNvCxnSpPr/>
          <p:nvPr/>
        </p:nvCxnSpPr>
        <p:spPr bwMode="auto">
          <a:xfrm>
            <a:off x="6562010" y="5602906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3" name="Straight Arrow Connector 1172"/>
          <p:cNvCxnSpPr/>
          <p:nvPr/>
        </p:nvCxnSpPr>
        <p:spPr bwMode="auto">
          <a:xfrm>
            <a:off x="6560790" y="5990252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4" name="Straight Arrow Connector 1173"/>
          <p:cNvCxnSpPr/>
          <p:nvPr/>
        </p:nvCxnSpPr>
        <p:spPr bwMode="auto">
          <a:xfrm>
            <a:off x="6564212" y="6121011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5" name="Straight Arrow Connector 1174"/>
          <p:cNvCxnSpPr/>
          <p:nvPr/>
        </p:nvCxnSpPr>
        <p:spPr bwMode="auto">
          <a:xfrm>
            <a:off x="6559988" y="6246426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6" name="Straight Arrow Connector 1175"/>
          <p:cNvCxnSpPr/>
          <p:nvPr/>
        </p:nvCxnSpPr>
        <p:spPr bwMode="auto">
          <a:xfrm flipH="1">
            <a:off x="6348784" y="772470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7" name="Straight Arrow Connector 1176"/>
          <p:cNvCxnSpPr/>
          <p:nvPr/>
        </p:nvCxnSpPr>
        <p:spPr bwMode="auto">
          <a:xfrm flipH="1">
            <a:off x="6350495" y="1038395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8" name="Straight Arrow Connector 1177"/>
          <p:cNvCxnSpPr/>
          <p:nvPr/>
        </p:nvCxnSpPr>
        <p:spPr bwMode="auto">
          <a:xfrm flipH="1">
            <a:off x="6350495" y="1148184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9" name="Straight Arrow Connector 1178"/>
          <p:cNvCxnSpPr/>
          <p:nvPr/>
        </p:nvCxnSpPr>
        <p:spPr bwMode="auto">
          <a:xfrm flipH="1">
            <a:off x="6333015" y="1793190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0" name="Straight Arrow Connector 1179"/>
          <p:cNvCxnSpPr/>
          <p:nvPr/>
        </p:nvCxnSpPr>
        <p:spPr bwMode="auto">
          <a:xfrm flipH="1">
            <a:off x="6341346" y="2147919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1" name="Straight Arrow Connector 1180"/>
          <p:cNvCxnSpPr/>
          <p:nvPr/>
        </p:nvCxnSpPr>
        <p:spPr bwMode="auto">
          <a:xfrm flipH="1">
            <a:off x="6350495" y="4725349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2" name="Elbow Connector 1181"/>
          <p:cNvCxnSpPr/>
          <p:nvPr/>
        </p:nvCxnSpPr>
        <p:spPr bwMode="auto">
          <a:xfrm flipV="1">
            <a:off x="4022303" y="6194144"/>
            <a:ext cx="4264391" cy="512512"/>
          </a:xfrm>
          <a:prstGeom prst="bentConnector3">
            <a:avLst>
              <a:gd name="adj1" fmla="val 9994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85" name="Group 1184"/>
          <p:cNvGrpSpPr/>
          <p:nvPr/>
        </p:nvGrpSpPr>
        <p:grpSpPr>
          <a:xfrm>
            <a:off x="1284698" y="2058747"/>
            <a:ext cx="535160" cy="218563"/>
            <a:chOff x="7592082" y="6000921"/>
            <a:chExt cx="862158" cy="416051"/>
          </a:xfrm>
        </p:grpSpPr>
        <p:sp>
          <p:nvSpPr>
            <p:cNvPr id="11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187" name="Text Box 160"/>
            <p:cNvSpPr txBox="1">
              <a:spLocks noChangeArrowheads="1"/>
            </p:cNvSpPr>
            <p:nvPr/>
          </p:nvSpPr>
          <p:spPr bwMode="auto">
            <a:xfrm>
              <a:off x="7592082" y="6000921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S248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8" name="Group 1187"/>
          <p:cNvGrpSpPr/>
          <p:nvPr/>
        </p:nvGrpSpPr>
        <p:grpSpPr>
          <a:xfrm>
            <a:off x="1285009" y="917272"/>
            <a:ext cx="535160" cy="218563"/>
            <a:chOff x="7620676" y="5019406"/>
            <a:chExt cx="862158" cy="416054"/>
          </a:xfrm>
        </p:grpSpPr>
        <p:sp>
          <p:nvSpPr>
            <p:cNvPr id="118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190" name="Text Box 154"/>
            <p:cNvSpPr txBox="1">
              <a:spLocks noChangeArrowheads="1"/>
            </p:cNvSpPr>
            <p:nvPr/>
          </p:nvSpPr>
          <p:spPr bwMode="auto">
            <a:xfrm>
              <a:off x="7620676" y="5019406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+S29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2" name="Group 1191"/>
          <p:cNvGrpSpPr/>
          <p:nvPr/>
        </p:nvGrpSpPr>
        <p:grpSpPr>
          <a:xfrm>
            <a:off x="1204189" y="5834130"/>
            <a:ext cx="759521" cy="370175"/>
            <a:chOff x="550901" y="1139278"/>
            <a:chExt cx="1154094" cy="583594"/>
          </a:xfrm>
        </p:grpSpPr>
        <p:sp>
          <p:nvSpPr>
            <p:cNvPr id="1196" name="Rounded Rectangle 11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550901" y="1139278"/>
              <a:ext cx="1154094" cy="5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NEK2</a:t>
              </a:r>
              <a:endParaRPr lang="en-US" sz="85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P51955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8" name="Group 1197"/>
          <p:cNvGrpSpPr/>
          <p:nvPr/>
        </p:nvGrpSpPr>
        <p:grpSpPr>
          <a:xfrm>
            <a:off x="1186624" y="455763"/>
            <a:ext cx="759521" cy="370175"/>
            <a:chOff x="550901" y="1139280"/>
            <a:chExt cx="1154094" cy="583595"/>
          </a:xfrm>
        </p:grpSpPr>
        <p:sp>
          <p:nvSpPr>
            <p:cNvPr id="1199" name="Rounded Rectangle 119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550901" y="1139280"/>
              <a:ext cx="1154094" cy="583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8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8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" name="Elbow Connector 10"/>
          <p:cNvCxnSpPr/>
          <p:nvPr/>
        </p:nvCxnSpPr>
        <p:spPr bwMode="auto">
          <a:xfrm rot="16200000" flipH="1">
            <a:off x="1076719" y="703074"/>
            <a:ext cx="400264" cy="239322"/>
          </a:xfrm>
          <a:prstGeom prst="bentConnector3">
            <a:avLst>
              <a:gd name="adj1" fmla="val 10221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2" name="Straight Arrow Connector 1201"/>
          <p:cNvCxnSpPr/>
          <p:nvPr/>
        </p:nvCxnSpPr>
        <p:spPr bwMode="auto">
          <a:xfrm flipH="1">
            <a:off x="1945713" y="5200936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3" name="Straight Arrow Connector 1202"/>
          <p:cNvCxnSpPr/>
          <p:nvPr/>
        </p:nvCxnSpPr>
        <p:spPr bwMode="auto">
          <a:xfrm>
            <a:off x="995998" y="4992051"/>
            <a:ext cx="429915" cy="9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04" name="Group 1203"/>
          <p:cNvGrpSpPr/>
          <p:nvPr/>
        </p:nvGrpSpPr>
        <p:grpSpPr>
          <a:xfrm>
            <a:off x="2214814" y="3757859"/>
            <a:ext cx="827664" cy="373541"/>
            <a:chOff x="507046" y="3634424"/>
            <a:chExt cx="1257639" cy="588900"/>
          </a:xfrm>
        </p:grpSpPr>
        <p:sp>
          <p:nvSpPr>
            <p:cNvPr id="1205" name="Snip Same Side Corner Rectangle 12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6" name="TextBox 1205"/>
            <p:cNvSpPr txBox="1"/>
            <p:nvPr/>
          </p:nvSpPr>
          <p:spPr>
            <a:xfrm>
              <a:off x="507046" y="3639731"/>
              <a:ext cx="1257639" cy="5835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IPO7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O95373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7" name="Group 1206"/>
          <p:cNvGrpSpPr/>
          <p:nvPr/>
        </p:nvGrpSpPr>
        <p:grpSpPr>
          <a:xfrm>
            <a:off x="1154829" y="2757475"/>
            <a:ext cx="827664" cy="373543"/>
            <a:chOff x="507046" y="3634424"/>
            <a:chExt cx="1257639" cy="588903"/>
          </a:xfrm>
        </p:grpSpPr>
        <p:sp>
          <p:nvSpPr>
            <p:cNvPr id="1208" name="Snip Same Side Corner Rectangle 12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9" name="TextBox 1208"/>
            <p:cNvSpPr txBox="1"/>
            <p:nvPr/>
          </p:nvSpPr>
          <p:spPr>
            <a:xfrm>
              <a:off x="507046" y="3639733"/>
              <a:ext cx="1257639" cy="58359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CAV2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P51636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10" name="Straight Arrow Connector 1209"/>
          <p:cNvCxnSpPr/>
          <p:nvPr/>
        </p:nvCxnSpPr>
        <p:spPr bwMode="auto">
          <a:xfrm flipH="1">
            <a:off x="1927507" y="2904377"/>
            <a:ext cx="1590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3" name="Group 1212"/>
          <p:cNvGrpSpPr/>
          <p:nvPr/>
        </p:nvGrpSpPr>
        <p:grpSpPr>
          <a:xfrm>
            <a:off x="4876303" y="1247094"/>
            <a:ext cx="895266" cy="514481"/>
            <a:chOff x="465340" y="3634424"/>
            <a:chExt cx="1360360" cy="811096"/>
          </a:xfrm>
        </p:grpSpPr>
        <p:sp>
          <p:nvSpPr>
            <p:cNvPr id="1226" name="Snip Same Side Corner Rectangle 12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7" name="TextBox 1226"/>
            <p:cNvSpPr txBox="1"/>
            <p:nvPr/>
          </p:nvSpPr>
          <p:spPr>
            <a:xfrm>
              <a:off x="465340" y="3639736"/>
              <a:ext cx="1360360" cy="80578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4E-BP1/PHAS1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Q13541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5" name="Group 1214"/>
          <p:cNvGrpSpPr/>
          <p:nvPr/>
        </p:nvGrpSpPr>
        <p:grpSpPr>
          <a:xfrm>
            <a:off x="5050002" y="1079754"/>
            <a:ext cx="535161" cy="218563"/>
            <a:chOff x="7592082" y="6000919"/>
            <a:chExt cx="862158" cy="416053"/>
          </a:xfrm>
        </p:grpSpPr>
        <p:sp>
          <p:nvSpPr>
            <p:cNvPr id="12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23" name="Text Box 160"/>
            <p:cNvSpPr txBox="1">
              <a:spLocks noChangeArrowheads="1"/>
            </p:cNvSpPr>
            <p:nvPr/>
          </p:nvSpPr>
          <p:spPr bwMode="auto">
            <a:xfrm>
              <a:off x="7592082" y="6000919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S82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6" name="Group 1215"/>
          <p:cNvGrpSpPr/>
          <p:nvPr/>
        </p:nvGrpSpPr>
        <p:grpSpPr>
          <a:xfrm>
            <a:off x="5050002" y="954307"/>
            <a:ext cx="535161" cy="218563"/>
            <a:chOff x="7592082" y="6000919"/>
            <a:chExt cx="862158" cy="416053"/>
          </a:xfrm>
        </p:grpSpPr>
        <p:sp>
          <p:nvSpPr>
            <p:cNvPr id="12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21" name="Text Box 160"/>
            <p:cNvSpPr txBox="1">
              <a:spLocks noChangeArrowheads="1"/>
            </p:cNvSpPr>
            <p:nvPr/>
          </p:nvSpPr>
          <p:spPr bwMode="auto">
            <a:xfrm>
              <a:off x="7592082" y="6000919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T69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8" name="Group 1227"/>
          <p:cNvGrpSpPr/>
          <p:nvPr/>
        </p:nvGrpSpPr>
        <p:grpSpPr>
          <a:xfrm>
            <a:off x="5054319" y="825938"/>
            <a:ext cx="535161" cy="218563"/>
            <a:chOff x="7592082" y="6000919"/>
            <a:chExt cx="862158" cy="416053"/>
          </a:xfrm>
        </p:grpSpPr>
        <p:sp>
          <p:nvSpPr>
            <p:cNvPr id="12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30" name="Text Box 160"/>
            <p:cNvSpPr txBox="1">
              <a:spLocks noChangeArrowheads="1"/>
            </p:cNvSpPr>
            <p:nvPr/>
          </p:nvSpPr>
          <p:spPr bwMode="auto">
            <a:xfrm>
              <a:off x="7592082" y="6000919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S64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2" name="Group 1231"/>
          <p:cNvGrpSpPr/>
          <p:nvPr/>
        </p:nvGrpSpPr>
        <p:grpSpPr>
          <a:xfrm>
            <a:off x="3138486" y="751708"/>
            <a:ext cx="896502" cy="370175"/>
            <a:chOff x="447814" y="3608355"/>
            <a:chExt cx="1362239" cy="583595"/>
          </a:xfrm>
        </p:grpSpPr>
        <p:sp>
          <p:nvSpPr>
            <p:cNvPr id="1236" name="Snip Same Side Corner Rectangle 1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7" name="TextBox 1236"/>
            <p:cNvSpPr txBox="1"/>
            <p:nvPr/>
          </p:nvSpPr>
          <p:spPr>
            <a:xfrm>
              <a:off x="447814" y="3608355"/>
              <a:ext cx="1362239" cy="58359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Cip1/CDKN1A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3" name="Group 1232"/>
          <p:cNvGrpSpPr/>
          <p:nvPr/>
        </p:nvGrpSpPr>
        <p:grpSpPr>
          <a:xfrm>
            <a:off x="5055935" y="692794"/>
            <a:ext cx="535161" cy="218563"/>
            <a:chOff x="7630676" y="5324596"/>
            <a:chExt cx="862158" cy="416051"/>
          </a:xfrm>
        </p:grpSpPr>
        <p:sp>
          <p:nvSpPr>
            <p:cNvPr id="123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35" name="Text Box 157"/>
            <p:cNvSpPr txBox="1">
              <a:spLocks noChangeArrowheads="1"/>
            </p:cNvSpPr>
            <p:nvPr/>
          </p:nvSpPr>
          <p:spPr bwMode="auto">
            <a:xfrm>
              <a:off x="7630676" y="5324596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-T45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8" name="Group 1237"/>
          <p:cNvGrpSpPr/>
          <p:nvPr/>
        </p:nvGrpSpPr>
        <p:grpSpPr>
          <a:xfrm>
            <a:off x="5053533" y="560985"/>
            <a:ext cx="535161" cy="218563"/>
            <a:chOff x="7592082" y="6000919"/>
            <a:chExt cx="862158" cy="416053"/>
          </a:xfrm>
        </p:grpSpPr>
        <p:sp>
          <p:nvSpPr>
            <p:cNvPr id="1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40" name="Text Box 160"/>
            <p:cNvSpPr txBox="1">
              <a:spLocks noChangeArrowheads="1"/>
            </p:cNvSpPr>
            <p:nvPr/>
          </p:nvSpPr>
          <p:spPr bwMode="auto">
            <a:xfrm>
              <a:off x="7592082" y="6000919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T36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0" name="Elbow Connector 49"/>
          <p:cNvCxnSpPr/>
          <p:nvPr/>
        </p:nvCxnSpPr>
        <p:spPr bwMode="auto">
          <a:xfrm flipV="1">
            <a:off x="4032354" y="812211"/>
            <a:ext cx="1131173" cy="328154"/>
          </a:xfrm>
          <a:prstGeom prst="bentConnector3">
            <a:avLst>
              <a:gd name="adj1" fmla="val 805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41" name="Group 1240"/>
          <p:cNvGrpSpPr/>
          <p:nvPr/>
        </p:nvGrpSpPr>
        <p:grpSpPr>
          <a:xfrm>
            <a:off x="4189564" y="1264671"/>
            <a:ext cx="535161" cy="218563"/>
            <a:chOff x="7630676" y="5324580"/>
            <a:chExt cx="862158" cy="416052"/>
          </a:xfrm>
        </p:grpSpPr>
        <p:sp>
          <p:nvSpPr>
            <p:cNvPr id="124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43" name="Text Box 157"/>
            <p:cNvSpPr txBox="1">
              <a:spLocks noChangeArrowheads="1"/>
            </p:cNvSpPr>
            <p:nvPr/>
          </p:nvSpPr>
          <p:spPr bwMode="auto">
            <a:xfrm>
              <a:off x="7630676" y="5324580"/>
              <a:ext cx="862158" cy="416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-S616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44" name="Group 1243"/>
          <p:cNvGrpSpPr/>
          <p:nvPr/>
        </p:nvGrpSpPr>
        <p:grpSpPr>
          <a:xfrm>
            <a:off x="4189564" y="1147337"/>
            <a:ext cx="535161" cy="218563"/>
            <a:chOff x="7630676" y="5324580"/>
            <a:chExt cx="862158" cy="416052"/>
          </a:xfrm>
        </p:grpSpPr>
        <p:sp>
          <p:nvSpPr>
            <p:cNvPr id="12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46" name="Text Box 157"/>
            <p:cNvSpPr txBox="1">
              <a:spLocks noChangeArrowheads="1"/>
            </p:cNvSpPr>
            <p:nvPr/>
          </p:nvSpPr>
          <p:spPr bwMode="auto">
            <a:xfrm>
              <a:off x="7630676" y="5324580"/>
              <a:ext cx="862158" cy="416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-S312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247" name="Straight Arrow Connector 1246"/>
          <p:cNvCxnSpPr/>
          <p:nvPr/>
        </p:nvCxnSpPr>
        <p:spPr bwMode="auto">
          <a:xfrm>
            <a:off x="4041619" y="125043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8" name="Straight Arrow Connector 1247"/>
          <p:cNvCxnSpPr/>
          <p:nvPr/>
        </p:nvCxnSpPr>
        <p:spPr bwMode="auto">
          <a:xfrm>
            <a:off x="4041619" y="136022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53" name="Group 1252"/>
          <p:cNvGrpSpPr/>
          <p:nvPr/>
        </p:nvGrpSpPr>
        <p:grpSpPr>
          <a:xfrm>
            <a:off x="3328843" y="562158"/>
            <a:ext cx="535161" cy="218563"/>
            <a:chOff x="7630676" y="5286708"/>
            <a:chExt cx="862158" cy="416051"/>
          </a:xfrm>
        </p:grpSpPr>
        <p:sp>
          <p:nvSpPr>
            <p:cNvPr id="125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255" name="Text Box 157"/>
            <p:cNvSpPr txBox="1">
              <a:spLocks noChangeArrowheads="1"/>
            </p:cNvSpPr>
            <p:nvPr/>
          </p:nvSpPr>
          <p:spPr bwMode="auto">
            <a:xfrm>
              <a:off x="7630676" y="5286708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-S129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94" name="Group 1393"/>
          <p:cNvGrpSpPr/>
          <p:nvPr/>
        </p:nvGrpSpPr>
        <p:grpSpPr>
          <a:xfrm>
            <a:off x="3343982" y="2533204"/>
            <a:ext cx="535161" cy="218563"/>
            <a:chOff x="7620676" y="5019395"/>
            <a:chExt cx="862158" cy="416054"/>
          </a:xfrm>
        </p:grpSpPr>
        <p:sp>
          <p:nvSpPr>
            <p:cNvPr id="13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396" name="Text Box 154"/>
            <p:cNvSpPr txBox="1">
              <a:spLocks noChangeArrowheads="1"/>
            </p:cNvSpPr>
            <p:nvPr/>
          </p:nvSpPr>
          <p:spPr bwMode="auto">
            <a:xfrm>
              <a:off x="7620676" y="5019395"/>
              <a:ext cx="862158" cy="416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+T222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97" name="Straight Arrow Connector 1396"/>
          <p:cNvCxnSpPr/>
          <p:nvPr/>
        </p:nvCxnSpPr>
        <p:spPr bwMode="auto">
          <a:xfrm>
            <a:off x="3130119" y="2636246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40" name="Group 1439"/>
          <p:cNvGrpSpPr/>
          <p:nvPr/>
        </p:nvGrpSpPr>
        <p:grpSpPr>
          <a:xfrm>
            <a:off x="5047087" y="1588985"/>
            <a:ext cx="535161" cy="218563"/>
            <a:chOff x="7630676" y="5324596"/>
            <a:chExt cx="862158" cy="416051"/>
          </a:xfrm>
        </p:grpSpPr>
        <p:sp>
          <p:nvSpPr>
            <p:cNvPr id="144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442" name="Text Box 157"/>
            <p:cNvSpPr txBox="1">
              <a:spLocks noChangeArrowheads="1"/>
            </p:cNvSpPr>
            <p:nvPr/>
          </p:nvSpPr>
          <p:spPr bwMode="auto">
            <a:xfrm>
              <a:off x="7630676" y="5324596"/>
              <a:ext cx="862158" cy="416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rgbClr val="FFFFFF"/>
                  </a:solidFill>
                  <a:latin typeface="Arial" charset="0"/>
                </a:rPr>
                <a:t>-S10</a:t>
              </a:r>
              <a:endParaRPr lang="en-US" sz="8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443" name="Straight Arrow Connector 1442"/>
          <p:cNvCxnSpPr/>
          <p:nvPr/>
        </p:nvCxnSpPr>
        <p:spPr bwMode="auto">
          <a:xfrm>
            <a:off x="4934755" y="1691245"/>
            <a:ext cx="177637" cy="7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6" name="Straight Connector 1445"/>
          <p:cNvCxnSpPr/>
          <p:nvPr/>
        </p:nvCxnSpPr>
        <p:spPr bwMode="auto">
          <a:xfrm flipV="1">
            <a:off x="4925607" y="1131953"/>
            <a:ext cx="0" cy="5659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0" name="Group 1449"/>
          <p:cNvGrpSpPr/>
          <p:nvPr/>
        </p:nvGrpSpPr>
        <p:grpSpPr>
          <a:xfrm>
            <a:off x="6763826" y="4320404"/>
            <a:ext cx="535161" cy="218563"/>
            <a:chOff x="7620676" y="5019406"/>
            <a:chExt cx="862158" cy="416053"/>
          </a:xfrm>
        </p:grpSpPr>
        <p:sp>
          <p:nvSpPr>
            <p:cNvPr id="14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452" name="Text Box 154"/>
            <p:cNvSpPr txBox="1">
              <a:spLocks noChangeArrowheads="1"/>
            </p:cNvSpPr>
            <p:nvPr/>
          </p:nvSpPr>
          <p:spPr bwMode="auto">
            <a:xfrm>
              <a:off x="7620676" y="5019406"/>
              <a:ext cx="862158" cy="416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+T55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53" name="Straight Arrow Connector 1452"/>
          <p:cNvCxnSpPr/>
          <p:nvPr/>
        </p:nvCxnSpPr>
        <p:spPr bwMode="auto">
          <a:xfrm>
            <a:off x="6623123" y="441574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4" name="Group 1453"/>
          <p:cNvGrpSpPr/>
          <p:nvPr/>
        </p:nvGrpSpPr>
        <p:grpSpPr>
          <a:xfrm>
            <a:off x="3194430" y="6180974"/>
            <a:ext cx="759521" cy="541430"/>
            <a:chOff x="9773370" y="5466717"/>
            <a:chExt cx="1015712" cy="724059"/>
          </a:xfrm>
        </p:grpSpPr>
        <p:grpSp>
          <p:nvGrpSpPr>
            <p:cNvPr id="1455" name="Group 1454"/>
            <p:cNvGrpSpPr/>
            <p:nvPr/>
          </p:nvGrpSpPr>
          <p:grpSpPr>
            <a:xfrm>
              <a:off x="9773370" y="5695738"/>
              <a:ext cx="1015712" cy="495038"/>
              <a:chOff x="550901" y="1139280"/>
              <a:chExt cx="1154094" cy="583593"/>
            </a:xfrm>
          </p:grpSpPr>
          <p:sp>
            <p:nvSpPr>
              <p:cNvPr id="1459" name="Rounded Rectangle 145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60" name="Rectangle 1459"/>
              <p:cNvSpPr/>
              <p:nvPr/>
            </p:nvSpPr>
            <p:spPr>
              <a:xfrm>
                <a:off x="550901" y="1139280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PAK1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Q13153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56" name="Group 1455"/>
            <p:cNvGrpSpPr/>
            <p:nvPr/>
          </p:nvGrpSpPr>
          <p:grpSpPr>
            <a:xfrm>
              <a:off x="9929816" y="5466717"/>
              <a:ext cx="715674" cy="292286"/>
              <a:chOff x="7630676" y="5290109"/>
              <a:chExt cx="862158" cy="416053"/>
            </a:xfrm>
          </p:grpSpPr>
          <p:sp>
            <p:nvSpPr>
              <p:cNvPr id="145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5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-T212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62" name="Group 1461"/>
          <p:cNvGrpSpPr/>
          <p:nvPr/>
        </p:nvGrpSpPr>
        <p:grpSpPr>
          <a:xfrm>
            <a:off x="5024586" y="5665051"/>
            <a:ext cx="535161" cy="218562"/>
            <a:chOff x="7620676" y="4984921"/>
            <a:chExt cx="862158" cy="416055"/>
          </a:xfrm>
        </p:grpSpPr>
        <p:sp>
          <p:nvSpPr>
            <p:cNvPr id="14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467" name="Text Box 154"/>
            <p:cNvSpPr txBox="1">
              <a:spLocks noChangeArrowheads="1"/>
            </p:cNvSpPr>
            <p:nvPr/>
          </p:nvSpPr>
          <p:spPr bwMode="auto">
            <a:xfrm>
              <a:off x="7620676" y="4984921"/>
              <a:ext cx="862158" cy="416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+T373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3" name="Group 1462"/>
          <p:cNvGrpSpPr/>
          <p:nvPr/>
        </p:nvGrpSpPr>
        <p:grpSpPr>
          <a:xfrm>
            <a:off x="4880793" y="5829464"/>
            <a:ext cx="827664" cy="370174"/>
            <a:chOff x="507046" y="4499046"/>
            <a:chExt cx="1257639" cy="583596"/>
          </a:xfrm>
        </p:grpSpPr>
        <p:sp>
          <p:nvSpPr>
            <p:cNvPr id="1464" name="Snip Same Side Corner Rectangle 146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5" name="TextBox 1464"/>
            <p:cNvSpPr txBox="1"/>
            <p:nvPr/>
          </p:nvSpPr>
          <p:spPr>
            <a:xfrm>
              <a:off x="507046" y="4499046"/>
              <a:ext cx="1257639" cy="58359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PARP1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rgbClr val="C5F2C6"/>
                  </a:solidFill>
                  <a:latin typeface="Arial" charset="0"/>
                </a:rPr>
                <a:t>P09874</a:t>
              </a:r>
              <a:endParaRPr lang="en-US" sz="8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468" name="Group 1467"/>
          <p:cNvGrpSpPr/>
          <p:nvPr/>
        </p:nvGrpSpPr>
        <p:grpSpPr>
          <a:xfrm>
            <a:off x="5024586" y="5538568"/>
            <a:ext cx="535161" cy="218562"/>
            <a:chOff x="7620676" y="4947033"/>
            <a:chExt cx="862158" cy="416055"/>
          </a:xfrm>
        </p:grpSpPr>
        <p:sp>
          <p:nvSpPr>
            <p:cNvPr id="14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470" name="Text Box 154"/>
            <p:cNvSpPr txBox="1">
              <a:spLocks noChangeArrowheads="1"/>
            </p:cNvSpPr>
            <p:nvPr/>
          </p:nvSpPr>
          <p:spPr bwMode="auto">
            <a:xfrm>
              <a:off x="7620676" y="4947033"/>
              <a:ext cx="862158" cy="416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+S372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33901" y="5649722"/>
            <a:ext cx="827664" cy="560184"/>
            <a:chOff x="-709058" y="6851388"/>
            <a:chExt cx="919115" cy="622080"/>
          </a:xfrm>
        </p:grpSpPr>
        <p:grpSp>
          <p:nvGrpSpPr>
            <p:cNvPr id="1473" name="Group 1472"/>
            <p:cNvGrpSpPr/>
            <p:nvPr/>
          </p:nvGrpSpPr>
          <p:grpSpPr>
            <a:xfrm>
              <a:off x="-709058" y="7062391"/>
              <a:ext cx="919115" cy="411077"/>
              <a:chOff x="507046" y="4516001"/>
              <a:chExt cx="1257639" cy="583595"/>
            </a:xfrm>
          </p:grpSpPr>
          <p:sp>
            <p:nvSpPr>
              <p:cNvPr id="1477" name="Snip Same Side Corner Rectangle 147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78" name="TextBox 1477"/>
              <p:cNvSpPr txBox="1"/>
              <p:nvPr/>
            </p:nvSpPr>
            <p:spPr>
              <a:xfrm>
                <a:off x="507046" y="4516001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PDE4B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Q07343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474" name="Group 1473"/>
            <p:cNvGrpSpPr/>
            <p:nvPr/>
          </p:nvGrpSpPr>
          <p:grpSpPr>
            <a:xfrm>
              <a:off x="-544721" y="6851388"/>
              <a:ext cx="594292" cy="242714"/>
              <a:chOff x="7630676" y="5272339"/>
              <a:chExt cx="862158" cy="416053"/>
            </a:xfrm>
          </p:grpSpPr>
          <p:sp>
            <p:nvSpPr>
              <p:cNvPr id="147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7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7233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-S659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79" name="Group 1478"/>
          <p:cNvGrpSpPr/>
          <p:nvPr/>
        </p:nvGrpSpPr>
        <p:grpSpPr>
          <a:xfrm>
            <a:off x="4039482" y="6145503"/>
            <a:ext cx="827664" cy="560184"/>
            <a:chOff x="-709058" y="6851388"/>
            <a:chExt cx="919115" cy="622080"/>
          </a:xfrm>
        </p:grpSpPr>
        <p:grpSp>
          <p:nvGrpSpPr>
            <p:cNvPr id="1480" name="Group 1479"/>
            <p:cNvGrpSpPr/>
            <p:nvPr/>
          </p:nvGrpSpPr>
          <p:grpSpPr>
            <a:xfrm>
              <a:off x="-709058" y="7062391"/>
              <a:ext cx="919115" cy="411077"/>
              <a:chOff x="507046" y="4516001"/>
              <a:chExt cx="1257639" cy="583595"/>
            </a:xfrm>
          </p:grpSpPr>
          <p:sp>
            <p:nvSpPr>
              <p:cNvPr id="1484" name="Snip Same Side Corner Rectangle 1483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85" name="TextBox 1484"/>
              <p:cNvSpPr txBox="1"/>
              <p:nvPr/>
            </p:nvSpPr>
            <p:spPr>
              <a:xfrm>
                <a:off x="507046" y="4516001"/>
                <a:ext cx="1257639" cy="58359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PDE4C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C5F2C6"/>
                    </a:solidFill>
                    <a:latin typeface="Arial" charset="0"/>
                  </a:rPr>
                  <a:t>Q08493</a:t>
                </a:r>
                <a:endParaRPr lang="en-US" sz="8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481" name="Group 1480"/>
            <p:cNvGrpSpPr/>
            <p:nvPr/>
          </p:nvGrpSpPr>
          <p:grpSpPr>
            <a:xfrm>
              <a:off x="-544721" y="6851388"/>
              <a:ext cx="594292" cy="242714"/>
              <a:chOff x="7630676" y="5272339"/>
              <a:chExt cx="862158" cy="416053"/>
            </a:xfrm>
          </p:grpSpPr>
          <p:sp>
            <p:nvSpPr>
              <p:cNvPr id="14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4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7233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-S641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6618760" y="4846042"/>
            <a:ext cx="827664" cy="676801"/>
            <a:chOff x="10088024" y="6482806"/>
            <a:chExt cx="919115" cy="751582"/>
          </a:xfrm>
        </p:grpSpPr>
        <p:grpSp>
          <p:nvGrpSpPr>
            <p:cNvPr id="1488" name="Group 1487"/>
            <p:cNvGrpSpPr/>
            <p:nvPr/>
          </p:nvGrpSpPr>
          <p:grpSpPr>
            <a:xfrm>
              <a:off x="10088024" y="6810965"/>
              <a:ext cx="919115" cy="423423"/>
              <a:chOff x="507046" y="2817700"/>
              <a:chExt cx="1257639" cy="601122"/>
            </a:xfrm>
          </p:grpSpPr>
          <p:sp>
            <p:nvSpPr>
              <p:cNvPr id="1504" name="Snip Same Side Corner Rectangle 150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05" name="TextBox 1504"/>
              <p:cNvSpPr txBox="1"/>
              <p:nvPr/>
            </p:nvSpPr>
            <p:spPr>
              <a:xfrm>
                <a:off x="507046" y="2823011"/>
                <a:ext cx="1257639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PDX1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P52945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489" name="Group 1488"/>
            <p:cNvGrpSpPr/>
            <p:nvPr/>
          </p:nvGrpSpPr>
          <p:grpSpPr>
            <a:xfrm>
              <a:off x="10250435" y="6624966"/>
              <a:ext cx="594292" cy="242712"/>
              <a:chOff x="7620676" y="5001983"/>
              <a:chExt cx="862158" cy="416054"/>
            </a:xfrm>
          </p:grpSpPr>
          <p:sp>
            <p:nvSpPr>
              <p:cNvPr id="150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0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1983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+S66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90" name="Group 1489"/>
            <p:cNvGrpSpPr/>
            <p:nvPr/>
          </p:nvGrpSpPr>
          <p:grpSpPr>
            <a:xfrm>
              <a:off x="10250435" y="6482806"/>
              <a:ext cx="594292" cy="242712"/>
              <a:chOff x="7620676" y="4984567"/>
              <a:chExt cx="862158" cy="416054"/>
            </a:xfrm>
          </p:grpSpPr>
          <p:sp>
            <p:nvSpPr>
              <p:cNvPr id="15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567"/>
                <a:ext cx="862158" cy="416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+S61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08" name="Group 1507"/>
          <p:cNvGrpSpPr/>
          <p:nvPr/>
        </p:nvGrpSpPr>
        <p:grpSpPr>
          <a:xfrm>
            <a:off x="3208233" y="5652714"/>
            <a:ext cx="759521" cy="541430"/>
            <a:chOff x="9773370" y="5466717"/>
            <a:chExt cx="1015712" cy="724059"/>
          </a:xfrm>
        </p:grpSpPr>
        <p:grpSp>
          <p:nvGrpSpPr>
            <p:cNvPr id="1509" name="Group 1508"/>
            <p:cNvGrpSpPr/>
            <p:nvPr/>
          </p:nvGrpSpPr>
          <p:grpSpPr>
            <a:xfrm>
              <a:off x="9773370" y="5695738"/>
              <a:ext cx="1015712" cy="495038"/>
              <a:chOff x="550901" y="1139280"/>
              <a:chExt cx="1154094" cy="583593"/>
            </a:xfrm>
          </p:grpSpPr>
          <p:sp>
            <p:nvSpPr>
              <p:cNvPr id="1513" name="Rounded Rectangle 151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14" name="Rectangle 1513"/>
              <p:cNvSpPr/>
              <p:nvPr/>
            </p:nvSpPr>
            <p:spPr>
              <a:xfrm>
                <a:off x="550901" y="1139280"/>
                <a:ext cx="1154094" cy="583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PKR/PRKR</a:t>
                </a:r>
                <a:endParaRPr lang="en-US" sz="8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P19525</a:t>
                </a:r>
                <a:endParaRPr lang="en-US" sz="8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10" name="Group 1509"/>
            <p:cNvGrpSpPr/>
            <p:nvPr/>
          </p:nvGrpSpPr>
          <p:grpSpPr>
            <a:xfrm>
              <a:off x="9929816" y="5466717"/>
              <a:ext cx="715674" cy="292286"/>
              <a:chOff x="7630676" y="5290109"/>
              <a:chExt cx="862158" cy="416053"/>
            </a:xfrm>
          </p:grpSpPr>
          <p:sp>
            <p:nvSpPr>
              <p:cNvPr id="151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1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-T451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15" name="Group 1514"/>
          <p:cNvGrpSpPr/>
          <p:nvPr/>
        </p:nvGrpSpPr>
        <p:grpSpPr>
          <a:xfrm>
            <a:off x="8291938" y="3844759"/>
            <a:ext cx="827664" cy="569581"/>
            <a:chOff x="9702061" y="4737672"/>
            <a:chExt cx="1106841" cy="761705"/>
          </a:xfrm>
        </p:grpSpPr>
        <p:grpSp>
          <p:nvGrpSpPr>
            <p:cNvPr id="1516" name="Group 1515"/>
            <p:cNvGrpSpPr/>
            <p:nvPr/>
          </p:nvGrpSpPr>
          <p:grpSpPr>
            <a:xfrm>
              <a:off x="9702061" y="4976977"/>
              <a:ext cx="1106841" cy="522400"/>
              <a:chOff x="521156" y="2817700"/>
              <a:chExt cx="1257639" cy="615852"/>
            </a:xfrm>
          </p:grpSpPr>
          <p:sp>
            <p:nvSpPr>
              <p:cNvPr id="1520" name="Snip Same Side Corner Rectangle 151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21" name="TextBox 1520"/>
              <p:cNvSpPr txBox="1"/>
              <p:nvPr/>
            </p:nvSpPr>
            <p:spPr>
              <a:xfrm>
                <a:off x="521156" y="2837741"/>
                <a:ext cx="1257639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RORA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P35398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517" name="Group 1516"/>
            <p:cNvGrpSpPr/>
            <p:nvPr/>
          </p:nvGrpSpPr>
          <p:grpSpPr>
            <a:xfrm>
              <a:off x="9885226" y="4737672"/>
              <a:ext cx="715674" cy="292287"/>
              <a:chOff x="7630676" y="5307171"/>
              <a:chExt cx="862158" cy="416053"/>
            </a:xfrm>
          </p:grpSpPr>
          <p:sp>
            <p:nvSpPr>
              <p:cNvPr id="151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1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171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-T216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22" name="Group 1521"/>
          <p:cNvGrpSpPr/>
          <p:nvPr/>
        </p:nvGrpSpPr>
        <p:grpSpPr>
          <a:xfrm>
            <a:off x="4828347" y="3554827"/>
            <a:ext cx="914767" cy="373545"/>
            <a:chOff x="437536" y="3634424"/>
            <a:chExt cx="1389992" cy="588909"/>
          </a:xfrm>
        </p:grpSpPr>
        <p:sp>
          <p:nvSpPr>
            <p:cNvPr id="1523" name="Snip Same Side Corner Rectangle 15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4" name="TextBox 1523"/>
            <p:cNvSpPr txBox="1"/>
            <p:nvPr/>
          </p:nvSpPr>
          <p:spPr>
            <a:xfrm>
              <a:off x="437536" y="3639736"/>
              <a:ext cx="1389992" cy="58359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SLC9A1/NHE1</a:t>
              </a:r>
            </a:p>
            <a:p>
              <a:pPr algn="ctr">
                <a:lnSpc>
                  <a:spcPct val="110000"/>
                </a:lnSpc>
              </a:pPr>
              <a:r>
                <a:rPr lang="en-US" sz="8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P19634</a:t>
              </a:r>
              <a:endParaRPr lang="en-US" sz="8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8" name="Group 1527"/>
          <p:cNvGrpSpPr/>
          <p:nvPr/>
        </p:nvGrpSpPr>
        <p:grpSpPr>
          <a:xfrm>
            <a:off x="5032374" y="3361664"/>
            <a:ext cx="535161" cy="218563"/>
            <a:chOff x="7620676" y="4967151"/>
            <a:chExt cx="862158" cy="416055"/>
          </a:xfrm>
        </p:grpSpPr>
        <p:sp>
          <p:nvSpPr>
            <p:cNvPr id="15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850"/>
            </a:p>
          </p:txBody>
        </p:sp>
        <p:sp>
          <p:nvSpPr>
            <p:cNvPr id="1530" name="Text Box 154"/>
            <p:cNvSpPr txBox="1">
              <a:spLocks noChangeArrowheads="1"/>
            </p:cNvSpPr>
            <p:nvPr/>
          </p:nvSpPr>
          <p:spPr bwMode="auto">
            <a:xfrm>
              <a:off x="7620676" y="4967151"/>
              <a:ext cx="862158" cy="416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50" dirty="0" smtClean="0">
                  <a:solidFill>
                    <a:schemeClr val="bg1"/>
                  </a:solidFill>
                  <a:latin typeface="Arial" charset="0"/>
                </a:rPr>
                <a:t>+S770</a:t>
              </a:r>
              <a:endParaRPr lang="en-US" sz="8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466793" y="4304165"/>
            <a:ext cx="827664" cy="1013489"/>
            <a:chOff x="10137479" y="3130383"/>
            <a:chExt cx="919115" cy="1125471"/>
          </a:xfrm>
        </p:grpSpPr>
        <p:grpSp>
          <p:nvGrpSpPr>
            <p:cNvPr id="1532" name="Group 1531"/>
            <p:cNvGrpSpPr/>
            <p:nvPr/>
          </p:nvGrpSpPr>
          <p:grpSpPr>
            <a:xfrm>
              <a:off x="10137479" y="3832431"/>
              <a:ext cx="919115" cy="423423"/>
              <a:chOff x="507046" y="2817700"/>
              <a:chExt cx="1257639" cy="601122"/>
            </a:xfrm>
          </p:grpSpPr>
          <p:sp>
            <p:nvSpPr>
              <p:cNvPr id="1539" name="Snip Same Side Corner Rectangle 153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40" name="TextBox 1539"/>
              <p:cNvSpPr txBox="1"/>
              <p:nvPr/>
            </p:nvSpPr>
            <p:spPr>
              <a:xfrm>
                <a:off x="507046" y="2823011"/>
                <a:ext cx="1257639" cy="59581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Smad3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P84022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533" name="Group 1532"/>
            <p:cNvGrpSpPr/>
            <p:nvPr/>
          </p:nvGrpSpPr>
          <p:grpSpPr>
            <a:xfrm>
              <a:off x="10299890" y="3623743"/>
              <a:ext cx="594292" cy="242712"/>
              <a:chOff x="7630676" y="5290109"/>
              <a:chExt cx="862158" cy="416053"/>
            </a:xfrm>
          </p:grpSpPr>
          <p:sp>
            <p:nvSpPr>
              <p:cNvPr id="153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3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290109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-S213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34" name="Group 1533"/>
            <p:cNvGrpSpPr/>
            <p:nvPr/>
          </p:nvGrpSpPr>
          <p:grpSpPr>
            <a:xfrm>
              <a:off x="10299890" y="3130383"/>
              <a:ext cx="594292" cy="242712"/>
              <a:chOff x="7630676" y="5307348"/>
              <a:chExt cx="862158" cy="416051"/>
            </a:xfrm>
          </p:grpSpPr>
          <p:sp>
            <p:nvSpPr>
              <p:cNvPr id="153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3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07348"/>
                <a:ext cx="862158" cy="416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-T179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42" name="Group 1541"/>
            <p:cNvGrpSpPr/>
            <p:nvPr/>
          </p:nvGrpSpPr>
          <p:grpSpPr>
            <a:xfrm>
              <a:off x="10301026" y="3451132"/>
              <a:ext cx="594292" cy="242712"/>
              <a:chOff x="7592082" y="5983494"/>
              <a:chExt cx="862158" cy="416053"/>
            </a:xfrm>
          </p:grpSpPr>
          <p:sp>
            <p:nvSpPr>
              <p:cNvPr id="154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94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S208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46" name="Group 1545"/>
            <p:cNvGrpSpPr/>
            <p:nvPr/>
          </p:nvGrpSpPr>
          <p:grpSpPr>
            <a:xfrm>
              <a:off x="10301026" y="3288572"/>
              <a:ext cx="594292" cy="242712"/>
              <a:chOff x="7592082" y="5983494"/>
              <a:chExt cx="862158" cy="416053"/>
            </a:xfrm>
          </p:grpSpPr>
          <p:sp>
            <p:nvSpPr>
              <p:cNvPr id="15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83494"/>
                <a:ext cx="862158" cy="416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rgbClr val="FFFFFF"/>
                    </a:solidFill>
                    <a:latin typeface="Arial" charset="0"/>
                  </a:rPr>
                  <a:t>S204</a:t>
                </a:r>
                <a:endParaRPr lang="en-US" sz="8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49" name="Group 1548"/>
          <p:cNvGrpSpPr/>
          <p:nvPr/>
        </p:nvGrpSpPr>
        <p:grpSpPr>
          <a:xfrm>
            <a:off x="7461009" y="850462"/>
            <a:ext cx="827664" cy="567081"/>
            <a:chOff x="5858054" y="3300505"/>
            <a:chExt cx="1106841" cy="758360"/>
          </a:xfrm>
        </p:grpSpPr>
        <p:grpSp>
          <p:nvGrpSpPr>
            <p:cNvPr id="1550" name="Group 1549"/>
            <p:cNvGrpSpPr/>
            <p:nvPr/>
          </p:nvGrpSpPr>
          <p:grpSpPr>
            <a:xfrm>
              <a:off x="5858054" y="3548961"/>
              <a:ext cx="1106841" cy="509904"/>
              <a:chOff x="507046" y="2817700"/>
              <a:chExt cx="1257639" cy="601120"/>
            </a:xfrm>
          </p:grpSpPr>
          <p:sp>
            <p:nvSpPr>
              <p:cNvPr id="1554" name="Snip Same Side Corner Rectangle 155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55" name="TextBox 1554"/>
              <p:cNvSpPr txBox="1"/>
              <p:nvPr/>
            </p:nvSpPr>
            <p:spPr>
              <a:xfrm>
                <a:off x="507046" y="2823011"/>
                <a:ext cx="1257639" cy="59580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THRB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850" dirty="0" smtClean="0">
                    <a:solidFill>
                      <a:srgbClr val="AB743D"/>
                    </a:solidFill>
                    <a:latin typeface="Arial" charset="0"/>
                  </a:rPr>
                  <a:t>P10828</a:t>
                </a:r>
                <a:endParaRPr lang="en-US" sz="8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551" name="Group 1550"/>
            <p:cNvGrpSpPr/>
            <p:nvPr/>
          </p:nvGrpSpPr>
          <p:grpSpPr>
            <a:xfrm>
              <a:off x="6051486" y="3300505"/>
              <a:ext cx="715674" cy="292286"/>
              <a:chOff x="7620676" y="4984921"/>
              <a:chExt cx="862158" cy="416055"/>
            </a:xfrm>
          </p:grpSpPr>
          <p:sp>
            <p:nvSpPr>
              <p:cNvPr id="15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850"/>
              </a:p>
            </p:txBody>
          </p:sp>
          <p:sp>
            <p:nvSpPr>
              <p:cNvPr id="15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4921"/>
                <a:ext cx="862158" cy="4160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50" dirty="0" smtClean="0">
                    <a:solidFill>
                      <a:schemeClr val="bg1"/>
                    </a:solidFill>
                    <a:latin typeface="Arial" charset="0"/>
                  </a:rPr>
                  <a:t>+S142</a:t>
                </a:r>
                <a:endParaRPr lang="en-US" sz="8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556" name="Straight Arrow Connector 1555"/>
          <p:cNvCxnSpPr/>
          <p:nvPr/>
        </p:nvCxnSpPr>
        <p:spPr bwMode="auto">
          <a:xfrm flipH="1">
            <a:off x="2808770" y="6274897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7" name="Straight Arrow Connector 1556"/>
          <p:cNvCxnSpPr/>
          <p:nvPr/>
        </p:nvCxnSpPr>
        <p:spPr bwMode="auto">
          <a:xfrm flipH="1">
            <a:off x="705979" y="5874384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8" name="Straight Arrow Connector 1557"/>
          <p:cNvCxnSpPr/>
          <p:nvPr/>
        </p:nvCxnSpPr>
        <p:spPr bwMode="auto">
          <a:xfrm flipH="1">
            <a:off x="696944" y="5754170"/>
            <a:ext cx="290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9" name="Straight Arrow Connector 1558"/>
          <p:cNvCxnSpPr/>
          <p:nvPr/>
        </p:nvCxnSpPr>
        <p:spPr bwMode="auto">
          <a:xfrm flipH="1">
            <a:off x="3785929" y="627350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0" name="Straight Arrow Connector 1559"/>
          <p:cNvCxnSpPr/>
          <p:nvPr/>
        </p:nvCxnSpPr>
        <p:spPr bwMode="auto">
          <a:xfrm flipH="1">
            <a:off x="5495229" y="566813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1" name="Straight Arrow Connector 1560"/>
          <p:cNvCxnSpPr/>
          <p:nvPr/>
        </p:nvCxnSpPr>
        <p:spPr bwMode="auto">
          <a:xfrm flipH="1">
            <a:off x="5495229" y="576764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2" name="Straight Arrow Connector 1561"/>
          <p:cNvCxnSpPr/>
          <p:nvPr/>
        </p:nvCxnSpPr>
        <p:spPr bwMode="auto">
          <a:xfrm>
            <a:off x="5738294" y="306019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3" name="Straight Arrow Connector 1562"/>
          <p:cNvCxnSpPr/>
          <p:nvPr/>
        </p:nvCxnSpPr>
        <p:spPr bwMode="auto">
          <a:xfrm>
            <a:off x="5738294" y="318956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4" name="Straight Arrow Connector 1563"/>
          <p:cNvCxnSpPr/>
          <p:nvPr/>
        </p:nvCxnSpPr>
        <p:spPr bwMode="auto">
          <a:xfrm>
            <a:off x="5728343" y="330898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5" name="Straight Arrow Connector 1564"/>
          <p:cNvCxnSpPr/>
          <p:nvPr/>
        </p:nvCxnSpPr>
        <p:spPr bwMode="auto">
          <a:xfrm flipH="1">
            <a:off x="6341579" y="2676975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6" name="Straight Arrow Connector 1565"/>
          <p:cNvCxnSpPr/>
          <p:nvPr/>
        </p:nvCxnSpPr>
        <p:spPr bwMode="auto">
          <a:xfrm flipH="1">
            <a:off x="6341579" y="2806347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7" name="Straight Arrow Connector 1566"/>
          <p:cNvCxnSpPr/>
          <p:nvPr/>
        </p:nvCxnSpPr>
        <p:spPr bwMode="auto">
          <a:xfrm flipH="1">
            <a:off x="6341579" y="2905864"/>
            <a:ext cx="2102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8" name="Straight Arrow Connector 1567"/>
          <p:cNvCxnSpPr/>
          <p:nvPr/>
        </p:nvCxnSpPr>
        <p:spPr bwMode="auto">
          <a:xfrm>
            <a:off x="995998" y="6269961"/>
            <a:ext cx="4104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9" name="Straight Arrow Connector 1568"/>
          <p:cNvCxnSpPr/>
          <p:nvPr/>
        </p:nvCxnSpPr>
        <p:spPr bwMode="auto">
          <a:xfrm>
            <a:off x="4022189" y="575226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0" name="Straight Connector 1569"/>
          <p:cNvCxnSpPr/>
          <p:nvPr/>
        </p:nvCxnSpPr>
        <p:spPr bwMode="auto">
          <a:xfrm flipH="1" flipV="1">
            <a:off x="8280075" y="312221"/>
            <a:ext cx="6618" cy="61374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1" name="Straight Arrow Connector 1570"/>
          <p:cNvCxnSpPr/>
          <p:nvPr/>
        </p:nvCxnSpPr>
        <p:spPr bwMode="auto">
          <a:xfrm flipH="1">
            <a:off x="3795880" y="575601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2" name="Straight Arrow Connector 1571"/>
          <p:cNvCxnSpPr/>
          <p:nvPr/>
        </p:nvCxnSpPr>
        <p:spPr bwMode="auto">
          <a:xfrm flipH="1">
            <a:off x="3785502" y="208694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3" name="Straight Arrow Connector 1572"/>
          <p:cNvCxnSpPr/>
          <p:nvPr/>
        </p:nvCxnSpPr>
        <p:spPr bwMode="auto">
          <a:xfrm flipH="1">
            <a:off x="3785502" y="196752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4" name="Straight Arrow Connector 1573"/>
          <p:cNvCxnSpPr/>
          <p:nvPr/>
        </p:nvCxnSpPr>
        <p:spPr bwMode="auto">
          <a:xfrm>
            <a:off x="4032141" y="627350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5" name="Straight Arrow Connector 1574"/>
          <p:cNvCxnSpPr/>
          <p:nvPr/>
        </p:nvCxnSpPr>
        <p:spPr bwMode="auto">
          <a:xfrm flipH="1">
            <a:off x="2772789" y="2648053"/>
            <a:ext cx="3010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4" name="Straight Arrow Connector 1593"/>
          <p:cNvCxnSpPr/>
          <p:nvPr/>
        </p:nvCxnSpPr>
        <p:spPr bwMode="auto">
          <a:xfrm>
            <a:off x="5747782" y="626130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9" name="Straight Arrow Connector 1598"/>
          <p:cNvCxnSpPr/>
          <p:nvPr/>
        </p:nvCxnSpPr>
        <p:spPr bwMode="auto">
          <a:xfrm>
            <a:off x="6624123" y="2832590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0" name="Straight Arrow Connector 1599"/>
          <p:cNvCxnSpPr/>
          <p:nvPr/>
        </p:nvCxnSpPr>
        <p:spPr bwMode="auto">
          <a:xfrm>
            <a:off x="6634075" y="297191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1" name="Straight Arrow Connector 1600"/>
          <p:cNvCxnSpPr/>
          <p:nvPr/>
        </p:nvCxnSpPr>
        <p:spPr bwMode="auto">
          <a:xfrm>
            <a:off x="6634075" y="310128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2" name="Straight Arrow Connector 1601"/>
          <p:cNvCxnSpPr/>
          <p:nvPr/>
        </p:nvCxnSpPr>
        <p:spPr bwMode="auto">
          <a:xfrm>
            <a:off x="6569021" y="3246126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3" name="Straight Arrow Connector 1602"/>
          <p:cNvCxnSpPr/>
          <p:nvPr/>
        </p:nvCxnSpPr>
        <p:spPr bwMode="auto">
          <a:xfrm>
            <a:off x="6624123" y="3743459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4" name="Straight Arrow Connector 1603"/>
          <p:cNvCxnSpPr/>
          <p:nvPr/>
        </p:nvCxnSpPr>
        <p:spPr bwMode="auto">
          <a:xfrm>
            <a:off x="6634075" y="495559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5" name="Straight Arrow Connector 1604"/>
          <p:cNvCxnSpPr/>
          <p:nvPr/>
        </p:nvCxnSpPr>
        <p:spPr bwMode="auto">
          <a:xfrm>
            <a:off x="6644026" y="508496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0" name="Straight Arrow Connector 1609"/>
          <p:cNvCxnSpPr/>
          <p:nvPr/>
        </p:nvCxnSpPr>
        <p:spPr bwMode="auto">
          <a:xfrm>
            <a:off x="4894741" y="66719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1" name="Straight Arrow Connector 1610"/>
          <p:cNvCxnSpPr/>
          <p:nvPr/>
        </p:nvCxnSpPr>
        <p:spPr bwMode="auto">
          <a:xfrm>
            <a:off x="4894469" y="94846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2" name="Straight Arrow Connector 1611"/>
          <p:cNvCxnSpPr/>
          <p:nvPr/>
        </p:nvCxnSpPr>
        <p:spPr bwMode="auto">
          <a:xfrm>
            <a:off x="4894469" y="106788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3" name="Straight Arrow Connector 1612"/>
          <p:cNvCxnSpPr/>
          <p:nvPr/>
        </p:nvCxnSpPr>
        <p:spPr bwMode="auto">
          <a:xfrm>
            <a:off x="4894469" y="118730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5" name="Straight Arrow Connector 1614"/>
          <p:cNvCxnSpPr/>
          <p:nvPr/>
        </p:nvCxnSpPr>
        <p:spPr bwMode="auto">
          <a:xfrm>
            <a:off x="8304407" y="394882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7" name="Straight Connector 1616"/>
          <p:cNvCxnSpPr/>
          <p:nvPr/>
        </p:nvCxnSpPr>
        <p:spPr bwMode="auto">
          <a:xfrm>
            <a:off x="7414500" y="489514"/>
            <a:ext cx="0" cy="49294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8" name="Straight Arrow Connector 1617"/>
          <p:cNvCxnSpPr/>
          <p:nvPr/>
        </p:nvCxnSpPr>
        <p:spPr bwMode="auto">
          <a:xfrm>
            <a:off x="8302693" y="237779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1" name="Straight Connector 1620"/>
          <p:cNvCxnSpPr/>
          <p:nvPr/>
        </p:nvCxnSpPr>
        <p:spPr bwMode="auto">
          <a:xfrm>
            <a:off x="7487029" y="429470"/>
            <a:ext cx="16206" cy="21863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0" name="Straight Arrow Connector 1629"/>
          <p:cNvCxnSpPr/>
          <p:nvPr/>
        </p:nvCxnSpPr>
        <p:spPr bwMode="auto">
          <a:xfrm flipH="1">
            <a:off x="8068222" y="553681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2" name="Straight Arrow Connector 1631"/>
          <p:cNvCxnSpPr/>
          <p:nvPr/>
        </p:nvCxnSpPr>
        <p:spPr bwMode="auto">
          <a:xfrm>
            <a:off x="7414500" y="5410852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3" name="Straight Arrow Connector 1632"/>
          <p:cNvCxnSpPr/>
          <p:nvPr/>
        </p:nvCxnSpPr>
        <p:spPr bwMode="auto">
          <a:xfrm>
            <a:off x="7415609" y="4713896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4" name="Straight Arrow Connector 1633"/>
          <p:cNvCxnSpPr/>
          <p:nvPr/>
        </p:nvCxnSpPr>
        <p:spPr bwMode="auto">
          <a:xfrm>
            <a:off x="7427746" y="4564407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5" name="Straight Arrow Connector 1634"/>
          <p:cNvCxnSpPr/>
          <p:nvPr/>
        </p:nvCxnSpPr>
        <p:spPr bwMode="auto">
          <a:xfrm>
            <a:off x="7417826" y="3727017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6" name="Straight Arrow Connector 1635"/>
          <p:cNvCxnSpPr/>
          <p:nvPr/>
        </p:nvCxnSpPr>
        <p:spPr bwMode="auto">
          <a:xfrm>
            <a:off x="7427746" y="3595811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7" name="Straight Arrow Connector 1636"/>
          <p:cNvCxnSpPr/>
          <p:nvPr/>
        </p:nvCxnSpPr>
        <p:spPr bwMode="auto">
          <a:xfrm>
            <a:off x="7427746" y="3469156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8" name="Straight Arrow Connector 1637"/>
          <p:cNvCxnSpPr/>
          <p:nvPr/>
        </p:nvCxnSpPr>
        <p:spPr bwMode="auto">
          <a:xfrm>
            <a:off x="7427567" y="2923250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9" name="Straight Arrow Connector 1638"/>
          <p:cNvCxnSpPr/>
          <p:nvPr/>
        </p:nvCxnSpPr>
        <p:spPr bwMode="auto">
          <a:xfrm>
            <a:off x="7426949" y="2774270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0" name="Straight Arrow Connector 1639"/>
          <p:cNvCxnSpPr/>
          <p:nvPr/>
        </p:nvCxnSpPr>
        <p:spPr bwMode="auto">
          <a:xfrm>
            <a:off x="7416551" y="1869089"/>
            <a:ext cx="2861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1" name="Straight Arrow Connector 1640"/>
          <p:cNvCxnSpPr/>
          <p:nvPr/>
        </p:nvCxnSpPr>
        <p:spPr bwMode="auto">
          <a:xfrm flipH="1">
            <a:off x="8058270" y="486204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2" name="Straight Arrow Connector 1641"/>
          <p:cNvCxnSpPr/>
          <p:nvPr/>
        </p:nvCxnSpPr>
        <p:spPr bwMode="auto">
          <a:xfrm flipH="1">
            <a:off x="8058270" y="440594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3" name="Straight Arrow Connector 1642"/>
          <p:cNvCxnSpPr/>
          <p:nvPr/>
        </p:nvCxnSpPr>
        <p:spPr bwMode="auto">
          <a:xfrm flipH="1">
            <a:off x="8058270" y="3875785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4" name="Straight Arrow Connector 1643"/>
          <p:cNvCxnSpPr/>
          <p:nvPr/>
        </p:nvCxnSpPr>
        <p:spPr bwMode="auto">
          <a:xfrm flipH="1">
            <a:off x="8064573" y="200373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5" name="Straight Arrow Connector 1644"/>
          <p:cNvCxnSpPr/>
          <p:nvPr/>
        </p:nvCxnSpPr>
        <p:spPr bwMode="auto">
          <a:xfrm flipH="1">
            <a:off x="8057779" y="1676074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6" name="Straight Arrow Connector 1645"/>
          <p:cNvCxnSpPr/>
          <p:nvPr/>
        </p:nvCxnSpPr>
        <p:spPr bwMode="auto">
          <a:xfrm flipH="1">
            <a:off x="8055483" y="153562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7" name="Straight Arrow Connector 1646"/>
          <p:cNvCxnSpPr/>
          <p:nvPr/>
        </p:nvCxnSpPr>
        <p:spPr bwMode="auto">
          <a:xfrm>
            <a:off x="7499558" y="959151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8" name="Straight Arrow Connector 1647"/>
          <p:cNvCxnSpPr/>
          <p:nvPr/>
        </p:nvCxnSpPr>
        <p:spPr bwMode="auto">
          <a:xfrm>
            <a:off x="6608809" y="443141"/>
            <a:ext cx="11051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9" name="Straight Arrow Connector 1648"/>
          <p:cNvCxnSpPr/>
          <p:nvPr/>
        </p:nvCxnSpPr>
        <p:spPr bwMode="auto">
          <a:xfrm>
            <a:off x="7500895" y="216824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0" name="Straight Arrow Connector 1649"/>
          <p:cNvCxnSpPr/>
          <p:nvPr/>
        </p:nvCxnSpPr>
        <p:spPr bwMode="auto">
          <a:xfrm>
            <a:off x="7500895" y="2317518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1" name="Straight Arrow Connector 1650"/>
          <p:cNvCxnSpPr/>
          <p:nvPr/>
        </p:nvCxnSpPr>
        <p:spPr bwMode="auto">
          <a:xfrm>
            <a:off x="7500895" y="2466793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2" name="Straight Arrow Connector 1651"/>
          <p:cNvCxnSpPr/>
          <p:nvPr/>
        </p:nvCxnSpPr>
        <p:spPr bwMode="auto">
          <a:xfrm>
            <a:off x="7510847" y="2606117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7" name="Straight Arrow Connector 1656"/>
          <p:cNvCxnSpPr/>
          <p:nvPr/>
        </p:nvCxnSpPr>
        <p:spPr bwMode="auto">
          <a:xfrm>
            <a:off x="8280855" y="312221"/>
            <a:ext cx="22846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1" name="Straight Connector 1660"/>
          <p:cNvCxnSpPr/>
          <p:nvPr/>
        </p:nvCxnSpPr>
        <p:spPr bwMode="auto">
          <a:xfrm flipV="1">
            <a:off x="7426986" y="1420773"/>
            <a:ext cx="863820" cy="55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6" name="Straight Arrow Connector 1665"/>
          <p:cNvCxnSpPr/>
          <p:nvPr/>
        </p:nvCxnSpPr>
        <p:spPr bwMode="auto">
          <a:xfrm flipH="1">
            <a:off x="5497798" y="347408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3" name="Straight Arrow Connector 1672"/>
          <p:cNvCxnSpPr/>
          <p:nvPr/>
        </p:nvCxnSpPr>
        <p:spPr bwMode="auto">
          <a:xfrm flipH="1">
            <a:off x="671922" y="736372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6" name="Straight Arrow Connector 1695"/>
          <p:cNvCxnSpPr/>
          <p:nvPr/>
        </p:nvCxnSpPr>
        <p:spPr bwMode="auto">
          <a:xfrm flipH="1">
            <a:off x="3775578" y="681346"/>
            <a:ext cx="226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3957</TotalTime>
  <Words>597</Words>
  <Application>Microsoft Macintosh PowerPoint</Application>
  <PresentationFormat>On-screen Show (4:3)</PresentationFormat>
  <Paragraphs>373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112</cp:revision>
  <dcterms:created xsi:type="dcterms:W3CDTF">2014-02-16T01:31:59Z</dcterms:created>
  <dcterms:modified xsi:type="dcterms:W3CDTF">2016-04-21T21:06:10Z</dcterms:modified>
</cp:coreProperties>
</file>