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31" autoAdjust="0"/>
    <p:restoredTop sz="97917" autoAdjust="0"/>
  </p:normalViewPr>
  <p:slideViewPr>
    <p:cSldViewPr snapToGrid="0" snapToObjects="1">
      <p:cViewPr>
        <p:scale>
          <a:sx n="125" d="100"/>
          <a:sy n="125" d="100"/>
        </p:scale>
        <p:origin x="-1488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3416894" y="-70881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Extracellularly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 Regulated Kinase 2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-5415" y="-60721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P28482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cxnSp>
        <p:nvCxnSpPr>
          <p:cNvPr id="1688" name="Straight Connector 1687"/>
          <p:cNvCxnSpPr/>
          <p:nvPr/>
        </p:nvCxnSpPr>
        <p:spPr bwMode="auto">
          <a:xfrm>
            <a:off x="1161017" y="635866"/>
            <a:ext cx="13167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17" name="Group 416"/>
          <p:cNvGrpSpPr/>
          <p:nvPr/>
        </p:nvGrpSpPr>
        <p:grpSpPr>
          <a:xfrm>
            <a:off x="3208027" y="1498239"/>
            <a:ext cx="827664" cy="379650"/>
            <a:chOff x="3740102" y="2066168"/>
            <a:chExt cx="1257639" cy="593515"/>
          </a:xfrm>
        </p:grpSpPr>
        <p:sp>
          <p:nvSpPr>
            <p:cNvPr id="418" name="Rounded Rectangle 417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19" name="TextBox 418"/>
            <p:cNvSpPr txBox="1"/>
            <p:nvPr/>
          </p:nvSpPr>
          <p:spPr>
            <a:xfrm>
              <a:off x="3740102" y="2068866"/>
              <a:ext cx="1257639" cy="59081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VHR/DUSP3</a:t>
              </a: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P51452</a:t>
              </a:r>
              <a:endParaRPr lang="en-US" sz="8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23" name="Group 422"/>
          <p:cNvGrpSpPr/>
          <p:nvPr/>
        </p:nvGrpSpPr>
        <p:grpSpPr>
          <a:xfrm>
            <a:off x="3174527" y="1111887"/>
            <a:ext cx="912475" cy="355796"/>
            <a:chOff x="3686842" y="2040022"/>
            <a:chExt cx="1386509" cy="583593"/>
          </a:xfrm>
        </p:grpSpPr>
        <p:sp>
          <p:nvSpPr>
            <p:cNvPr id="424" name="Rounded Rectangle 423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25" name="TextBox 424"/>
            <p:cNvSpPr txBox="1"/>
            <p:nvPr/>
          </p:nvSpPr>
          <p:spPr>
            <a:xfrm>
              <a:off x="3686842" y="2040022"/>
              <a:ext cx="1386509" cy="58359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MKP4/DUSP9</a:t>
              </a: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Q99956</a:t>
              </a:r>
              <a:endParaRPr lang="en-US" sz="8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183" name="Straight Connector 1182"/>
          <p:cNvCxnSpPr/>
          <p:nvPr/>
        </p:nvCxnSpPr>
        <p:spPr bwMode="auto">
          <a:xfrm>
            <a:off x="3062316" y="1293940"/>
            <a:ext cx="20784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84" name="Straight Connector 1183"/>
          <p:cNvCxnSpPr/>
          <p:nvPr/>
        </p:nvCxnSpPr>
        <p:spPr bwMode="auto">
          <a:xfrm>
            <a:off x="3051799" y="1668949"/>
            <a:ext cx="20784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257" name="Group 1256"/>
          <p:cNvGrpSpPr/>
          <p:nvPr/>
        </p:nvGrpSpPr>
        <p:grpSpPr>
          <a:xfrm>
            <a:off x="26631" y="5631862"/>
            <a:ext cx="1035218" cy="682529"/>
            <a:chOff x="4359561" y="7125559"/>
            <a:chExt cx="1384404" cy="912750"/>
          </a:xfrm>
        </p:grpSpPr>
        <p:grpSp>
          <p:nvGrpSpPr>
            <p:cNvPr id="1258" name="Group 1257"/>
            <p:cNvGrpSpPr/>
            <p:nvPr/>
          </p:nvGrpSpPr>
          <p:grpSpPr>
            <a:xfrm>
              <a:off x="4359561" y="7543271"/>
              <a:ext cx="1384404" cy="495038"/>
              <a:chOff x="334809" y="1139280"/>
              <a:chExt cx="1573017" cy="583593"/>
            </a:xfrm>
          </p:grpSpPr>
          <p:sp>
            <p:nvSpPr>
              <p:cNvPr id="1265" name="Rounded Rectangle 1264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266" name="Rectangle 1265"/>
              <p:cNvSpPr/>
              <p:nvPr/>
            </p:nvSpPr>
            <p:spPr>
              <a:xfrm>
                <a:off x="334809" y="1139280"/>
                <a:ext cx="1573017" cy="5835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CK2</a:t>
                </a:r>
                <a:r>
                  <a:rPr lang="en-US" sz="850" dirty="0" smtClean="0">
                    <a:solidFill>
                      <a:schemeClr val="bg1"/>
                    </a:solidFill>
                    <a:latin typeface="Symbol" charset="2"/>
                    <a:cs typeface="Symbol" charset="2"/>
                  </a:rPr>
                  <a:t>a</a:t>
                </a: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1/CSNK2A</a:t>
                </a:r>
                <a:endParaRPr lang="en-US" sz="85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P68400</a:t>
                </a:r>
                <a:endParaRPr lang="en-US" sz="8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259" name="Group 1258"/>
            <p:cNvGrpSpPr/>
            <p:nvPr/>
          </p:nvGrpSpPr>
          <p:grpSpPr>
            <a:xfrm>
              <a:off x="4689783" y="7302189"/>
              <a:ext cx="715674" cy="292286"/>
              <a:chOff x="7620676" y="4984567"/>
              <a:chExt cx="862158" cy="416056"/>
            </a:xfrm>
          </p:grpSpPr>
          <p:sp>
            <p:nvSpPr>
              <p:cNvPr id="1263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1264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84567"/>
                <a:ext cx="862158" cy="4160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+S362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60" name="Group 1259"/>
            <p:cNvGrpSpPr/>
            <p:nvPr/>
          </p:nvGrpSpPr>
          <p:grpSpPr>
            <a:xfrm>
              <a:off x="4689783" y="7125559"/>
              <a:ext cx="715674" cy="292286"/>
              <a:chOff x="7620676" y="4984567"/>
              <a:chExt cx="862158" cy="416056"/>
            </a:xfrm>
          </p:grpSpPr>
          <p:sp>
            <p:nvSpPr>
              <p:cNvPr id="1261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1262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84567"/>
                <a:ext cx="862158" cy="4160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+T360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268" name="Group 1267"/>
          <p:cNvGrpSpPr/>
          <p:nvPr/>
        </p:nvGrpSpPr>
        <p:grpSpPr>
          <a:xfrm>
            <a:off x="5861737" y="2936882"/>
            <a:ext cx="583829" cy="218562"/>
            <a:chOff x="7588612" y="4967682"/>
            <a:chExt cx="940564" cy="416053"/>
          </a:xfrm>
        </p:grpSpPr>
        <p:sp>
          <p:nvSpPr>
            <p:cNvPr id="128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1285" name="Text Box 154"/>
            <p:cNvSpPr txBox="1">
              <a:spLocks noChangeArrowheads="1"/>
            </p:cNvSpPr>
            <p:nvPr/>
          </p:nvSpPr>
          <p:spPr bwMode="auto">
            <a:xfrm>
              <a:off x="7588612" y="4967682"/>
              <a:ext cx="940564" cy="4160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+S2279</a:t>
              </a:r>
              <a:endParaRPr lang="en-US" sz="8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69" name="Group 1268"/>
          <p:cNvGrpSpPr/>
          <p:nvPr/>
        </p:nvGrpSpPr>
        <p:grpSpPr>
          <a:xfrm>
            <a:off x="5735388" y="3340309"/>
            <a:ext cx="827664" cy="377924"/>
            <a:chOff x="507046" y="2775945"/>
            <a:chExt cx="1257639" cy="595812"/>
          </a:xfrm>
        </p:grpSpPr>
        <p:sp>
          <p:nvSpPr>
            <p:cNvPr id="1282" name="Snip Same Side Corner Rectangle 1281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83" name="TextBox 1282"/>
            <p:cNvSpPr txBox="1"/>
            <p:nvPr/>
          </p:nvSpPr>
          <p:spPr>
            <a:xfrm>
              <a:off x="507046" y="2775945"/>
              <a:ext cx="1257639" cy="59581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EP300</a:t>
              </a: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rgbClr val="AB743D"/>
                  </a:solidFill>
                  <a:latin typeface="Arial" charset="0"/>
                </a:rPr>
                <a:t>Q09472</a:t>
              </a:r>
              <a:endParaRPr lang="en-US" sz="8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1271" name="Group 1270"/>
          <p:cNvGrpSpPr/>
          <p:nvPr/>
        </p:nvGrpSpPr>
        <p:grpSpPr>
          <a:xfrm>
            <a:off x="5861737" y="3199307"/>
            <a:ext cx="578201" cy="218563"/>
            <a:chOff x="7588612" y="5001983"/>
            <a:chExt cx="931497" cy="416055"/>
          </a:xfrm>
        </p:grpSpPr>
        <p:sp>
          <p:nvSpPr>
            <p:cNvPr id="1278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1279" name="Text Box 154"/>
            <p:cNvSpPr txBox="1">
              <a:spLocks noChangeArrowheads="1"/>
            </p:cNvSpPr>
            <p:nvPr/>
          </p:nvSpPr>
          <p:spPr bwMode="auto">
            <a:xfrm>
              <a:off x="7588612" y="5001983"/>
              <a:ext cx="931497" cy="4160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+S2366</a:t>
              </a:r>
              <a:endParaRPr lang="en-US" sz="8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72" name="Group 1271"/>
          <p:cNvGrpSpPr/>
          <p:nvPr/>
        </p:nvGrpSpPr>
        <p:grpSpPr>
          <a:xfrm>
            <a:off x="5871686" y="3061340"/>
            <a:ext cx="561550" cy="218563"/>
            <a:chOff x="7604644" y="4927735"/>
            <a:chExt cx="904672" cy="416055"/>
          </a:xfrm>
        </p:grpSpPr>
        <p:sp>
          <p:nvSpPr>
            <p:cNvPr id="127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1277" name="Text Box 154"/>
            <p:cNvSpPr txBox="1">
              <a:spLocks noChangeArrowheads="1"/>
            </p:cNvSpPr>
            <p:nvPr/>
          </p:nvSpPr>
          <p:spPr bwMode="auto">
            <a:xfrm>
              <a:off x="7604644" y="4927735"/>
              <a:ext cx="904672" cy="4160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+S2315</a:t>
              </a:r>
              <a:endParaRPr lang="en-US" sz="8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73" name="Group 1272"/>
          <p:cNvGrpSpPr/>
          <p:nvPr/>
        </p:nvGrpSpPr>
        <p:grpSpPr>
          <a:xfrm>
            <a:off x="5886651" y="2810192"/>
            <a:ext cx="535161" cy="218562"/>
            <a:chOff x="7592082" y="5983494"/>
            <a:chExt cx="862158" cy="416051"/>
          </a:xfrm>
        </p:grpSpPr>
        <p:sp>
          <p:nvSpPr>
            <p:cNvPr id="1274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1275" name="Text Box 160"/>
            <p:cNvSpPr txBox="1">
              <a:spLocks noChangeArrowheads="1"/>
            </p:cNvSpPr>
            <p:nvPr/>
          </p:nvSpPr>
          <p:spPr bwMode="auto">
            <a:xfrm>
              <a:off x="7592082" y="5983494"/>
              <a:ext cx="862158" cy="4160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rgbClr val="FFFFFF"/>
                  </a:solidFill>
                  <a:latin typeface="Arial" charset="0"/>
                </a:rPr>
                <a:t>T1960</a:t>
              </a:r>
              <a:endParaRPr lang="en-US" sz="8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86" name="Group 1285"/>
          <p:cNvGrpSpPr/>
          <p:nvPr/>
        </p:nvGrpSpPr>
        <p:grpSpPr>
          <a:xfrm>
            <a:off x="5881023" y="2676051"/>
            <a:ext cx="535161" cy="218562"/>
            <a:chOff x="7592082" y="5983494"/>
            <a:chExt cx="862158" cy="416051"/>
          </a:xfrm>
        </p:grpSpPr>
        <p:sp>
          <p:nvSpPr>
            <p:cNvPr id="128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1288" name="Text Box 160"/>
            <p:cNvSpPr txBox="1">
              <a:spLocks noChangeArrowheads="1"/>
            </p:cNvSpPr>
            <p:nvPr/>
          </p:nvSpPr>
          <p:spPr bwMode="auto">
            <a:xfrm>
              <a:off x="7592082" y="5983494"/>
              <a:ext cx="862158" cy="4160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rgbClr val="FFFFFF"/>
                  </a:solidFill>
                  <a:latin typeface="Arial" charset="0"/>
                </a:rPr>
                <a:t>T938</a:t>
              </a:r>
              <a:endParaRPr lang="en-US" sz="8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89" name="Group 1288"/>
          <p:cNvGrpSpPr/>
          <p:nvPr/>
        </p:nvGrpSpPr>
        <p:grpSpPr>
          <a:xfrm>
            <a:off x="5881023" y="2558718"/>
            <a:ext cx="535161" cy="218562"/>
            <a:chOff x="7592082" y="5983494"/>
            <a:chExt cx="862158" cy="416051"/>
          </a:xfrm>
        </p:grpSpPr>
        <p:sp>
          <p:nvSpPr>
            <p:cNvPr id="129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1291" name="Text Box 160"/>
            <p:cNvSpPr txBox="1">
              <a:spLocks noChangeArrowheads="1"/>
            </p:cNvSpPr>
            <p:nvPr/>
          </p:nvSpPr>
          <p:spPr bwMode="auto">
            <a:xfrm>
              <a:off x="7592082" y="5983494"/>
              <a:ext cx="862158" cy="4160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rgbClr val="FFFFFF"/>
                  </a:solidFill>
                  <a:latin typeface="Arial" charset="0"/>
                </a:rPr>
                <a:t>T317</a:t>
              </a:r>
              <a:endParaRPr lang="en-US" sz="8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7460758" y="3341100"/>
            <a:ext cx="827664" cy="987424"/>
            <a:chOff x="9303126" y="3806043"/>
            <a:chExt cx="919115" cy="1096527"/>
          </a:xfrm>
        </p:grpSpPr>
        <p:grpSp>
          <p:nvGrpSpPr>
            <p:cNvPr id="1293" name="Group 1292"/>
            <p:cNvGrpSpPr/>
            <p:nvPr/>
          </p:nvGrpSpPr>
          <p:grpSpPr>
            <a:xfrm>
              <a:off x="9303126" y="4270260"/>
              <a:ext cx="919115" cy="632310"/>
              <a:chOff x="9689643" y="4725425"/>
              <a:chExt cx="1106841" cy="761458"/>
            </a:xfrm>
          </p:grpSpPr>
          <p:grpSp>
            <p:nvGrpSpPr>
              <p:cNvPr id="1297" name="Group 1296"/>
              <p:cNvGrpSpPr/>
              <p:nvPr/>
            </p:nvGrpSpPr>
            <p:grpSpPr>
              <a:xfrm>
                <a:off x="9689643" y="4976977"/>
                <a:ext cx="1106841" cy="509906"/>
                <a:chOff x="507046" y="2817700"/>
                <a:chExt cx="1257639" cy="601123"/>
              </a:xfrm>
            </p:grpSpPr>
            <p:sp>
              <p:nvSpPr>
                <p:cNvPr id="1301" name="Snip Same Side Corner Rectangle 1300"/>
                <p:cNvSpPr/>
                <p:nvPr/>
              </p:nvSpPr>
              <p:spPr bwMode="auto">
                <a:xfrm>
                  <a:off x="595865" y="2817700"/>
                  <a:ext cx="1080000" cy="540000"/>
                </a:xfrm>
                <a:prstGeom prst="snip2SameRect">
                  <a:avLst>
                    <a:gd name="adj1" fmla="val 16667"/>
                    <a:gd name="adj2" fmla="val 38046"/>
                  </a:avLst>
                </a:prstGeom>
                <a:solidFill>
                  <a:srgbClr val="FF8A0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scene3d>
                  <a:camera prst="orthographicFront"/>
                  <a:lightRig rig="threePt" dir="t"/>
                </a:scene3d>
                <a:sp3d>
                  <a:bevelT/>
                </a:sp3d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  <a:sp3d extrusionH="57150">
                    <a:bevelT w="38100" h="38100"/>
                  </a:sp3d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85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  <a:ea typeface="ＭＳ Ｐゴシック" charset="0"/>
                  </a:endParaRPr>
                </a:p>
              </p:txBody>
            </p:sp>
            <p:sp>
              <p:nvSpPr>
                <p:cNvPr id="1302" name="TextBox 1301"/>
                <p:cNvSpPr txBox="1"/>
                <p:nvPr/>
              </p:nvSpPr>
              <p:spPr>
                <a:xfrm>
                  <a:off x="507046" y="2823011"/>
                  <a:ext cx="1257639" cy="595812"/>
                </a:xfrm>
                <a:prstGeom prst="rect">
                  <a:avLst/>
                </a:prstGeom>
                <a:noFill/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ct val="110000"/>
                    </a:lnSpc>
                  </a:pPr>
                  <a:r>
                    <a:rPr lang="en-US" sz="850" dirty="0" smtClean="0">
                      <a:solidFill>
                        <a:schemeClr val="bg1"/>
                      </a:solidFill>
                      <a:latin typeface="Arial" charset="0"/>
                    </a:rPr>
                    <a:t>ERF</a:t>
                  </a:r>
                </a:p>
                <a:p>
                  <a:pPr algn="ctr">
                    <a:lnSpc>
                      <a:spcPct val="110000"/>
                    </a:lnSpc>
                  </a:pPr>
                  <a:r>
                    <a:rPr lang="en-US" sz="850" dirty="0" smtClean="0">
                      <a:solidFill>
                        <a:srgbClr val="AB743D"/>
                      </a:solidFill>
                      <a:latin typeface="Arial" charset="0"/>
                    </a:rPr>
                    <a:t>P50548</a:t>
                  </a:r>
                  <a:endParaRPr lang="en-US" sz="850" dirty="0">
                    <a:solidFill>
                      <a:srgbClr val="AB743D"/>
                    </a:solidFill>
                  </a:endParaRPr>
                </a:p>
              </p:txBody>
            </p:sp>
          </p:grpSp>
          <p:grpSp>
            <p:nvGrpSpPr>
              <p:cNvPr id="1298" name="Group 1297"/>
              <p:cNvGrpSpPr/>
              <p:nvPr/>
            </p:nvGrpSpPr>
            <p:grpSpPr>
              <a:xfrm>
                <a:off x="9885226" y="4725425"/>
                <a:ext cx="715674" cy="292286"/>
                <a:chOff x="7630676" y="5289755"/>
                <a:chExt cx="862158" cy="416053"/>
              </a:xfrm>
            </p:grpSpPr>
            <p:sp>
              <p:nvSpPr>
                <p:cNvPr id="1299" name="AutoShape 156"/>
                <p:cNvSpPr>
                  <a:spLocks noChangeArrowheads="1"/>
                </p:cNvSpPr>
                <p:nvPr/>
              </p:nvSpPr>
              <p:spPr bwMode="auto">
                <a:xfrm>
                  <a:off x="7759792" y="5344549"/>
                  <a:ext cx="607710" cy="286562"/>
                </a:xfrm>
                <a:prstGeom prst="roundRect">
                  <a:avLst>
                    <a:gd name="adj" fmla="val 16667"/>
                  </a:avLst>
                </a:prstGeom>
                <a:gradFill rotWithShape="0">
                  <a:gsLst>
                    <a:gs pos="0">
                      <a:schemeClr val="tx1"/>
                    </a:gs>
                    <a:gs pos="50000">
                      <a:srgbClr val="FF0000"/>
                    </a:gs>
                    <a:gs pos="100000">
                      <a:schemeClr val="tx1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850"/>
                </a:p>
              </p:txBody>
            </p:sp>
            <p:sp>
              <p:nvSpPr>
                <p:cNvPr id="1300" name="Text Box 157"/>
                <p:cNvSpPr txBox="1">
                  <a:spLocks noChangeArrowheads="1"/>
                </p:cNvSpPr>
                <p:nvPr/>
              </p:nvSpPr>
              <p:spPr bwMode="auto">
                <a:xfrm>
                  <a:off x="7630676" y="5289755"/>
                  <a:ext cx="862158" cy="41605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850" dirty="0" smtClean="0">
                      <a:solidFill>
                        <a:srgbClr val="FFFFFF"/>
                      </a:solidFill>
                      <a:latin typeface="Arial" charset="0"/>
                    </a:rPr>
                    <a:t>-T526</a:t>
                  </a:r>
                  <a:endParaRPr lang="en-US" sz="850" dirty="0">
                    <a:solidFill>
                      <a:srgbClr val="FFFFFF"/>
                    </a:solidFill>
                  </a:endParaRPr>
                </a:p>
              </p:txBody>
            </p:sp>
          </p:grpSp>
        </p:grpSp>
        <p:grpSp>
          <p:nvGrpSpPr>
            <p:cNvPr id="1294" name="Group 1293"/>
            <p:cNvGrpSpPr/>
            <p:nvPr/>
          </p:nvGrpSpPr>
          <p:grpSpPr>
            <a:xfrm>
              <a:off x="9470705" y="4110843"/>
              <a:ext cx="594292" cy="242712"/>
              <a:chOff x="7606672" y="5966073"/>
              <a:chExt cx="862158" cy="416053"/>
            </a:xfrm>
          </p:grpSpPr>
          <p:sp>
            <p:nvSpPr>
              <p:cNvPr id="1295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1296" name="Text Box 160"/>
              <p:cNvSpPr txBox="1">
                <a:spLocks noChangeArrowheads="1"/>
              </p:cNvSpPr>
              <p:nvPr/>
            </p:nvSpPr>
            <p:spPr bwMode="auto">
              <a:xfrm>
                <a:off x="7606672" y="5966073"/>
                <a:ext cx="862158" cy="4160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S251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304" name="Group 1303"/>
            <p:cNvGrpSpPr/>
            <p:nvPr/>
          </p:nvGrpSpPr>
          <p:grpSpPr>
            <a:xfrm>
              <a:off x="9470705" y="3958443"/>
              <a:ext cx="594292" cy="242712"/>
              <a:chOff x="7606672" y="5966073"/>
              <a:chExt cx="862158" cy="416053"/>
            </a:xfrm>
          </p:grpSpPr>
          <p:sp>
            <p:nvSpPr>
              <p:cNvPr id="1305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1306" name="Text Box 160"/>
              <p:cNvSpPr txBox="1">
                <a:spLocks noChangeArrowheads="1"/>
              </p:cNvSpPr>
              <p:nvPr/>
            </p:nvSpPr>
            <p:spPr bwMode="auto">
              <a:xfrm>
                <a:off x="7606672" y="5966073"/>
                <a:ext cx="862158" cy="4160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S246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307" name="Group 1306"/>
            <p:cNvGrpSpPr/>
            <p:nvPr/>
          </p:nvGrpSpPr>
          <p:grpSpPr>
            <a:xfrm>
              <a:off x="9470705" y="3806043"/>
              <a:ext cx="594292" cy="242712"/>
              <a:chOff x="7606672" y="5966073"/>
              <a:chExt cx="862158" cy="416053"/>
            </a:xfrm>
          </p:grpSpPr>
          <p:sp>
            <p:nvSpPr>
              <p:cNvPr id="1308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1309" name="Text Box 160"/>
              <p:cNvSpPr txBox="1">
                <a:spLocks noChangeArrowheads="1"/>
              </p:cNvSpPr>
              <p:nvPr/>
            </p:nvSpPr>
            <p:spPr bwMode="auto">
              <a:xfrm>
                <a:off x="7606672" y="5966073"/>
                <a:ext cx="862158" cy="4160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S161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92" name="Group 91"/>
          <p:cNvGrpSpPr/>
          <p:nvPr/>
        </p:nvGrpSpPr>
        <p:grpSpPr>
          <a:xfrm>
            <a:off x="7388690" y="1417116"/>
            <a:ext cx="995920" cy="1962313"/>
            <a:chOff x="9229114" y="1559773"/>
            <a:chExt cx="1105962" cy="2179133"/>
          </a:xfrm>
        </p:grpSpPr>
        <p:grpSp>
          <p:nvGrpSpPr>
            <p:cNvPr id="1311" name="Group 1310"/>
            <p:cNvGrpSpPr/>
            <p:nvPr/>
          </p:nvGrpSpPr>
          <p:grpSpPr>
            <a:xfrm>
              <a:off x="9229114" y="3315483"/>
              <a:ext cx="1105962" cy="423423"/>
              <a:chOff x="391664" y="2817700"/>
              <a:chExt cx="1513305" cy="601122"/>
            </a:xfrm>
          </p:grpSpPr>
          <p:sp>
            <p:nvSpPr>
              <p:cNvPr id="1321" name="Snip Same Side Corner Rectangle 1320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22" name="TextBox 1321"/>
              <p:cNvSpPr txBox="1"/>
              <p:nvPr/>
            </p:nvSpPr>
            <p:spPr>
              <a:xfrm>
                <a:off x="391664" y="2823011"/>
                <a:ext cx="1513305" cy="595811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FOXO1A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rgbClr val="AB743D"/>
                    </a:solidFill>
                    <a:latin typeface="Arial" charset="0"/>
                  </a:rPr>
                  <a:t>Q12778</a:t>
                </a:r>
                <a:endParaRPr lang="en-US" sz="8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1312" name="Group 1311"/>
            <p:cNvGrpSpPr/>
            <p:nvPr/>
          </p:nvGrpSpPr>
          <p:grpSpPr>
            <a:xfrm>
              <a:off x="9484949" y="2080653"/>
              <a:ext cx="594292" cy="242712"/>
              <a:chOff x="7630676" y="5289755"/>
              <a:chExt cx="862158" cy="416051"/>
            </a:xfrm>
          </p:grpSpPr>
          <p:sp>
            <p:nvSpPr>
              <p:cNvPr id="1319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1320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289755"/>
                <a:ext cx="862158" cy="41605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-S329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313" name="Group 1312"/>
            <p:cNvGrpSpPr/>
            <p:nvPr/>
          </p:nvGrpSpPr>
          <p:grpSpPr>
            <a:xfrm>
              <a:off x="9484949" y="1720072"/>
              <a:ext cx="594292" cy="242713"/>
              <a:chOff x="7630676" y="5272339"/>
              <a:chExt cx="862158" cy="416052"/>
            </a:xfrm>
          </p:grpSpPr>
          <p:sp>
            <p:nvSpPr>
              <p:cNvPr id="1317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1318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272339"/>
                <a:ext cx="862158" cy="4160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-S344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314" name="Group 1313"/>
            <p:cNvGrpSpPr/>
            <p:nvPr/>
          </p:nvGrpSpPr>
          <p:grpSpPr>
            <a:xfrm>
              <a:off x="9484949" y="1559773"/>
              <a:ext cx="594292" cy="242713"/>
              <a:chOff x="7630676" y="5289755"/>
              <a:chExt cx="862158" cy="416052"/>
            </a:xfrm>
          </p:grpSpPr>
          <p:sp>
            <p:nvSpPr>
              <p:cNvPr id="1315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1316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289755"/>
                <a:ext cx="862158" cy="4160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-S294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345" name="Group 1344"/>
            <p:cNvGrpSpPr/>
            <p:nvPr/>
          </p:nvGrpSpPr>
          <p:grpSpPr>
            <a:xfrm>
              <a:off x="9484949" y="3108707"/>
              <a:ext cx="594292" cy="242712"/>
              <a:chOff x="7592082" y="5983494"/>
              <a:chExt cx="862158" cy="416051"/>
            </a:xfrm>
          </p:grpSpPr>
          <p:sp>
            <p:nvSpPr>
              <p:cNvPr id="1346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1347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5983494"/>
                <a:ext cx="862158" cy="41605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T560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348" name="Group 1347"/>
            <p:cNvGrpSpPr/>
            <p:nvPr/>
          </p:nvGrpSpPr>
          <p:grpSpPr>
            <a:xfrm>
              <a:off x="9484949" y="2926051"/>
              <a:ext cx="594292" cy="242712"/>
              <a:chOff x="7592082" y="5983494"/>
              <a:chExt cx="862158" cy="416051"/>
            </a:xfrm>
          </p:grpSpPr>
          <p:sp>
            <p:nvSpPr>
              <p:cNvPr id="1349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1350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5983494"/>
                <a:ext cx="862158" cy="41605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T478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351" name="Group 1350"/>
            <p:cNvGrpSpPr/>
            <p:nvPr/>
          </p:nvGrpSpPr>
          <p:grpSpPr>
            <a:xfrm>
              <a:off x="9484949" y="2760840"/>
              <a:ext cx="594292" cy="242712"/>
              <a:chOff x="7620676" y="4967682"/>
              <a:chExt cx="862158" cy="416053"/>
            </a:xfrm>
          </p:grpSpPr>
          <p:sp>
            <p:nvSpPr>
              <p:cNvPr id="1352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1353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67682"/>
                <a:ext cx="862158" cy="4160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+S470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354" name="Group 1353"/>
            <p:cNvGrpSpPr/>
            <p:nvPr/>
          </p:nvGrpSpPr>
          <p:grpSpPr>
            <a:xfrm>
              <a:off x="9484949" y="2598280"/>
              <a:ext cx="594292" cy="242712"/>
              <a:chOff x="7620676" y="4967682"/>
              <a:chExt cx="862158" cy="416053"/>
            </a:xfrm>
          </p:grpSpPr>
          <p:sp>
            <p:nvSpPr>
              <p:cNvPr id="1355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1356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67682"/>
                <a:ext cx="862158" cy="4160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+S432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357" name="Group 1356"/>
            <p:cNvGrpSpPr/>
            <p:nvPr/>
          </p:nvGrpSpPr>
          <p:grpSpPr>
            <a:xfrm>
              <a:off x="9484949" y="2425719"/>
              <a:ext cx="594292" cy="242712"/>
              <a:chOff x="7620676" y="4967682"/>
              <a:chExt cx="862158" cy="416053"/>
            </a:xfrm>
          </p:grpSpPr>
          <p:sp>
            <p:nvSpPr>
              <p:cNvPr id="1358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1359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67682"/>
                <a:ext cx="862158" cy="4160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+S418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360" name="Group 1359"/>
            <p:cNvGrpSpPr/>
            <p:nvPr/>
          </p:nvGrpSpPr>
          <p:grpSpPr>
            <a:xfrm>
              <a:off x="9484949" y="2252363"/>
              <a:ext cx="594292" cy="242712"/>
              <a:chOff x="7620676" y="4967682"/>
              <a:chExt cx="862158" cy="416053"/>
            </a:xfrm>
          </p:grpSpPr>
          <p:sp>
            <p:nvSpPr>
              <p:cNvPr id="1361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1362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67682"/>
                <a:ext cx="862158" cy="4160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+S416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363" name="Group 1362"/>
            <p:cNvGrpSpPr/>
            <p:nvPr/>
          </p:nvGrpSpPr>
          <p:grpSpPr>
            <a:xfrm>
              <a:off x="9484949" y="1921127"/>
              <a:ext cx="594292" cy="242712"/>
              <a:chOff x="7592082" y="6002438"/>
              <a:chExt cx="862158" cy="416051"/>
            </a:xfrm>
          </p:grpSpPr>
          <p:sp>
            <p:nvSpPr>
              <p:cNvPr id="1364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1365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2438"/>
                <a:ext cx="862158" cy="41605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S295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368" name="Group 1367"/>
          <p:cNvGrpSpPr/>
          <p:nvPr/>
        </p:nvGrpSpPr>
        <p:grpSpPr>
          <a:xfrm>
            <a:off x="8299006" y="2268260"/>
            <a:ext cx="827664" cy="559430"/>
            <a:chOff x="9702061" y="4737665"/>
            <a:chExt cx="1106841" cy="748130"/>
          </a:xfrm>
        </p:grpSpPr>
        <p:grpSp>
          <p:nvGrpSpPr>
            <p:cNvPr id="1369" name="Group 1368"/>
            <p:cNvGrpSpPr/>
            <p:nvPr/>
          </p:nvGrpSpPr>
          <p:grpSpPr>
            <a:xfrm>
              <a:off x="9702061" y="4976980"/>
              <a:ext cx="1106841" cy="508815"/>
              <a:chOff x="521156" y="2817700"/>
              <a:chExt cx="1257639" cy="599836"/>
            </a:xfrm>
          </p:grpSpPr>
          <p:sp>
            <p:nvSpPr>
              <p:cNvPr id="1373" name="Snip Same Side Corner Rectangle 1372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4" name="TextBox 1373"/>
              <p:cNvSpPr txBox="1"/>
              <p:nvPr/>
            </p:nvSpPr>
            <p:spPr>
              <a:xfrm>
                <a:off x="521156" y="2821726"/>
                <a:ext cx="1257639" cy="595810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GR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rgbClr val="AB743D"/>
                    </a:solidFill>
                    <a:latin typeface="Arial" charset="0"/>
                  </a:rPr>
                  <a:t>P04150</a:t>
                </a:r>
                <a:endParaRPr lang="en-US" sz="8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1370" name="Group 1369"/>
            <p:cNvGrpSpPr/>
            <p:nvPr/>
          </p:nvGrpSpPr>
          <p:grpSpPr>
            <a:xfrm>
              <a:off x="9885226" y="4737665"/>
              <a:ext cx="715674" cy="292285"/>
              <a:chOff x="7630676" y="5307171"/>
              <a:chExt cx="862158" cy="416051"/>
            </a:xfrm>
          </p:grpSpPr>
          <p:sp>
            <p:nvSpPr>
              <p:cNvPr id="1371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1372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07171"/>
                <a:ext cx="862158" cy="41605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-S226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375" name="Group 1374"/>
          <p:cNvGrpSpPr/>
          <p:nvPr/>
        </p:nvGrpSpPr>
        <p:grpSpPr>
          <a:xfrm>
            <a:off x="3099991" y="2143224"/>
            <a:ext cx="971461" cy="377772"/>
            <a:chOff x="7820514" y="2798808"/>
            <a:chExt cx="1476139" cy="595569"/>
          </a:xfrm>
        </p:grpSpPr>
        <p:sp>
          <p:nvSpPr>
            <p:cNvPr id="1376" name="Rounded Rectangle 1375"/>
            <p:cNvSpPr/>
            <p:nvPr/>
          </p:nvSpPr>
          <p:spPr bwMode="auto">
            <a:xfrm>
              <a:off x="8024456" y="279880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77" name="TextBox 1376"/>
            <p:cNvSpPr txBox="1"/>
            <p:nvPr/>
          </p:nvSpPr>
          <p:spPr>
            <a:xfrm>
              <a:off x="7820514" y="2810785"/>
              <a:ext cx="1476139" cy="58359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err="1" smtClean="0">
                  <a:solidFill>
                    <a:schemeClr val="bg1"/>
                  </a:solidFill>
                  <a:latin typeface="Arial" charset="0"/>
                </a:rPr>
                <a:t>HePTP</a:t>
              </a:r>
              <a:endParaRPr lang="en-US" sz="85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P35236</a:t>
              </a:r>
              <a:endParaRPr lang="en-US" sz="8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380" name="Group 1379"/>
          <p:cNvGrpSpPr/>
          <p:nvPr/>
        </p:nvGrpSpPr>
        <p:grpSpPr>
          <a:xfrm>
            <a:off x="3322012" y="1972850"/>
            <a:ext cx="535161" cy="219819"/>
            <a:chOff x="7630676" y="5344549"/>
            <a:chExt cx="862158" cy="418445"/>
          </a:xfrm>
        </p:grpSpPr>
        <p:sp>
          <p:nvSpPr>
            <p:cNvPr id="1384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1385" name="Text Box 157"/>
            <p:cNvSpPr txBox="1">
              <a:spLocks noChangeArrowheads="1"/>
            </p:cNvSpPr>
            <p:nvPr/>
          </p:nvSpPr>
          <p:spPr bwMode="auto">
            <a:xfrm>
              <a:off x="7630676" y="5346941"/>
              <a:ext cx="862158" cy="4160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rgbClr val="FFFFFF"/>
                  </a:solidFill>
                  <a:latin typeface="Arial" charset="0"/>
                </a:rPr>
                <a:t>-S93</a:t>
              </a:r>
              <a:endParaRPr lang="en-US" sz="8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381" name="Group 1380"/>
          <p:cNvGrpSpPr/>
          <p:nvPr/>
        </p:nvGrpSpPr>
        <p:grpSpPr>
          <a:xfrm>
            <a:off x="3322012" y="1832559"/>
            <a:ext cx="535161" cy="218563"/>
            <a:chOff x="7630676" y="5231572"/>
            <a:chExt cx="862158" cy="416053"/>
          </a:xfrm>
        </p:grpSpPr>
        <p:sp>
          <p:nvSpPr>
            <p:cNvPr id="1382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1383" name="Text Box 157"/>
            <p:cNvSpPr txBox="1">
              <a:spLocks noChangeArrowheads="1"/>
            </p:cNvSpPr>
            <p:nvPr/>
          </p:nvSpPr>
          <p:spPr bwMode="auto">
            <a:xfrm>
              <a:off x="7630676" y="5231572"/>
              <a:ext cx="862158" cy="4160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rgbClr val="FFFFFF"/>
                  </a:solidFill>
                  <a:latin typeface="Arial" charset="0"/>
                </a:rPr>
                <a:t>-T66</a:t>
              </a:r>
              <a:endParaRPr lang="en-US" sz="8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8293069" y="198249"/>
            <a:ext cx="827664" cy="541102"/>
            <a:chOff x="6552891" y="7070418"/>
            <a:chExt cx="919115" cy="600890"/>
          </a:xfrm>
        </p:grpSpPr>
        <p:grpSp>
          <p:nvGrpSpPr>
            <p:cNvPr id="1388" name="Group 1387"/>
            <p:cNvGrpSpPr/>
            <p:nvPr/>
          </p:nvGrpSpPr>
          <p:grpSpPr>
            <a:xfrm>
              <a:off x="6552891" y="7260232"/>
              <a:ext cx="919115" cy="411076"/>
              <a:chOff x="507046" y="3608358"/>
              <a:chExt cx="1257639" cy="583594"/>
            </a:xfrm>
          </p:grpSpPr>
          <p:sp>
            <p:nvSpPr>
              <p:cNvPr id="1389" name="Snip Same Side Corner Rectangle 1388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0" name="TextBox 1389"/>
              <p:cNvSpPr txBox="1"/>
              <p:nvPr/>
            </p:nvSpPr>
            <p:spPr>
              <a:xfrm>
                <a:off x="507046" y="3608358"/>
                <a:ext cx="1257639" cy="583594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LIFR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P42702</a:t>
                </a:r>
                <a:endParaRPr lang="en-US" sz="8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391" name="Group 1390"/>
            <p:cNvGrpSpPr/>
            <p:nvPr/>
          </p:nvGrpSpPr>
          <p:grpSpPr>
            <a:xfrm>
              <a:off x="6709562" y="7070418"/>
              <a:ext cx="594292" cy="242712"/>
              <a:chOff x="7630676" y="5289755"/>
              <a:chExt cx="862158" cy="416051"/>
            </a:xfrm>
          </p:grpSpPr>
          <p:sp>
            <p:nvSpPr>
              <p:cNvPr id="1392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1393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289755"/>
                <a:ext cx="862158" cy="41605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-S1044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402" name="Group 1401"/>
          <p:cNvGrpSpPr/>
          <p:nvPr/>
        </p:nvGrpSpPr>
        <p:grpSpPr>
          <a:xfrm>
            <a:off x="2234712" y="6168516"/>
            <a:ext cx="759521" cy="552305"/>
            <a:chOff x="5680918" y="658764"/>
            <a:chExt cx="1015712" cy="738601"/>
          </a:xfrm>
        </p:grpSpPr>
        <p:grpSp>
          <p:nvGrpSpPr>
            <p:cNvPr id="1403" name="Group 1402"/>
            <p:cNvGrpSpPr/>
            <p:nvPr/>
          </p:nvGrpSpPr>
          <p:grpSpPr>
            <a:xfrm>
              <a:off x="5680918" y="902327"/>
              <a:ext cx="1015712" cy="495038"/>
              <a:chOff x="550901" y="1139280"/>
              <a:chExt cx="1154094" cy="583593"/>
            </a:xfrm>
          </p:grpSpPr>
          <p:sp>
            <p:nvSpPr>
              <p:cNvPr id="1407" name="Rounded Rectangle 1406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08" name="Rectangle 1407"/>
              <p:cNvSpPr/>
              <p:nvPr/>
            </p:nvSpPr>
            <p:spPr>
              <a:xfrm>
                <a:off x="550901" y="1139280"/>
                <a:ext cx="1154094" cy="5835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MAPKAPK5</a:t>
                </a:r>
                <a:endParaRPr lang="en-US" sz="850" dirty="0">
                  <a:solidFill>
                    <a:schemeClr val="bg1"/>
                  </a:solidFill>
                  <a:latin typeface="Symbol" charset="2"/>
                  <a:cs typeface="Symbol" charset="2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Q8IW41</a:t>
                </a:r>
                <a:endParaRPr lang="en-US" sz="8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404" name="Group 1403"/>
            <p:cNvGrpSpPr/>
            <p:nvPr/>
          </p:nvGrpSpPr>
          <p:grpSpPr>
            <a:xfrm>
              <a:off x="5834422" y="658764"/>
              <a:ext cx="715674" cy="292285"/>
              <a:chOff x="7620676" y="4984567"/>
              <a:chExt cx="862158" cy="416053"/>
            </a:xfrm>
          </p:grpSpPr>
          <p:sp>
            <p:nvSpPr>
              <p:cNvPr id="1405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1406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84567"/>
                <a:ext cx="862158" cy="4160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+T182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416" name="Group 1415"/>
          <p:cNvGrpSpPr/>
          <p:nvPr/>
        </p:nvGrpSpPr>
        <p:grpSpPr>
          <a:xfrm>
            <a:off x="6618760" y="3636836"/>
            <a:ext cx="827664" cy="547367"/>
            <a:chOff x="5858054" y="3300257"/>
            <a:chExt cx="1106841" cy="731996"/>
          </a:xfrm>
        </p:grpSpPr>
        <p:grpSp>
          <p:nvGrpSpPr>
            <p:cNvPr id="1417" name="Group 1416"/>
            <p:cNvGrpSpPr/>
            <p:nvPr/>
          </p:nvGrpSpPr>
          <p:grpSpPr>
            <a:xfrm>
              <a:off x="5858054" y="3526854"/>
              <a:ext cx="1106841" cy="505399"/>
              <a:chOff x="507046" y="2791634"/>
              <a:chExt cx="1257639" cy="595808"/>
            </a:xfrm>
          </p:grpSpPr>
          <p:sp>
            <p:nvSpPr>
              <p:cNvPr id="1421" name="Snip Same Side Corner Rectangle 1420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22" name="TextBox 1421"/>
              <p:cNvSpPr txBox="1"/>
              <p:nvPr/>
            </p:nvSpPr>
            <p:spPr>
              <a:xfrm>
                <a:off x="507046" y="2791634"/>
                <a:ext cx="1257639" cy="59580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NR2C1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rgbClr val="AB743D"/>
                    </a:solidFill>
                    <a:latin typeface="Arial" charset="0"/>
                  </a:rPr>
                  <a:t>P13056</a:t>
                </a:r>
                <a:endParaRPr lang="en-US" sz="8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1418" name="Group 1417"/>
            <p:cNvGrpSpPr/>
            <p:nvPr/>
          </p:nvGrpSpPr>
          <p:grpSpPr>
            <a:xfrm>
              <a:off x="6051486" y="3300257"/>
              <a:ext cx="715674" cy="292286"/>
              <a:chOff x="7620676" y="4984567"/>
              <a:chExt cx="862158" cy="416055"/>
            </a:xfrm>
          </p:grpSpPr>
          <p:sp>
            <p:nvSpPr>
              <p:cNvPr id="1419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1420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84567"/>
                <a:ext cx="862158" cy="4160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+T222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95" name="Group 94"/>
          <p:cNvGrpSpPr/>
          <p:nvPr/>
        </p:nvGrpSpPr>
        <p:grpSpPr>
          <a:xfrm>
            <a:off x="6618760" y="2720501"/>
            <a:ext cx="827664" cy="970445"/>
            <a:chOff x="1112907" y="6817645"/>
            <a:chExt cx="919115" cy="1077672"/>
          </a:xfrm>
        </p:grpSpPr>
        <p:grpSp>
          <p:nvGrpSpPr>
            <p:cNvPr id="1425" name="Group 1424"/>
            <p:cNvGrpSpPr/>
            <p:nvPr/>
          </p:nvGrpSpPr>
          <p:grpSpPr>
            <a:xfrm>
              <a:off x="1275318" y="6817645"/>
              <a:ext cx="594292" cy="242712"/>
              <a:chOff x="7620676" y="4982642"/>
              <a:chExt cx="862158" cy="416054"/>
            </a:xfrm>
          </p:grpSpPr>
          <p:sp>
            <p:nvSpPr>
              <p:cNvPr id="1435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1436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82642"/>
                <a:ext cx="862158" cy="4160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+S126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426" name="Group 1425"/>
            <p:cNvGrpSpPr/>
            <p:nvPr/>
          </p:nvGrpSpPr>
          <p:grpSpPr>
            <a:xfrm>
              <a:off x="1112907" y="7475634"/>
              <a:ext cx="919115" cy="419683"/>
              <a:chOff x="507046" y="2807323"/>
              <a:chExt cx="1257639" cy="595812"/>
            </a:xfrm>
          </p:grpSpPr>
          <p:sp>
            <p:nvSpPr>
              <p:cNvPr id="1433" name="Snip Same Side Corner Rectangle 1432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34" name="TextBox 1433"/>
              <p:cNvSpPr txBox="1"/>
              <p:nvPr/>
            </p:nvSpPr>
            <p:spPr>
              <a:xfrm>
                <a:off x="507046" y="2807323"/>
                <a:ext cx="1257639" cy="595812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NR4A2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rgbClr val="AB743D"/>
                    </a:solidFill>
                    <a:latin typeface="Arial" charset="0"/>
                  </a:rPr>
                  <a:t>P43354</a:t>
                </a:r>
                <a:endParaRPr lang="en-US" sz="8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1427" name="Group 1426"/>
            <p:cNvGrpSpPr/>
            <p:nvPr/>
          </p:nvGrpSpPr>
          <p:grpSpPr>
            <a:xfrm>
              <a:off x="1275318" y="7125410"/>
              <a:ext cx="594292" cy="242712"/>
              <a:chOff x="7620676" y="5019399"/>
              <a:chExt cx="862158" cy="416053"/>
            </a:xfrm>
          </p:grpSpPr>
          <p:sp>
            <p:nvSpPr>
              <p:cNvPr id="1431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1432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4160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+T132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428" name="Group 1427"/>
            <p:cNvGrpSpPr/>
            <p:nvPr/>
          </p:nvGrpSpPr>
          <p:grpSpPr>
            <a:xfrm>
              <a:off x="1275318" y="6982127"/>
              <a:ext cx="594292" cy="242712"/>
              <a:chOff x="7620676" y="5000058"/>
              <a:chExt cx="862158" cy="416053"/>
            </a:xfrm>
          </p:grpSpPr>
          <p:sp>
            <p:nvSpPr>
              <p:cNvPr id="1429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1430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00058"/>
                <a:ext cx="862158" cy="4160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+T129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437" name="Group 1436"/>
            <p:cNvGrpSpPr/>
            <p:nvPr/>
          </p:nvGrpSpPr>
          <p:grpSpPr>
            <a:xfrm>
              <a:off x="1273930" y="7262852"/>
              <a:ext cx="594292" cy="242712"/>
              <a:chOff x="7592082" y="5945606"/>
              <a:chExt cx="862158" cy="416051"/>
            </a:xfrm>
          </p:grpSpPr>
          <p:sp>
            <p:nvSpPr>
              <p:cNvPr id="1438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1439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5945606"/>
                <a:ext cx="862158" cy="41605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T185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</p:grpSp>
      <p:cxnSp>
        <p:nvCxnSpPr>
          <p:cNvPr id="345" name="Elbow Connector 344"/>
          <p:cNvCxnSpPr/>
          <p:nvPr/>
        </p:nvCxnSpPr>
        <p:spPr bwMode="auto">
          <a:xfrm flipV="1">
            <a:off x="2182026" y="499132"/>
            <a:ext cx="2704133" cy="2628777"/>
          </a:xfrm>
          <a:prstGeom prst="bentConnector3">
            <a:avLst>
              <a:gd name="adj1" fmla="val 30863"/>
            </a:avLst>
          </a:prstGeom>
          <a:ln w="28575" cmpd="sng">
            <a:solidFill>
              <a:srgbClr val="8EB8D8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46" name="Straight Connector 345"/>
          <p:cNvCxnSpPr/>
          <p:nvPr/>
        </p:nvCxnSpPr>
        <p:spPr bwMode="auto">
          <a:xfrm>
            <a:off x="2148113" y="1196112"/>
            <a:ext cx="11418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7" name="Straight Connector 346"/>
          <p:cNvCxnSpPr/>
          <p:nvPr/>
        </p:nvCxnSpPr>
        <p:spPr bwMode="auto">
          <a:xfrm>
            <a:off x="827930" y="1576697"/>
            <a:ext cx="16865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5" name="Straight Connector 374"/>
          <p:cNvCxnSpPr/>
          <p:nvPr/>
        </p:nvCxnSpPr>
        <p:spPr bwMode="auto">
          <a:xfrm>
            <a:off x="840010" y="2566570"/>
            <a:ext cx="16865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7" name="Straight Connector 376"/>
          <p:cNvCxnSpPr/>
          <p:nvPr/>
        </p:nvCxnSpPr>
        <p:spPr bwMode="auto">
          <a:xfrm>
            <a:off x="834054" y="2042352"/>
            <a:ext cx="16865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78" name="Group 377"/>
          <p:cNvGrpSpPr/>
          <p:nvPr/>
        </p:nvGrpSpPr>
        <p:grpSpPr>
          <a:xfrm>
            <a:off x="100816" y="3721215"/>
            <a:ext cx="827664" cy="373543"/>
            <a:chOff x="537046" y="6214612"/>
            <a:chExt cx="1257639" cy="588901"/>
          </a:xfrm>
        </p:grpSpPr>
        <p:sp>
          <p:nvSpPr>
            <p:cNvPr id="379" name="Snip Same Side Corner Rectangle 378"/>
            <p:cNvSpPr/>
            <p:nvPr/>
          </p:nvSpPr>
          <p:spPr bwMode="auto">
            <a:xfrm>
              <a:off x="625865" y="6214612"/>
              <a:ext cx="1080000" cy="540000"/>
            </a:xfrm>
            <a:prstGeom prst="snip2SameRect">
              <a:avLst>
                <a:gd name="adj1" fmla="val 50000"/>
                <a:gd name="adj2" fmla="val 48148"/>
              </a:avLst>
            </a:prstGeom>
            <a:solidFill>
              <a:srgbClr val="73737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80" name="TextBox 379"/>
            <p:cNvSpPr txBox="1"/>
            <p:nvPr/>
          </p:nvSpPr>
          <p:spPr>
            <a:xfrm>
              <a:off x="537046" y="6219921"/>
              <a:ext cx="1257639" cy="58359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IEX-1/IER3</a:t>
              </a: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>
                      <a:lumMod val="85000"/>
                    </a:schemeClr>
                  </a:solidFill>
                  <a:latin typeface="Arial" charset="0"/>
                </a:rPr>
                <a:t>P46695</a:t>
              </a:r>
              <a:endParaRPr lang="en-US" sz="850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grpSp>
        <p:nvGrpSpPr>
          <p:cNvPr id="381" name="Group 380"/>
          <p:cNvGrpSpPr/>
          <p:nvPr/>
        </p:nvGrpSpPr>
        <p:grpSpPr>
          <a:xfrm>
            <a:off x="242731" y="3375778"/>
            <a:ext cx="535160" cy="218563"/>
            <a:chOff x="7601839" y="4144161"/>
            <a:chExt cx="862158" cy="416051"/>
          </a:xfrm>
        </p:grpSpPr>
        <p:sp>
          <p:nvSpPr>
            <p:cNvPr id="382" name="AutoShape 171"/>
            <p:cNvSpPr>
              <a:spLocks noChangeArrowheads="1"/>
            </p:cNvSpPr>
            <p:nvPr/>
          </p:nvSpPr>
          <p:spPr bwMode="auto">
            <a:xfrm>
              <a:off x="7729063" y="4191613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385" name="Text Box 172"/>
            <p:cNvSpPr txBox="1">
              <a:spLocks noChangeArrowheads="1"/>
            </p:cNvSpPr>
            <p:nvPr/>
          </p:nvSpPr>
          <p:spPr bwMode="auto">
            <a:xfrm>
              <a:off x="7601839" y="4144161"/>
              <a:ext cx="862158" cy="4160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latin typeface="Arial" charset="0"/>
                </a:rPr>
                <a:t>DD</a:t>
              </a:r>
              <a:endParaRPr lang="en-US" sz="850" dirty="0"/>
            </a:p>
          </p:txBody>
        </p:sp>
      </p:grpSp>
      <p:grpSp>
        <p:nvGrpSpPr>
          <p:cNvPr id="386" name="Group 385"/>
          <p:cNvGrpSpPr/>
          <p:nvPr/>
        </p:nvGrpSpPr>
        <p:grpSpPr>
          <a:xfrm>
            <a:off x="1107431" y="2224548"/>
            <a:ext cx="874808" cy="370175"/>
            <a:chOff x="454813" y="1139280"/>
            <a:chExt cx="1329274" cy="583595"/>
          </a:xfrm>
        </p:grpSpPr>
        <p:sp>
          <p:nvSpPr>
            <p:cNvPr id="389" name="Rounded Rectangle 388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90" name="Rectangle 389"/>
            <p:cNvSpPr/>
            <p:nvPr/>
          </p:nvSpPr>
          <p:spPr>
            <a:xfrm>
              <a:off x="454813" y="1139280"/>
              <a:ext cx="1329274" cy="5835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ERK2/MAPK1</a:t>
              </a:r>
              <a:endParaRPr lang="en-US" sz="8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P28482</a:t>
              </a:r>
              <a:endParaRPr lang="en-US" sz="8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95" name="Group 394"/>
          <p:cNvGrpSpPr/>
          <p:nvPr/>
        </p:nvGrpSpPr>
        <p:grpSpPr>
          <a:xfrm>
            <a:off x="1284698" y="1772319"/>
            <a:ext cx="535160" cy="218563"/>
            <a:chOff x="7630676" y="5324596"/>
            <a:chExt cx="862158" cy="416051"/>
          </a:xfrm>
        </p:grpSpPr>
        <p:sp>
          <p:nvSpPr>
            <p:cNvPr id="396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398" name="Text Box 157"/>
            <p:cNvSpPr txBox="1">
              <a:spLocks noChangeArrowheads="1"/>
            </p:cNvSpPr>
            <p:nvPr/>
          </p:nvSpPr>
          <p:spPr bwMode="auto">
            <a:xfrm>
              <a:off x="7630676" y="5324596"/>
              <a:ext cx="862158" cy="4160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rgbClr val="FFFFFF"/>
                  </a:solidFill>
                  <a:latin typeface="Arial" charset="0"/>
                </a:rPr>
                <a:t>-Y193</a:t>
              </a:r>
              <a:endParaRPr lang="en-US" sz="8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99" name="Group 398"/>
          <p:cNvGrpSpPr/>
          <p:nvPr/>
        </p:nvGrpSpPr>
        <p:grpSpPr>
          <a:xfrm>
            <a:off x="1284698" y="1632280"/>
            <a:ext cx="535160" cy="218563"/>
            <a:chOff x="7630676" y="5324596"/>
            <a:chExt cx="862158" cy="416051"/>
          </a:xfrm>
        </p:grpSpPr>
        <p:sp>
          <p:nvSpPr>
            <p:cNvPr id="400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401" name="Text Box 157"/>
            <p:cNvSpPr txBox="1">
              <a:spLocks noChangeArrowheads="1"/>
            </p:cNvSpPr>
            <p:nvPr/>
          </p:nvSpPr>
          <p:spPr bwMode="auto">
            <a:xfrm>
              <a:off x="7630676" y="5324596"/>
              <a:ext cx="862158" cy="4160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rgbClr val="FFFFFF"/>
                  </a:solidFill>
                  <a:latin typeface="Arial" charset="0"/>
                </a:rPr>
                <a:t>-T190</a:t>
              </a:r>
              <a:endParaRPr lang="en-US" sz="8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402" name="Group 401"/>
          <p:cNvGrpSpPr/>
          <p:nvPr/>
        </p:nvGrpSpPr>
        <p:grpSpPr>
          <a:xfrm>
            <a:off x="1284698" y="1492236"/>
            <a:ext cx="535160" cy="218563"/>
            <a:chOff x="7620676" y="5019406"/>
            <a:chExt cx="862158" cy="416054"/>
          </a:xfrm>
        </p:grpSpPr>
        <p:sp>
          <p:nvSpPr>
            <p:cNvPr id="40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404" name="Text Box 154"/>
            <p:cNvSpPr txBox="1">
              <a:spLocks noChangeArrowheads="1"/>
            </p:cNvSpPr>
            <p:nvPr/>
          </p:nvSpPr>
          <p:spPr bwMode="auto">
            <a:xfrm>
              <a:off x="7620676" y="5019406"/>
              <a:ext cx="862158" cy="4160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+Y187</a:t>
              </a:r>
              <a:endParaRPr lang="en-US" sz="8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05" name="Group 404"/>
          <p:cNvGrpSpPr/>
          <p:nvPr/>
        </p:nvGrpSpPr>
        <p:grpSpPr>
          <a:xfrm>
            <a:off x="1284698" y="1352197"/>
            <a:ext cx="535160" cy="218563"/>
            <a:chOff x="7620676" y="5019408"/>
            <a:chExt cx="862158" cy="416054"/>
          </a:xfrm>
        </p:grpSpPr>
        <p:sp>
          <p:nvSpPr>
            <p:cNvPr id="40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407" name="Text Box 154"/>
            <p:cNvSpPr txBox="1">
              <a:spLocks noChangeArrowheads="1"/>
            </p:cNvSpPr>
            <p:nvPr/>
          </p:nvSpPr>
          <p:spPr bwMode="auto">
            <a:xfrm>
              <a:off x="7620676" y="5019408"/>
              <a:ext cx="862158" cy="4160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+T185</a:t>
              </a:r>
              <a:endParaRPr lang="en-US" sz="8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08" name="Group 407"/>
          <p:cNvGrpSpPr/>
          <p:nvPr/>
        </p:nvGrpSpPr>
        <p:grpSpPr>
          <a:xfrm>
            <a:off x="1284698" y="1212162"/>
            <a:ext cx="535160" cy="218563"/>
            <a:chOff x="7592082" y="6000921"/>
            <a:chExt cx="862158" cy="416051"/>
          </a:xfrm>
        </p:grpSpPr>
        <p:sp>
          <p:nvSpPr>
            <p:cNvPr id="40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410" name="Text Box 160"/>
            <p:cNvSpPr txBox="1">
              <a:spLocks noChangeArrowheads="1"/>
            </p:cNvSpPr>
            <p:nvPr/>
          </p:nvSpPr>
          <p:spPr bwMode="auto">
            <a:xfrm>
              <a:off x="7592082" y="6000921"/>
              <a:ext cx="862158" cy="4160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rgbClr val="FFFFFF"/>
                  </a:solidFill>
                  <a:latin typeface="Arial" charset="0"/>
                </a:rPr>
                <a:t>T181</a:t>
              </a:r>
              <a:endParaRPr lang="en-US" sz="8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411" name="Group 410"/>
          <p:cNvGrpSpPr/>
          <p:nvPr/>
        </p:nvGrpSpPr>
        <p:grpSpPr>
          <a:xfrm>
            <a:off x="1284698" y="1912361"/>
            <a:ext cx="535160" cy="218563"/>
            <a:chOff x="7592082" y="6000921"/>
            <a:chExt cx="862158" cy="416051"/>
          </a:xfrm>
        </p:grpSpPr>
        <p:sp>
          <p:nvSpPr>
            <p:cNvPr id="41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413" name="Text Box 160"/>
            <p:cNvSpPr txBox="1">
              <a:spLocks noChangeArrowheads="1"/>
            </p:cNvSpPr>
            <p:nvPr/>
          </p:nvSpPr>
          <p:spPr bwMode="auto">
            <a:xfrm>
              <a:off x="7592082" y="6000921"/>
              <a:ext cx="862158" cy="4160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rgbClr val="FFFFFF"/>
                  </a:solidFill>
                  <a:latin typeface="Arial" charset="0"/>
                </a:rPr>
                <a:t>S246</a:t>
              </a:r>
              <a:endParaRPr lang="en-US" sz="8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414" name="Group 413"/>
          <p:cNvGrpSpPr/>
          <p:nvPr/>
        </p:nvGrpSpPr>
        <p:grpSpPr>
          <a:xfrm>
            <a:off x="1284698" y="1072122"/>
            <a:ext cx="535160" cy="218563"/>
            <a:chOff x="7630676" y="5324596"/>
            <a:chExt cx="862158" cy="416051"/>
          </a:xfrm>
        </p:grpSpPr>
        <p:sp>
          <p:nvSpPr>
            <p:cNvPr id="415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416" name="Text Box 157"/>
            <p:cNvSpPr txBox="1">
              <a:spLocks noChangeArrowheads="1"/>
            </p:cNvSpPr>
            <p:nvPr/>
          </p:nvSpPr>
          <p:spPr bwMode="auto">
            <a:xfrm>
              <a:off x="7630676" y="5324596"/>
              <a:ext cx="862158" cy="4160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rgbClr val="FFFFFF"/>
                  </a:solidFill>
                  <a:latin typeface="Arial" charset="0"/>
                </a:rPr>
                <a:t>-Y36</a:t>
              </a:r>
              <a:endParaRPr lang="en-US" sz="8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420" name="Group 419"/>
          <p:cNvGrpSpPr/>
          <p:nvPr/>
        </p:nvGrpSpPr>
        <p:grpSpPr>
          <a:xfrm>
            <a:off x="2151446" y="527653"/>
            <a:ext cx="916083" cy="367190"/>
            <a:chOff x="3681359" y="2066168"/>
            <a:chExt cx="1391992" cy="586295"/>
          </a:xfrm>
        </p:grpSpPr>
        <p:sp>
          <p:nvSpPr>
            <p:cNvPr id="421" name="Rounded Rectangle 420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22" name="TextBox 421"/>
            <p:cNvSpPr txBox="1"/>
            <p:nvPr/>
          </p:nvSpPr>
          <p:spPr>
            <a:xfrm>
              <a:off x="3681359" y="2068870"/>
              <a:ext cx="1391992" cy="58359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MKP2/DUSP4</a:t>
              </a: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Q13115</a:t>
              </a:r>
              <a:endParaRPr lang="en-US" sz="8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426" name="Elbow Connector 425"/>
          <p:cNvCxnSpPr/>
          <p:nvPr/>
        </p:nvCxnSpPr>
        <p:spPr bwMode="auto">
          <a:xfrm rot="5400000">
            <a:off x="1587959" y="1124966"/>
            <a:ext cx="625954" cy="238127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oval" w="lg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27" name="Straight Arrow Connector 426"/>
          <p:cNvCxnSpPr/>
          <p:nvPr/>
        </p:nvCxnSpPr>
        <p:spPr bwMode="auto">
          <a:xfrm flipH="1">
            <a:off x="1786472" y="1432499"/>
            <a:ext cx="23352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oval" w="lg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28" name="Group 427"/>
          <p:cNvGrpSpPr/>
          <p:nvPr/>
        </p:nvGrpSpPr>
        <p:grpSpPr>
          <a:xfrm>
            <a:off x="2142697" y="1909505"/>
            <a:ext cx="931111" cy="371890"/>
            <a:chOff x="3673646" y="2066168"/>
            <a:chExt cx="1414827" cy="586295"/>
          </a:xfrm>
        </p:grpSpPr>
        <p:sp>
          <p:nvSpPr>
            <p:cNvPr id="429" name="Rounded Rectangle 428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30" name="TextBox 429"/>
            <p:cNvSpPr txBox="1"/>
            <p:nvPr/>
          </p:nvSpPr>
          <p:spPr>
            <a:xfrm>
              <a:off x="3673646" y="2068870"/>
              <a:ext cx="1414827" cy="58359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MKP3/DUSP6</a:t>
              </a: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Q16828</a:t>
              </a:r>
              <a:endParaRPr lang="en-US" sz="8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431" name="Straight Connector 430"/>
          <p:cNvCxnSpPr/>
          <p:nvPr/>
        </p:nvCxnSpPr>
        <p:spPr bwMode="auto">
          <a:xfrm>
            <a:off x="2933515" y="2071062"/>
            <a:ext cx="14615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32" name="Straight Connector 431"/>
          <p:cNvCxnSpPr/>
          <p:nvPr/>
        </p:nvCxnSpPr>
        <p:spPr bwMode="auto">
          <a:xfrm>
            <a:off x="2124765" y="660673"/>
            <a:ext cx="14771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33" name="Straight Connector 432"/>
          <p:cNvCxnSpPr/>
          <p:nvPr/>
        </p:nvCxnSpPr>
        <p:spPr bwMode="auto">
          <a:xfrm flipV="1">
            <a:off x="3064701" y="912755"/>
            <a:ext cx="0" cy="116736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34" name="Group 433"/>
          <p:cNvGrpSpPr/>
          <p:nvPr/>
        </p:nvGrpSpPr>
        <p:grpSpPr>
          <a:xfrm>
            <a:off x="30229" y="927800"/>
            <a:ext cx="908546" cy="370175"/>
            <a:chOff x="426341" y="1139278"/>
            <a:chExt cx="1380540" cy="583593"/>
          </a:xfrm>
        </p:grpSpPr>
        <p:sp>
          <p:nvSpPr>
            <p:cNvPr id="435" name="Rounded Rectangle 434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36" name="Rectangle 435"/>
            <p:cNvSpPr/>
            <p:nvPr/>
          </p:nvSpPr>
          <p:spPr>
            <a:xfrm>
              <a:off x="426341" y="1139278"/>
              <a:ext cx="1380540" cy="58359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MEK1/MAP2K1</a:t>
              </a:r>
              <a:endParaRPr lang="en-US" sz="8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Q02750</a:t>
              </a:r>
              <a:endParaRPr lang="en-US" sz="8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37" name="Group 436"/>
          <p:cNvGrpSpPr/>
          <p:nvPr/>
        </p:nvGrpSpPr>
        <p:grpSpPr>
          <a:xfrm>
            <a:off x="30229" y="1409575"/>
            <a:ext cx="908546" cy="370175"/>
            <a:chOff x="426342" y="1139280"/>
            <a:chExt cx="1380540" cy="583593"/>
          </a:xfrm>
        </p:grpSpPr>
        <p:sp>
          <p:nvSpPr>
            <p:cNvPr id="438" name="Rounded Rectangle 437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39" name="Rectangle 438"/>
            <p:cNvSpPr/>
            <p:nvPr/>
          </p:nvSpPr>
          <p:spPr>
            <a:xfrm>
              <a:off x="426342" y="1139280"/>
              <a:ext cx="1380540" cy="58359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MEK2/MAP2K2</a:t>
              </a:r>
              <a:endParaRPr lang="en-US" sz="8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P36507</a:t>
              </a:r>
              <a:endParaRPr lang="en-US" sz="8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40" name="Group 439"/>
          <p:cNvGrpSpPr/>
          <p:nvPr/>
        </p:nvGrpSpPr>
        <p:grpSpPr>
          <a:xfrm>
            <a:off x="112202" y="1906726"/>
            <a:ext cx="759521" cy="370175"/>
            <a:chOff x="537046" y="349953"/>
            <a:chExt cx="1154094" cy="583594"/>
          </a:xfrm>
        </p:grpSpPr>
        <p:sp>
          <p:nvSpPr>
            <p:cNvPr id="441" name="Rounded Rectangle 440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42" name="Rectangle 441"/>
            <p:cNvSpPr/>
            <p:nvPr/>
          </p:nvSpPr>
          <p:spPr>
            <a:xfrm>
              <a:off x="537046" y="349953"/>
              <a:ext cx="1154094" cy="5835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JAK2</a:t>
              </a:r>
              <a:endParaRPr lang="en-US" sz="8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O60674</a:t>
              </a:r>
              <a:endParaRPr lang="en-US" sz="8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443" name="Group 442"/>
          <p:cNvGrpSpPr/>
          <p:nvPr/>
        </p:nvGrpSpPr>
        <p:grpSpPr>
          <a:xfrm>
            <a:off x="236421" y="2882349"/>
            <a:ext cx="535160" cy="218563"/>
            <a:chOff x="7620676" y="5000448"/>
            <a:chExt cx="862158" cy="416054"/>
          </a:xfrm>
        </p:grpSpPr>
        <p:sp>
          <p:nvSpPr>
            <p:cNvPr id="44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445" name="Text Box 154"/>
            <p:cNvSpPr txBox="1">
              <a:spLocks noChangeArrowheads="1"/>
            </p:cNvSpPr>
            <p:nvPr/>
          </p:nvSpPr>
          <p:spPr bwMode="auto">
            <a:xfrm>
              <a:off x="7620676" y="5000448"/>
              <a:ext cx="862158" cy="4160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+S736</a:t>
              </a:r>
              <a:endParaRPr lang="en-US" sz="8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46" name="Group 445"/>
          <p:cNvGrpSpPr/>
          <p:nvPr/>
        </p:nvGrpSpPr>
        <p:grpSpPr>
          <a:xfrm>
            <a:off x="224383" y="620078"/>
            <a:ext cx="535160" cy="218563"/>
            <a:chOff x="7630676" y="5295552"/>
            <a:chExt cx="862158" cy="416050"/>
          </a:xfrm>
        </p:grpSpPr>
        <p:sp>
          <p:nvSpPr>
            <p:cNvPr id="447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448" name="Text Box 157"/>
            <p:cNvSpPr txBox="1">
              <a:spLocks noChangeArrowheads="1"/>
            </p:cNvSpPr>
            <p:nvPr/>
          </p:nvSpPr>
          <p:spPr bwMode="auto">
            <a:xfrm>
              <a:off x="7630676" y="5295552"/>
              <a:ext cx="862158" cy="416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rgbClr val="FFFFFF"/>
                  </a:solidFill>
                  <a:latin typeface="Arial" charset="0"/>
                </a:rPr>
                <a:t>-T292</a:t>
              </a:r>
              <a:endParaRPr lang="en-US" sz="8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449" name="Elbow Connector 448"/>
          <p:cNvCxnSpPr/>
          <p:nvPr/>
        </p:nvCxnSpPr>
        <p:spPr bwMode="auto">
          <a:xfrm rot="16200000" flipV="1">
            <a:off x="684045" y="956725"/>
            <a:ext cx="1603408" cy="1194479"/>
          </a:xfrm>
          <a:prstGeom prst="bentConnector3">
            <a:avLst>
              <a:gd name="adj1" fmla="val 93446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50" name="Straight Arrow Connector 449"/>
          <p:cNvCxnSpPr/>
          <p:nvPr/>
        </p:nvCxnSpPr>
        <p:spPr bwMode="auto">
          <a:xfrm flipH="1">
            <a:off x="1735469" y="1711778"/>
            <a:ext cx="36074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51" name="Elbow Connector 450"/>
          <p:cNvCxnSpPr/>
          <p:nvPr/>
        </p:nvCxnSpPr>
        <p:spPr bwMode="auto">
          <a:xfrm rot="16200000" flipV="1">
            <a:off x="1586467" y="1772106"/>
            <a:ext cx="606149" cy="260920"/>
          </a:xfrm>
          <a:prstGeom prst="bentConnector3">
            <a:avLst>
              <a:gd name="adj1" fmla="val 100134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52" name="Straight Connector 451"/>
          <p:cNvCxnSpPr/>
          <p:nvPr/>
        </p:nvCxnSpPr>
        <p:spPr bwMode="auto">
          <a:xfrm>
            <a:off x="1905820" y="2426770"/>
            <a:ext cx="11418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53" name="Group 452"/>
          <p:cNvGrpSpPr/>
          <p:nvPr/>
        </p:nvGrpSpPr>
        <p:grpSpPr>
          <a:xfrm>
            <a:off x="113783" y="2430618"/>
            <a:ext cx="759521" cy="370175"/>
            <a:chOff x="537046" y="349955"/>
            <a:chExt cx="1154094" cy="583594"/>
          </a:xfrm>
        </p:grpSpPr>
        <p:sp>
          <p:nvSpPr>
            <p:cNvPr id="454" name="Rounded Rectangle 453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55" name="Rectangle 454"/>
            <p:cNvSpPr/>
            <p:nvPr/>
          </p:nvSpPr>
          <p:spPr>
            <a:xfrm>
              <a:off x="537046" y="349955"/>
              <a:ext cx="1154094" cy="5835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err="1" smtClean="0">
                  <a:solidFill>
                    <a:schemeClr val="bg1"/>
                  </a:solidFill>
                  <a:latin typeface="Arial" charset="0"/>
                </a:rPr>
                <a:t>Lck</a:t>
              </a:r>
              <a:endParaRPr lang="en-US" sz="8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P06239</a:t>
              </a:r>
              <a:endParaRPr lang="en-US" sz="8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456" name="Elbow Connector 455"/>
          <p:cNvCxnSpPr/>
          <p:nvPr/>
        </p:nvCxnSpPr>
        <p:spPr bwMode="auto">
          <a:xfrm rot="5400000" flipH="1" flipV="1">
            <a:off x="702686" y="1916184"/>
            <a:ext cx="936691" cy="364085"/>
          </a:xfrm>
          <a:prstGeom prst="bentConnector3">
            <a:avLst>
              <a:gd name="adj1" fmla="val 100287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57" name="Elbow Connector 456"/>
          <p:cNvCxnSpPr/>
          <p:nvPr/>
        </p:nvCxnSpPr>
        <p:spPr bwMode="auto">
          <a:xfrm>
            <a:off x="854949" y="1080501"/>
            <a:ext cx="505722" cy="496197"/>
          </a:xfrm>
          <a:prstGeom prst="bentConnector3">
            <a:avLst>
              <a:gd name="adj1" fmla="val 28968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58" name="Straight Arrow Connector 457"/>
          <p:cNvCxnSpPr/>
          <p:nvPr/>
        </p:nvCxnSpPr>
        <p:spPr bwMode="auto">
          <a:xfrm>
            <a:off x="1003237" y="1455543"/>
            <a:ext cx="37262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59" name="Group 458"/>
          <p:cNvGrpSpPr/>
          <p:nvPr/>
        </p:nvGrpSpPr>
        <p:grpSpPr>
          <a:xfrm>
            <a:off x="1177369" y="5436894"/>
            <a:ext cx="827664" cy="381290"/>
            <a:chOff x="473789" y="5344549"/>
            <a:chExt cx="1257639" cy="601114"/>
          </a:xfrm>
        </p:grpSpPr>
        <p:sp>
          <p:nvSpPr>
            <p:cNvPr id="460" name="Snip Same Side Corner Rectangle 459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61" name="TextBox 460"/>
            <p:cNvSpPr txBox="1"/>
            <p:nvPr/>
          </p:nvSpPr>
          <p:spPr>
            <a:xfrm>
              <a:off x="473789" y="5349856"/>
              <a:ext cx="1257639" cy="59580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rgbClr val="262626"/>
                  </a:solidFill>
                  <a:latin typeface="Arial" charset="0"/>
                </a:rPr>
                <a:t>ADAM15</a:t>
              </a: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rgbClr val="7F773E"/>
                  </a:solidFill>
                  <a:latin typeface="Arial" charset="0"/>
                </a:rPr>
                <a:t>Q13444</a:t>
              </a:r>
              <a:endParaRPr lang="en-US" sz="85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462" name="Group 461"/>
          <p:cNvGrpSpPr/>
          <p:nvPr/>
        </p:nvGrpSpPr>
        <p:grpSpPr>
          <a:xfrm>
            <a:off x="1154718" y="3475735"/>
            <a:ext cx="827664" cy="373545"/>
            <a:chOff x="507046" y="3634424"/>
            <a:chExt cx="1257639" cy="588904"/>
          </a:xfrm>
        </p:grpSpPr>
        <p:sp>
          <p:nvSpPr>
            <p:cNvPr id="463" name="Snip Same Side Corner Rectangle 46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64" name="TextBox 463"/>
            <p:cNvSpPr txBox="1"/>
            <p:nvPr/>
          </p:nvSpPr>
          <p:spPr>
            <a:xfrm>
              <a:off x="507046" y="3639735"/>
              <a:ext cx="1257639" cy="58359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ARRB2</a:t>
              </a: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P32121</a:t>
              </a:r>
              <a:endParaRPr lang="en-US" sz="8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68" name="Group 467"/>
          <p:cNvGrpSpPr/>
          <p:nvPr/>
        </p:nvGrpSpPr>
        <p:grpSpPr>
          <a:xfrm>
            <a:off x="124241" y="3053336"/>
            <a:ext cx="759521" cy="370175"/>
            <a:chOff x="550901" y="1139280"/>
            <a:chExt cx="1154094" cy="583594"/>
          </a:xfrm>
        </p:grpSpPr>
        <p:sp>
          <p:nvSpPr>
            <p:cNvPr id="469" name="Rounded Rectangle 468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70" name="Rectangle 469"/>
            <p:cNvSpPr/>
            <p:nvPr/>
          </p:nvSpPr>
          <p:spPr>
            <a:xfrm>
              <a:off x="550901" y="1139280"/>
              <a:ext cx="1154094" cy="5835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DAPK1</a:t>
              </a:r>
              <a:endParaRPr lang="en-US" sz="8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P53355</a:t>
              </a:r>
              <a:endParaRPr lang="en-US" sz="8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71" name="Group 470"/>
          <p:cNvGrpSpPr/>
          <p:nvPr/>
        </p:nvGrpSpPr>
        <p:grpSpPr>
          <a:xfrm>
            <a:off x="236421" y="2777544"/>
            <a:ext cx="535160" cy="218563"/>
            <a:chOff x="7620676" y="5019392"/>
            <a:chExt cx="862158" cy="416054"/>
          </a:xfrm>
        </p:grpSpPr>
        <p:sp>
          <p:nvSpPr>
            <p:cNvPr id="47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473" name="Text Box 154"/>
            <p:cNvSpPr txBox="1">
              <a:spLocks noChangeArrowheads="1"/>
            </p:cNvSpPr>
            <p:nvPr/>
          </p:nvSpPr>
          <p:spPr bwMode="auto">
            <a:xfrm>
              <a:off x="7620676" y="5019392"/>
              <a:ext cx="862158" cy="4160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+S734</a:t>
              </a:r>
              <a:endParaRPr lang="en-US" sz="8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74" name="Group 473"/>
          <p:cNvGrpSpPr/>
          <p:nvPr/>
        </p:nvGrpSpPr>
        <p:grpSpPr>
          <a:xfrm>
            <a:off x="233785" y="2265359"/>
            <a:ext cx="535160" cy="218563"/>
            <a:chOff x="7592082" y="6000901"/>
            <a:chExt cx="862158" cy="416050"/>
          </a:xfrm>
        </p:grpSpPr>
        <p:sp>
          <p:nvSpPr>
            <p:cNvPr id="47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476" name="Text Box 160"/>
            <p:cNvSpPr txBox="1">
              <a:spLocks noChangeArrowheads="1"/>
            </p:cNvSpPr>
            <p:nvPr/>
          </p:nvSpPr>
          <p:spPr bwMode="auto">
            <a:xfrm>
              <a:off x="7592082" y="6000901"/>
              <a:ext cx="862158" cy="416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rgbClr val="FFFFFF"/>
                  </a:solidFill>
                  <a:latin typeface="Arial" charset="0"/>
                </a:rPr>
                <a:t>S59</a:t>
              </a:r>
              <a:endParaRPr lang="en-US" sz="8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477" name="Straight Connector 476"/>
          <p:cNvCxnSpPr/>
          <p:nvPr/>
        </p:nvCxnSpPr>
        <p:spPr bwMode="auto">
          <a:xfrm flipV="1">
            <a:off x="1913864" y="2355437"/>
            <a:ext cx="1168569" cy="2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78" name="Straight Connector 477"/>
          <p:cNvCxnSpPr/>
          <p:nvPr/>
        </p:nvCxnSpPr>
        <p:spPr bwMode="auto">
          <a:xfrm>
            <a:off x="1909830" y="2281029"/>
            <a:ext cx="111897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79" name="Straight Connector 478"/>
          <p:cNvCxnSpPr/>
          <p:nvPr/>
        </p:nvCxnSpPr>
        <p:spPr bwMode="auto">
          <a:xfrm>
            <a:off x="2185512" y="1455543"/>
            <a:ext cx="0" cy="103688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80" name="Elbow Connector 479"/>
          <p:cNvCxnSpPr/>
          <p:nvPr/>
        </p:nvCxnSpPr>
        <p:spPr bwMode="auto">
          <a:xfrm rot="10800000" flipV="1">
            <a:off x="1003237" y="2196121"/>
            <a:ext cx="1001795" cy="478442"/>
          </a:xfrm>
          <a:prstGeom prst="bentConnector3">
            <a:avLst>
              <a:gd name="adj1" fmla="val -230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81" name="Elbow Connector 480"/>
          <p:cNvCxnSpPr/>
          <p:nvPr/>
        </p:nvCxnSpPr>
        <p:spPr bwMode="auto">
          <a:xfrm rot="5400000">
            <a:off x="-99538" y="3334028"/>
            <a:ext cx="1899208" cy="291864"/>
          </a:xfrm>
          <a:prstGeom prst="bentConnector3">
            <a:avLst>
              <a:gd name="adj1" fmla="val 99619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82" name="Straight Arrow Connector 481"/>
          <p:cNvCxnSpPr/>
          <p:nvPr/>
        </p:nvCxnSpPr>
        <p:spPr bwMode="auto">
          <a:xfrm flipH="1">
            <a:off x="696944" y="2864243"/>
            <a:ext cx="292046" cy="818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83" name="Straight Connector 482"/>
          <p:cNvCxnSpPr/>
          <p:nvPr/>
        </p:nvCxnSpPr>
        <p:spPr bwMode="auto">
          <a:xfrm>
            <a:off x="1061849" y="1013556"/>
            <a:ext cx="0" cy="366575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84" name="Straight Arrow Connector 483"/>
          <p:cNvCxnSpPr/>
          <p:nvPr/>
        </p:nvCxnSpPr>
        <p:spPr bwMode="auto">
          <a:xfrm>
            <a:off x="1076606" y="2401518"/>
            <a:ext cx="12603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85" name="Straight Arrow Connector 484"/>
          <p:cNvCxnSpPr/>
          <p:nvPr/>
        </p:nvCxnSpPr>
        <p:spPr bwMode="auto">
          <a:xfrm flipH="1">
            <a:off x="693379" y="3480331"/>
            <a:ext cx="37262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86" name="Group 485"/>
          <p:cNvGrpSpPr/>
          <p:nvPr/>
        </p:nvGrpSpPr>
        <p:grpSpPr>
          <a:xfrm>
            <a:off x="1154718" y="3118412"/>
            <a:ext cx="827664" cy="373543"/>
            <a:chOff x="507046" y="3634424"/>
            <a:chExt cx="1257639" cy="588901"/>
          </a:xfrm>
        </p:grpSpPr>
        <p:sp>
          <p:nvSpPr>
            <p:cNvPr id="487" name="Snip Same Side Corner Rectangle 48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88" name="TextBox 487"/>
            <p:cNvSpPr txBox="1"/>
            <p:nvPr/>
          </p:nvSpPr>
          <p:spPr>
            <a:xfrm>
              <a:off x="507046" y="3639733"/>
              <a:ext cx="1257639" cy="58359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HSF4</a:t>
              </a: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Q9ULV5</a:t>
              </a:r>
              <a:endParaRPr lang="en-US" sz="8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489" name="Straight Arrow Connector 488"/>
          <p:cNvCxnSpPr/>
          <p:nvPr/>
        </p:nvCxnSpPr>
        <p:spPr bwMode="auto">
          <a:xfrm flipH="1">
            <a:off x="820322" y="1022867"/>
            <a:ext cx="21420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90" name="Group 489"/>
          <p:cNvGrpSpPr/>
          <p:nvPr/>
        </p:nvGrpSpPr>
        <p:grpSpPr>
          <a:xfrm>
            <a:off x="243623" y="3554647"/>
            <a:ext cx="535160" cy="218563"/>
            <a:chOff x="7592082" y="6000899"/>
            <a:chExt cx="862158" cy="416050"/>
          </a:xfrm>
        </p:grpSpPr>
        <p:sp>
          <p:nvSpPr>
            <p:cNvPr id="49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492" name="Text Box 160"/>
            <p:cNvSpPr txBox="1">
              <a:spLocks noChangeArrowheads="1"/>
            </p:cNvSpPr>
            <p:nvPr/>
          </p:nvSpPr>
          <p:spPr bwMode="auto">
            <a:xfrm>
              <a:off x="7592082" y="6000899"/>
              <a:ext cx="862158" cy="416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rgbClr val="FFFFFF"/>
                  </a:solidFill>
                  <a:latin typeface="Arial" charset="0"/>
                </a:rPr>
                <a:t>T18</a:t>
              </a:r>
              <a:endParaRPr lang="en-US" sz="8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493" name="Straight Arrow Connector 492"/>
          <p:cNvCxnSpPr/>
          <p:nvPr/>
        </p:nvCxnSpPr>
        <p:spPr bwMode="auto">
          <a:xfrm flipH="1">
            <a:off x="820322" y="3884711"/>
            <a:ext cx="21420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4" name="Straight Connector 493"/>
          <p:cNvCxnSpPr/>
          <p:nvPr/>
        </p:nvCxnSpPr>
        <p:spPr bwMode="auto">
          <a:xfrm>
            <a:off x="62381" y="857430"/>
            <a:ext cx="0" cy="278992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95" name="Group 494"/>
          <p:cNvGrpSpPr/>
          <p:nvPr/>
        </p:nvGrpSpPr>
        <p:grpSpPr>
          <a:xfrm>
            <a:off x="2129240" y="994334"/>
            <a:ext cx="971461" cy="377771"/>
            <a:chOff x="7820514" y="2798808"/>
            <a:chExt cx="1476139" cy="595567"/>
          </a:xfrm>
        </p:grpSpPr>
        <p:sp>
          <p:nvSpPr>
            <p:cNvPr id="496" name="Rounded Rectangle 495"/>
            <p:cNvSpPr/>
            <p:nvPr/>
          </p:nvSpPr>
          <p:spPr bwMode="auto">
            <a:xfrm>
              <a:off x="8024456" y="279880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97" name="TextBox 496"/>
            <p:cNvSpPr txBox="1"/>
            <p:nvPr/>
          </p:nvSpPr>
          <p:spPr>
            <a:xfrm>
              <a:off x="7820514" y="2810783"/>
              <a:ext cx="1476139" cy="58359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err="1" smtClean="0">
                  <a:solidFill>
                    <a:schemeClr val="bg1"/>
                  </a:solidFill>
                  <a:latin typeface="Arial" charset="0"/>
                </a:rPr>
                <a:t>HPTPeta</a:t>
              </a: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/PTPRJ</a:t>
              </a: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Q12913</a:t>
              </a:r>
              <a:endParaRPr lang="en-US" sz="8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498" name="Straight Connector 497"/>
          <p:cNvCxnSpPr/>
          <p:nvPr/>
        </p:nvCxnSpPr>
        <p:spPr bwMode="auto">
          <a:xfrm flipV="1">
            <a:off x="2006738" y="937972"/>
            <a:ext cx="1057963" cy="34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9" name="Elbow Connector 498"/>
          <p:cNvCxnSpPr/>
          <p:nvPr/>
        </p:nvCxnSpPr>
        <p:spPr bwMode="auto">
          <a:xfrm rot="5400000">
            <a:off x="1521619" y="905741"/>
            <a:ext cx="845092" cy="354958"/>
          </a:xfrm>
          <a:prstGeom prst="bentConnector3">
            <a:avLst>
              <a:gd name="adj1" fmla="val 100636"/>
            </a:avLst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500" name="Group 499"/>
          <p:cNvGrpSpPr/>
          <p:nvPr/>
        </p:nvGrpSpPr>
        <p:grpSpPr>
          <a:xfrm>
            <a:off x="1154718" y="3833060"/>
            <a:ext cx="827664" cy="373545"/>
            <a:chOff x="507046" y="3634424"/>
            <a:chExt cx="1257639" cy="588904"/>
          </a:xfrm>
        </p:grpSpPr>
        <p:sp>
          <p:nvSpPr>
            <p:cNvPr id="501" name="Snip Same Side Corner Rectangle 50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02" name="TextBox 501"/>
            <p:cNvSpPr txBox="1"/>
            <p:nvPr/>
          </p:nvSpPr>
          <p:spPr>
            <a:xfrm>
              <a:off x="507046" y="3639735"/>
              <a:ext cx="1257639" cy="58359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MORG1</a:t>
              </a: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Q9BRX9</a:t>
              </a:r>
              <a:endParaRPr lang="en-US" sz="8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503" name="Group 502"/>
          <p:cNvGrpSpPr/>
          <p:nvPr/>
        </p:nvGrpSpPr>
        <p:grpSpPr>
          <a:xfrm>
            <a:off x="1154718" y="4190386"/>
            <a:ext cx="827664" cy="373545"/>
            <a:chOff x="507046" y="3634424"/>
            <a:chExt cx="1257639" cy="588904"/>
          </a:xfrm>
        </p:grpSpPr>
        <p:sp>
          <p:nvSpPr>
            <p:cNvPr id="504" name="Snip Same Side Corner Rectangle 50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05" name="TextBox 504"/>
            <p:cNvSpPr txBox="1"/>
            <p:nvPr/>
          </p:nvSpPr>
          <p:spPr>
            <a:xfrm>
              <a:off x="507046" y="3639735"/>
              <a:ext cx="1257639" cy="58359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NISCH</a:t>
              </a: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Q9Y2I1</a:t>
              </a:r>
              <a:endParaRPr lang="en-US" sz="8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509" name="Group 508"/>
          <p:cNvGrpSpPr/>
          <p:nvPr/>
        </p:nvGrpSpPr>
        <p:grpSpPr>
          <a:xfrm>
            <a:off x="1116413" y="4547704"/>
            <a:ext cx="905776" cy="373546"/>
            <a:chOff x="448844" y="3634424"/>
            <a:chExt cx="1376330" cy="588908"/>
          </a:xfrm>
        </p:grpSpPr>
        <p:sp>
          <p:nvSpPr>
            <p:cNvPr id="510" name="Snip Same Side Corner Rectangle 50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11" name="TextBox 510"/>
            <p:cNvSpPr txBox="1"/>
            <p:nvPr/>
          </p:nvSpPr>
          <p:spPr>
            <a:xfrm>
              <a:off x="448844" y="3639738"/>
              <a:ext cx="1376330" cy="583594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PEA-15/MAT1</a:t>
              </a: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Q15121</a:t>
              </a:r>
              <a:endParaRPr lang="en-US" sz="8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512" name="Group 511"/>
          <p:cNvGrpSpPr/>
          <p:nvPr/>
        </p:nvGrpSpPr>
        <p:grpSpPr>
          <a:xfrm>
            <a:off x="68078" y="4509721"/>
            <a:ext cx="908546" cy="370175"/>
            <a:chOff x="426341" y="1139278"/>
            <a:chExt cx="1380540" cy="583594"/>
          </a:xfrm>
        </p:grpSpPr>
        <p:sp>
          <p:nvSpPr>
            <p:cNvPr id="513" name="Rounded Rectangle 512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14" name="Rectangle 513"/>
            <p:cNvSpPr/>
            <p:nvPr/>
          </p:nvSpPr>
          <p:spPr>
            <a:xfrm>
              <a:off x="426341" y="1139278"/>
              <a:ext cx="1380540" cy="5835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MNK2/MKNK2</a:t>
              </a:r>
              <a:endParaRPr lang="en-US" sz="8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Q9HBH9</a:t>
              </a:r>
              <a:endParaRPr lang="en-US" sz="8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515" name="Group 514"/>
          <p:cNvGrpSpPr/>
          <p:nvPr/>
        </p:nvGrpSpPr>
        <p:grpSpPr>
          <a:xfrm>
            <a:off x="254772" y="4340150"/>
            <a:ext cx="535160" cy="218563"/>
            <a:chOff x="7620676" y="5019392"/>
            <a:chExt cx="862158" cy="416054"/>
          </a:xfrm>
        </p:grpSpPr>
        <p:sp>
          <p:nvSpPr>
            <p:cNvPr id="51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517" name="Text Box 154"/>
            <p:cNvSpPr txBox="1">
              <a:spLocks noChangeArrowheads="1"/>
            </p:cNvSpPr>
            <p:nvPr/>
          </p:nvSpPr>
          <p:spPr bwMode="auto">
            <a:xfrm>
              <a:off x="7620676" y="5019392"/>
              <a:ext cx="862158" cy="4160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+T379</a:t>
              </a:r>
              <a:endParaRPr lang="en-US" sz="8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18" name="Group 517"/>
          <p:cNvGrpSpPr/>
          <p:nvPr/>
        </p:nvGrpSpPr>
        <p:grpSpPr>
          <a:xfrm>
            <a:off x="254772" y="4211340"/>
            <a:ext cx="535160" cy="218563"/>
            <a:chOff x="7620676" y="5019392"/>
            <a:chExt cx="862158" cy="416054"/>
          </a:xfrm>
        </p:grpSpPr>
        <p:sp>
          <p:nvSpPr>
            <p:cNvPr id="519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520" name="Text Box 154"/>
            <p:cNvSpPr txBox="1">
              <a:spLocks noChangeArrowheads="1"/>
            </p:cNvSpPr>
            <p:nvPr/>
          </p:nvSpPr>
          <p:spPr bwMode="auto">
            <a:xfrm>
              <a:off x="7620676" y="5019392"/>
              <a:ext cx="862158" cy="4160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+T249</a:t>
              </a:r>
              <a:endParaRPr lang="en-US" sz="8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21" name="Group 520"/>
          <p:cNvGrpSpPr/>
          <p:nvPr/>
        </p:nvGrpSpPr>
        <p:grpSpPr>
          <a:xfrm>
            <a:off x="254772" y="4078916"/>
            <a:ext cx="535160" cy="218563"/>
            <a:chOff x="7620676" y="5019392"/>
            <a:chExt cx="862158" cy="416054"/>
          </a:xfrm>
        </p:grpSpPr>
        <p:sp>
          <p:nvSpPr>
            <p:cNvPr id="52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523" name="Text Box 154"/>
            <p:cNvSpPr txBox="1">
              <a:spLocks noChangeArrowheads="1"/>
            </p:cNvSpPr>
            <p:nvPr/>
          </p:nvSpPr>
          <p:spPr bwMode="auto">
            <a:xfrm>
              <a:off x="7620676" y="5019392"/>
              <a:ext cx="862158" cy="4160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+T244</a:t>
              </a:r>
              <a:endParaRPr lang="en-US" sz="8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524" name="Straight Arrow Connector 523"/>
          <p:cNvCxnSpPr/>
          <p:nvPr/>
        </p:nvCxnSpPr>
        <p:spPr bwMode="auto">
          <a:xfrm flipH="1">
            <a:off x="858172" y="4679312"/>
            <a:ext cx="21420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25" name="Straight Arrow Connector 524"/>
          <p:cNvCxnSpPr/>
          <p:nvPr/>
        </p:nvCxnSpPr>
        <p:spPr bwMode="auto">
          <a:xfrm flipH="1">
            <a:off x="696944" y="2986385"/>
            <a:ext cx="29204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26" name="Straight Arrow Connector 525"/>
          <p:cNvCxnSpPr/>
          <p:nvPr/>
        </p:nvCxnSpPr>
        <p:spPr bwMode="auto">
          <a:xfrm flipH="1">
            <a:off x="703529" y="4177514"/>
            <a:ext cx="29305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27" name="Straight Arrow Connector 526"/>
          <p:cNvCxnSpPr/>
          <p:nvPr/>
        </p:nvCxnSpPr>
        <p:spPr bwMode="auto">
          <a:xfrm flipH="1">
            <a:off x="706567" y="4310827"/>
            <a:ext cx="29001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28" name="Straight Arrow Connector 527"/>
          <p:cNvCxnSpPr/>
          <p:nvPr/>
        </p:nvCxnSpPr>
        <p:spPr bwMode="auto">
          <a:xfrm flipH="1">
            <a:off x="688334" y="4177514"/>
            <a:ext cx="30065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32" name="Elbow Connector 531"/>
          <p:cNvCxnSpPr/>
          <p:nvPr/>
        </p:nvCxnSpPr>
        <p:spPr bwMode="auto">
          <a:xfrm rot="5400000" flipH="1" flipV="1">
            <a:off x="1665033" y="2727169"/>
            <a:ext cx="770415" cy="270544"/>
          </a:xfrm>
          <a:prstGeom prst="bentConnector3">
            <a:avLst>
              <a:gd name="adj1" fmla="val -294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34" name="Straight Connector 533"/>
          <p:cNvCxnSpPr/>
          <p:nvPr/>
        </p:nvCxnSpPr>
        <p:spPr bwMode="auto">
          <a:xfrm>
            <a:off x="2103815" y="2731254"/>
            <a:ext cx="0" cy="322100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35" name="Straight Connector 534"/>
          <p:cNvCxnSpPr/>
          <p:nvPr/>
        </p:nvCxnSpPr>
        <p:spPr bwMode="auto">
          <a:xfrm>
            <a:off x="1061849" y="2731254"/>
            <a:ext cx="104196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36" name="Straight Arrow Connector 535"/>
          <p:cNvCxnSpPr/>
          <p:nvPr/>
        </p:nvCxnSpPr>
        <p:spPr bwMode="auto">
          <a:xfrm>
            <a:off x="2103815" y="3977027"/>
            <a:ext cx="15905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37" name="Straight Arrow Connector 536"/>
          <p:cNvCxnSpPr/>
          <p:nvPr/>
        </p:nvCxnSpPr>
        <p:spPr bwMode="auto">
          <a:xfrm flipH="1">
            <a:off x="1936657" y="3977027"/>
            <a:ext cx="15905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38" name="Straight Arrow Connector 537"/>
          <p:cNvCxnSpPr/>
          <p:nvPr/>
        </p:nvCxnSpPr>
        <p:spPr bwMode="auto">
          <a:xfrm flipH="1">
            <a:off x="1936657" y="4330326"/>
            <a:ext cx="15905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39" name="Straight Arrow Connector 538"/>
          <p:cNvCxnSpPr/>
          <p:nvPr/>
        </p:nvCxnSpPr>
        <p:spPr bwMode="auto">
          <a:xfrm flipH="1">
            <a:off x="1936209" y="4706535"/>
            <a:ext cx="15905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40" name="Straight Arrow Connector 539"/>
          <p:cNvCxnSpPr/>
          <p:nvPr/>
        </p:nvCxnSpPr>
        <p:spPr bwMode="auto">
          <a:xfrm flipH="1">
            <a:off x="1936657" y="3615714"/>
            <a:ext cx="15905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41" name="Straight Arrow Connector 540"/>
          <p:cNvCxnSpPr/>
          <p:nvPr/>
        </p:nvCxnSpPr>
        <p:spPr bwMode="auto">
          <a:xfrm flipH="1">
            <a:off x="1931524" y="3325946"/>
            <a:ext cx="15905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543" name="Group 542"/>
          <p:cNvGrpSpPr/>
          <p:nvPr/>
        </p:nvGrpSpPr>
        <p:grpSpPr>
          <a:xfrm>
            <a:off x="2332685" y="1728239"/>
            <a:ext cx="535160" cy="218563"/>
            <a:chOff x="7592082" y="6000899"/>
            <a:chExt cx="862158" cy="416050"/>
          </a:xfrm>
        </p:grpSpPr>
        <p:sp>
          <p:nvSpPr>
            <p:cNvPr id="544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545" name="Text Box 160"/>
            <p:cNvSpPr txBox="1">
              <a:spLocks noChangeArrowheads="1"/>
            </p:cNvSpPr>
            <p:nvPr/>
          </p:nvSpPr>
          <p:spPr bwMode="auto">
            <a:xfrm>
              <a:off x="7592082" y="6000899"/>
              <a:ext cx="862158" cy="416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rgbClr val="FFFFFF"/>
                  </a:solidFill>
                  <a:latin typeface="Arial" charset="0"/>
                </a:rPr>
                <a:t>S300</a:t>
              </a:r>
              <a:endParaRPr lang="en-US" sz="8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546" name="Group 545"/>
          <p:cNvGrpSpPr/>
          <p:nvPr/>
        </p:nvGrpSpPr>
        <p:grpSpPr>
          <a:xfrm>
            <a:off x="2332685" y="1591090"/>
            <a:ext cx="535160" cy="218563"/>
            <a:chOff x="7592082" y="6000901"/>
            <a:chExt cx="862158" cy="416050"/>
          </a:xfrm>
        </p:grpSpPr>
        <p:sp>
          <p:nvSpPr>
            <p:cNvPr id="54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548" name="Text Box 160"/>
            <p:cNvSpPr txBox="1">
              <a:spLocks noChangeArrowheads="1"/>
            </p:cNvSpPr>
            <p:nvPr/>
          </p:nvSpPr>
          <p:spPr bwMode="auto">
            <a:xfrm>
              <a:off x="7592082" y="6000901"/>
              <a:ext cx="862158" cy="416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rgbClr val="FFFFFF"/>
                  </a:solidFill>
                  <a:latin typeface="Arial" charset="0"/>
                </a:rPr>
                <a:t>S197</a:t>
              </a:r>
              <a:endParaRPr lang="en-US" sz="8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549" name="Group 548"/>
          <p:cNvGrpSpPr/>
          <p:nvPr/>
        </p:nvGrpSpPr>
        <p:grpSpPr>
          <a:xfrm>
            <a:off x="2332685" y="1462182"/>
            <a:ext cx="535160" cy="218563"/>
            <a:chOff x="7630676" y="5324576"/>
            <a:chExt cx="862158" cy="416050"/>
          </a:xfrm>
        </p:grpSpPr>
        <p:sp>
          <p:nvSpPr>
            <p:cNvPr id="550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551" name="Text Box 157"/>
            <p:cNvSpPr txBox="1">
              <a:spLocks noChangeArrowheads="1"/>
            </p:cNvSpPr>
            <p:nvPr/>
          </p:nvSpPr>
          <p:spPr bwMode="auto">
            <a:xfrm>
              <a:off x="7630676" y="5324576"/>
              <a:ext cx="862158" cy="416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rgbClr val="FFFFFF"/>
                  </a:solidFill>
                  <a:latin typeface="Arial" charset="0"/>
                </a:rPr>
                <a:t>-S174</a:t>
              </a:r>
              <a:endParaRPr lang="en-US" sz="8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552" name="Group 551"/>
          <p:cNvGrpSpPr/>
          <p:nvPr/>
        </p:nvGrpSpPr>
        <p:grpSpPr>
          <a:xfrm>
            <a:off x="2332685" y="1343373"/>
            <a:ext cx="535160" cy="218563"/>
            <a:chOff x="7592082" y="6000899"/>
            <a:chExt cx="862158" cy="416050"/>
          </a:xfrm>
        </p:grpSpPr>
        <p:sp>
          <p:nvSpPr>
            <p:cNvPr id="55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554" name="Text Box 160"/>
            <p:cNvSpPr txBox="1">
              <a:spLocks noChangeArrowheads="1"/>
            </p:cNvSpPr>
            <p:nvPr/>
          </p:nvSpPr>
          <p:spPr bwMode="auto">
            <a:xfrm>
              <a:off x="7592082" y="6000899"/>
              <a:ext cx="862158" cy="416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rgbClr val="FFFFFF"/>
                  </a:solidFill>
                  <a:latin typeface="Arial" charset="0"/>
                </a:rPr>
                <a:t>S197</a:t>
              </a:r>
              <a:endParaRPr lang="en-US" sz="8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555" name="Straight Arrow Connector 554"/>
          <p:cNvCxnSpPr/>
          <p:nvPr/>
        </p:nvCxnSpPr>
        <p:spPr bwMode="auto">
          <a:xfrm>
            <a:off x="2176363" y="1818421"/>
            <a:ext cx="25229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56" name="Straight Arrow Connector 555"/>
          <p:cNvCxnSpPr/>
          <p:nvPr/>
        </p:nvCxnSpPr>
        <p:spPr bwMode="auto">
          <a:xfrm>
            <a:off x="2167227" y="1676601"/>
            <a:ext cx="25229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57" name="Straight Arrow Connector 556"/>
          <p:cNvCxnSpPr/>
          <p:nvPr/>
        </p:nvCxnSpPr>
        <p:spPr bwMode="auto">
          <a:xfrm>
            <a:off x="2176363" y="1455543"/>
            <a:ext cx="25229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58" name="Straight Arrow Connector 557"/>
          <p:cNvCxnSpPr/>
          <p:nvPr/>
        </p:nvCxnSpPr>
        <p:spPr bwMode="auto">
          <a:xfrm>
            <a:off x="2096218" y="1561502"/>
            <a:ext cx="33520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559" name="Group 558"/>
          <p:cNvGrpSpPr/>
          <p:nvPr/>
        </p:nvGrpSpPr>
        <p:grpSpPr>
          <a:xfrm>
            <a:off x="2161450" y="2718908"/>
            <a:ext cx="904619" cy="371890"/>
            <a:chOff x="3683656" y="2066168"/>
            <a:chExt cx="1374573" cy="586295"/>
          </a:xfrm>
        </p:grpSpPr>
        <p:sp>
          <p:nvSpPr>
            <p:cNvPr id="560" name="Rounded Rectangle 559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61" name="TextBox 560"/>
            <p:cNvSpPr txBox="1"/>
            <p:nvPr/>
          </p:nvSpPr>
          <p:spPr>
            <a:xfrm>
              <a:off x="3683656" y="2068870"/>
              <a:ext cx="1374573" cy="58359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MKP1/DUSP1</a:t>
              </a: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P28562</a:t>
              </a:r>
              <a:endParaRPr lang="en-US" sz="8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562" name="Group 561"/>
          <p:cNvGrpSpPr/>
          <p:nvPr/>
        </p:nvGrpSpPr>
        <p:grpSpPr>
          <a:xfrm>
            <a:off x="2332685" y="2556435"/>
            <a:ext cx="535160" cy="218563"/>
            <a:chOff x="7630676" y="5324576"/>
            <a:chExt cx="862158" cy="416050"/>
          </a:xfrm>
        </p:grpSpPr>
        <p:sp>
          <p:nvSpPr>
            <p:cNvPr id="563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564" name="Text Box 157"/>
            <p:cNvSpPr txBox="1">
              <a:spLocks noChangeArrowheads="1"/>
            </p:cNvSpPr>
            <p:nvPr/>
          </p:nvSpPr>
          <p:spPr bwMode="auto">
            <a:xfrm>
              <a:off x="7630676" y="5324576"/>
              <a:ext cx="862158" cy="416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rgbClr val="FFFFFF"/>
                  </a:solidFill>
                  <a:latin typeface="Arial" charset="0"/>
                </a:rPr>
                <a:t>-S323</a:t>
              </a:r>
              <a:endParaRPr lang="en-US" sz="8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565" name="Group 564"/>
          <p:cNvGrpSpPr/>
          <p:nvPr/>
        </p:nvGrpSpPr>
        <p:grpSpPr>
          <a:xfrm>
            <a:off x="2330204" y="2432727"/>
            <a:ext cx="535160" cy="218563"/>
            <a:chOff x="7630676" y="5324576"/>
            <a:chExt cx="862158" cy="416050"/>
          </a:xfrm>
        </p:grpSpPr>
        <p:sp>
          <p:nvSpPr>
            <p:cNvPr id="566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567" name="Text Box 157"/>
            <p:cNvSpPr txBox="1">
              <a:spLocks noChangeArrowheads="1"/>
            </p:cNvSpPr>
            <p:nvPr/>
          </p:nvSpPr>
          <p:spPr bwMode="auto">
            <a:xfrm>
              <a:off x="7630676" y="5324576"/>
              <a:ext cx="862158" cy="416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rgbClr val="FFFFFF"/>
                  </a:solidFill>
                  <a:latin typeface="Arial" charset="0"/>
                </a:rPr>
                <a:t>-S296</a:t>
              </a:r>
              <a:endParaRPr lang="en-US" sz="8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568" name="Elbow Connector 567"/>
          <p:cNvCxnSpPr/>
          <p:nvPr/>
        </p:nvCxnSpPr>
        <p:spPr bwMode="auto">
          <a:xfrm rot="5400000" flipH="1" flipV="1">
            <a:off x="1891619" y="1044315"/>
            <a:ext cx="699102" cy="105041"/>
          </a:xfrm>
          <a:prstGeom prst="bentConnector3">
            <a:avLst>
              <a:gd name="adj1" fmla="val 101245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569" name="Group 568"/>
          <p:cNvGrpSpPr/>
          <p:nvPr/>
        </p:nvGrpSpPr>
        <p:grpSpPr>
          <a:xfrm>
            <a:off x="2142429" y="3333957"/>
            <a:ext cx="940005" cy="371888"/>
            <a:chOff x="3637894" y="2066168"/>
            <a:chExt cx="1428341" cy="586291"/>
          </a:xfrm>
        </p:grpSpPr>
        <p:sp>
          <p:nvSpPr>
            <p:cNvPr id="570" name="Rounded Rectangle 569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71" name="TextBox 570"/>
            <p:cNvSpPr txBox="1"/>
            <p:nvPr/>
          </p:nvSpPr>
          <p:spPr>
            <a:xfrm>
              <a:off x="3637894" y="2068867"/>
              <a:ext cx="1428341" cy="58359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MKP7/DUSP16</a:t>
              </a: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Q9BY84</a:t>
              </a:r>
              <a:endParaRPr lang="en-US" sz="8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572" name="Group 571"/>
          <p:cNvGrpSpPr/>
          <p:nvPr/>
        </p:nvGrpSpPr>
        <p:grpSpPr>
          <a:xfrm>
            <a:off x="2346033" y="3155014"/>
            <a:ext cx="535160" cy="218563"/>
            <a:chOff x="7592082" y="6000899"/>
            <a:chExt cx="862158" cy="416050"/>
          </a:xfrm>
        </p:grpSpPr>
        <p:sp>
          <p:nvSpPr>
            <p:cNvPr id="57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574" name="Text Box 160"/>
            <p:cNvSpPr txBox="1">
              <a:spLocks noChangeArrowheads="1"/>
            </p:cNvSpPr>
            <p:nvPr/>
          </p:nvSpPr>
          <p:spPr bwMode="auto">
            <a:xfrm>
              <a:off x="7592082" y="6000899"/>
              <a:ext cx="862158" cy="416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rgbClr val="FFFFFF"/>
                  </a:solidFill>
                  <a:latin typeface="Arial" charset="0"/>
                </a:rPr>
                <a:t>S446</a:t>
              </a:r>
              <a:endParaRPr lang="en-US" sz="8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575" name="Straight Arrow Connector 574"/>
          <p:cNvCxnSpPr/>
          <p:nvPr/>
        </p:nvCxnSpPr>
        <p:spPr bwMode="auto">
          <a:xfrm>
            <a:off x="2175543" y="3247649"/>
            <a:ext cx="26830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576" name="Group 575"/>
          <p:cNvGrpSpPr/>
          <p:nvPr/>
        </p:nvGrpSpPr>
        <p:grpSpPr>
          <a:xfrm>
            <a:off x="6618760" y="5501141"/>
            <a:ext cx="827664" cy="1198269"/>
            <a:chOff x="7042840" y="3970721"/>
            <a:chExt cx="1106841" cy="1602451"/>
          </a:xfrm>
        </p:grpSpPr>
        <p:grpSp>
          <p:nvGrpSpPr>
            <p:cNvPr id="577" name="Group 576"/>
            <p:cNvGrpSpPr/>
            <p:nvPr/>
          </p:nvGrpSpPr>
          <p:grpSpPr>
            <a:xfrm>
              <a:off x="7042840" y="5063268"/>
              <a:ext cx="1106841" cy="509904"/>
              <a:chOff x="507046" y="2817700"/>
              <a:chExt cx="1257639" cy="601119"/>
            </a:xfrm>
          </p:grpSpPr>
          <p:sp>
            <p:nvSpPr>
              <p:cNvPr id="596" name="Snip Same Side Corner Rectangle 595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597" name="TextBox 596"/>
              <p:cNvSpPr txBox="1"/>
              <p:nvPr/>
            </p:nvSpPr>
            <p:spPr>
              <a:xfrm>
                <a:off x="507046" y="2823011"/>
                <a:ext cx="1257639" cy="59580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PML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rgbClr val="AB743D"/>
                    </a:solidFill>
                    <a:latin typeface="Arial" charset="0"/>
                  </a:rPr>
                  <a:t>P29590</a:t>
                </a:r>
                <a:endParaRPr lang="en-US" sz="8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578" name="Group 577"/>
            <p:cNvGrpSpPr/>
            <p:nvPr/>
          </p:nvGrpSpPr>
          <p:grpSpPr>
            <a:xfrm>
              <a:off x="7243895" y="4826956"/>
              <a:ext cx="715674" cy="292286"/>
              <a:chOff x="7592082" y="6000906"/>
              <a:chExt cx="862158" cy="416052"/>
            </a:xfrm>
          </p:grpSpPr>
          <p:sp>
            <p:nvSpPr>
              <p:cNvPr id="594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595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06"/>
                <a:ext cx="862158" cy="4160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S530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579" name="Group 578"/>
            <p:cNvGrpSpPr/>
            <p:nvPr/>
          </p:nvGrpSpPr>
          <p:grpSpPr>
            <a:xfrm>
              <a:off x="7243895" y="4655709"/>
              <a:ext cx="715674" cy="292286"/>
              <a:chOff x="7592082" y="6000906"/>
              <a:chExt cx="862158" cy="416052"/>
            </a:xfrm>
          </p:grpSpPr>
          <p:sp>
            <p:nvSpPr>
              <p:cNvPr id="592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593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06"/>
                <a:ext cx="862158" cy="4160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S527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580" name="Group 579"/>
            <p:cNvGrpSpPr/>
            <p:nvPr/>
          </p:nvGrpSpPr>
          <p:grpSpPr>
            <a:xfrm>
              <a:off x="7243895" y="4484461"/>
              <a:ext cx="715674" cy="292286"/>
              <a:chOff x="7592082" y="6000906"/>
              <a:chExt cx="862158" cy="416052"/>
            </a:xfrm>
          </p:grpSpPr>
          <p:sp>
            <p:nvSpPr>
              <p:cNvPr id="590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591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06"/>
                <a:ext cx="862158" cy="4160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S40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581" name="Group 580"/>
            <p:cNvGrpSpPr/>
            <p:nvPr/>
          </p:nvGrpSpPr>
          <p:grpSpPr>
            <a:xfrm>
              <a:off x="7243895" y="4313209"/>
              <a:ext cx="715674" cy="292286"/>
              <a:chOff x="7620676" y="5019393"/>
              <a:chExt cx="862158" cy="416054"/>
            </a:xfrm>
          </p:grpSpPr>
          <p:sp>
            <p:nvSpPr>
              <p:cNvPr id="588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589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3"/>
                <a:ext cx="862158" cy="4160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+S38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82" name="Group 581"/>
            <p:cNvGrpSpPr/>
            <p:nvPr/>
          </p:nvGrpSpPr>
          <p:grpSpPr>
            <a:xfrm>
              <a:off x="7243895" y="4141963"/>
              <a:ext cx="715674" cy="292286"/>
              <a:chOff x="7620676" y="5019395"/>
              <a:chExt cx="862158" cy="416054"/>
            </a:xfrm>
          </p:grpSpPr>
          <p:sp>
            <p:nvSpPr>
              <p:cNvPr id="586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587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5"/>
                <a:ext cx="862158" cy="4160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+S36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83" name="Group 582"/>
            <p:cNvGrpSpPr/>
            <p:nvPr/>
          </p:nvGrpSpPr>
          <p:grpSpPr>
            <a:xfrm>
              <a:off x="7243895" y="3970721"/>
              <a:ext cx="715674" cy="292286"/>
              <a:chOff x="7592082" y="6000908"/>
              <a:chExt cx="862158" cy="416052"/>
            </a:xfrm>
          </p:grpSpPr>
          <p:sp>
            <p:nvSpPr>
              <p:cNvPr id="584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585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08"/>
                <a:ext cx="862158" cy="4160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T28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</p:grpSp>
      <p:cxnSp>
        <p:nvCxnSpPr>
          <p:cNvPr id="598" name="Straight Arrow Connector 597"/>
          <p:cNvCxnSpPr/>
          <p:nvPr/>
        </p:nvCxnSpPr>
        <p:spPr bwMode="auto">
          <a:xfrm flipH="1">
            <a:off x="843125" y="1531132"/>
            <a:ext cx="21420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99" name="Straight Connector 598"/>
          <p:cNvCxnSpPr/>
          <p:nvPr/>
        </p:nvCxnSpPr>
        <p:spPr bwMode="auto">
          <a:xfrm flipV="1">
            <a:off x="3073808" y="2342112"/>
            <a:ext cx="0" cy="32522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00" name="Straight Arrow Connector 599"/>
          <p:cNvCxnSpPr/>
          <p:nvPr/>
        </p:nvCxnSpPr>
        <p:spPr bwMode="auto">
          <a:xfrm flipH="1">
            <a:off x="2782740" y="2518681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602" name="Group 601"/>
          <p:cNvGrpSpPr/>
          <p:nvPr/>
        </p:nvGrpSpPr>
        <p:grpSpPr>
          <a:xfrm>
            <a:off x="2228213" y="5679577"/>
            <a:ext cx="759521" cy="534006"/>
            <a:chOff x="5680918" y="683235"/>
            <a:chExt cx="1015712" cy="714130"/>
          </a:xfrm>
        </p:grpSpPr>
        <p:grpSp>
          <p:nvGrpSpPr>
            <p:cNvPr id="603" name="Group 602"/>
            <p:cNvGrpSpPr/>
            <p:nvPr/>
          </p:nvGrpSpPr>
          <p:grpSpPr>
            <a:xfrm>
              <a:off x="5680918" y="902326"/>
              <a:ext cx="1015712" cy="495039"/>
              <a:chOff x="550901" y="1139278"/>
              <a:chExt cx="1154094" cy="583593"/>
            </a:xfrm>
          </p:grpSpPr>
          <p:sp>
            <p:nvSpPr>
              <p:cNvPr id="607" name="Rounded Rectangle 606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608" name="Rectangle 607"/>
              <p:cNvSpPr/>
              <p:nvPr/>
            </p:nvSpPr>
            <p:spPr>
              <a:xfrm>
                <a:off x="550901" y="1139278"/>
                <a:ext cx="1154094" cy="5835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Akt1/</a:t>
                </a:r>
                <a:r>
                  <a:rPr lang="en-US" sz="850" dirty="0" err="1" smtClean="0">
                    <a:solidFill>
                      <a:schemeClr val="bg1"/>
                    </a:solidFill>
                    <a:latin typeface="Arial" charset="0"/>
                  </a:rPr>
                  <a:t>PKB</a:t>
                </a:r>
                <a:r>
                  <a:rPr lang="en-US" sz="850" dirty="0" err="1" smtClean="0">
                    <a:solidFill>
                      <a:schemeClr val="bg1"/>
                    </a:solidFill>
                    <a:latin typeface="Symbol" charset="2"/>
                    <a:cs typeface="Symbol" charset="2"/>
                  </a:rPr>
                  <a:t>a</a:t>
                </a:r>
                <a:endParaRPr lang="en-US" sz="850" dirty="0">
                  <a:solidFill>
                    <a:schemeClr val="bg1"/>
                  </a:solidFill>
                  <a:latin typeface="Symbol" charset="2"/>
                  <a:cs typeface="Symbol" charset="2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P31749</a:t>
                </a:r>
                <a:endParaRPr lang="en-US" sz="8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604" name="Group 603"/>
            <p:cNvGrpSpPr/>
            <p:nvPr/>
          </p:nvGrpSpPr>
          <p:grpSpPr>
            <a:xfrm>
              <a:off x="5834422" y="683235"/>
              <a:ext cx="715674" cy="292286"/>
              <a:chOff x="7620676" y="5019395"/>
              <a:chExt cx="862158" cy="416054"/>
            </a:xfrm>
          </p:grpSpPr>
          <p:sp>
            <p:nvSpPr>
              <p:cNvPr id="605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606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5"/>
                <a:ext cx="862158" cy="4160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+T308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609" name="Group 608"/>
          <p:cNvGrpSpPr/>
          <p:nvPr/>
        </p:nvGrpSpPr>
        <p:grpSpPr>
          <a:xfrm>
            <a:off x="5712767" y="543517"/>
            <a:ext cx="895267" cy="1061027"/>
            <a:chOff x="8382873" y="4114142"/>
            <a:chExt cx="1197247" cy="1418917"/>
          </a:xfrm>
        </p:grpSpPr>
        <p:grpSp>
          <p:nvGrpSpPr>
            <p:cNvPr id="610" name="Group 609"/>
            <p:cNvGrpSpPr/>
            <p:nvPr/>
          </p:nvGrpSpPr>
          <p:grpSpPr>
            <a:xfrm>
              <a:off x="8382873" y="5023155"/>
              <a:ext cx="1197247" cy="509904"/>
              <a:chOff x="464811" y="2817700"/>
              <a:chExt cx="1360362" cy="601119"/>
            </a:xfrm>
          </p:grpSpPr>
          <p:sp>
            <p:nvSpPr>
              <p:cNvPr id="626" name="Snip Same Side Corner Rectangle 625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627" name="TextBox 626"/>
              <p:cNvSpPr txBox="1"/>
              <p:nvPr/>
            </p:nvSpPr>
            <p:spPr>
              <a:xfrm>
                <a:off x="464811" y="2823011"/>
                <a:ext cx="1360362" cy="59580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AML1/RUNX1</a:t>
                </a:r>
                <a:endParaRPr lang="en-US" sz="850" dirty="0" smtClean="0">
                  <a:solidFill>
                    <a:srgbClr val="AB743D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rgbClr val="C78747"/>
                    </a:solidFill>
                    <a:latin typeface="Arial" charset="0"/>
                  </a:rPr>
                  <a:t>Q01196</a:t>
                </a:r>
                <a:endParaRPr lang="en-US" sz="850" dirty="0">
                  <a:solidFill>
                    <a:srgbClr val="C78747"/>
                  </a:solidFill>
                </a:endParaRPr>
              </a:p>
            </p:txBody>
          </p:sp>
        </p:grpSp>
        <p:grpSp>
          <p:nvGrpSpPr>
            <p:cNvPr id="611" name="Group 610"/>
            <p:cNvGrpSpPr/>
            <p:nvPr/>
          </p:nvGrpSpPr>
          <p:grpSpPr>
            <a:xfrm>
              <a:off x="8625787" y="4787098"/>
              <a:ext cx="715674" cy="292286"/>
              <a:chOff x="7592082" y="6000904"/>
              <a:chExt cx="862158" cy="416052"/>
            </a:xfrm>
          </p:grpSpPr>
          <p:sp>
            <p:nvSpPr>
              <p:cNvPr id="624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625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04"/>
                <a:ext cx="862158" cy="4160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S435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612" name="Group 611"/>
            <p:cNvGrpSpPr/>
            <p:nvPr/>
          </p:nvGrpSpPr>
          <p:grpSpPr>
            <a:xfrm>
              <a:off x="8628956" y="4430942"/>
              <a:ext cx="715674" cy="292285"/>
              <a:chOff x="7620676" y="4984927"/>
              <a:chExt cx="862158" cy="416054"/>
            </a:xfrm>
          </p:grpSpPr>
          <p:sp>
            <p:nvSpPr>
              <p:cNvPr id="622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623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84927"/>
                <a:ext cx="862158" cy="4160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+T273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13" name="Group 612"/>
            <p:cNvGrpSpPr/>
            <p:nvPr/>
          </p:nvGrpSpPr>
          <p:grpSpPr>
            <a:xfrm>
              <a:off x="8628956" y="4617674"/>
              <a:ext cx="715674" cy="292286"/>
              <a:chOff x="7592082" y="6000903"/>
              <a:chExt cx="862158" cy="416052"/>
            </a:xfrm>
          </p:grpSpPr>
          <p:sp>
            <p:nvSpPr>
              <p:cNvPr id="620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621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03"/>
                <a:ext cx="862158" cy="4160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S276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614" name="Group 613"/>
            <p:cNvGrpSpPr/>
            <p:nvPr/>
          </p:nvGrpSpPr>
          <p:grpSpPr>
            <a:xfrm>
              <a:off x="8628956" y="4266567"/>
              <a:ext cx="715674" cy="292286"/>
              <a:chOff x="7592082" y="5983487"/>
              <a:chExt cx="862158" cy="416052"/>
            </a:xfrm>
          </p:grpSpPr>
          <p:sp>
            <p:nvSpPr>
              <p:cNvPr id="618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619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5983487"/>
                <a:ext cx="862158" cy="4160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S266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615" name="Group 614"/>
            <p:cNvGrpSpPr/>
            <p:nvPr/>
          </p:nvGrpSpPr>
          <p:grpSpPr>
            <a:xfrm>
              <a:off x="8628956" y="4114142"/>
              <a:ext cx="715674" cy="292285"/>
              <a:chOff x="7620676" y="5019405"/>
              <a:chExt cx="862158" cy="416054"/>
            </a:xfrm>
          </p:grpSpPr>
          <p:sp>
            <p:nvSpPr>
              <p:cNvPr id="616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617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405"/>
                <a:ext cx="862158" cy="4160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+S249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628" name="Group 627"/>
          <p:cNvGrpSpPr/>
          <p:nvPr/>
        </p:nvGrpSpPr>
        <p:grpSpPr>
          <a:xfrm>
            <a:off x="7455307" y="5962001"/>
            <a:ext cx="827664" cy="729768"/>
            <a:chOff x="9689643" y="4510964"/>
            <a:chExt cx="1106841" cy="975922"/>
          </a:xfrm>
        </p:grpSpPr>
        <p:grpSp>
          <p:nvGrpSpPr>
            <p:cNvPr id="629" name="Group 628"/>
            <p:cNvGrpSpPr/>
            <p:nvPr/>
          </p:nvGrpSpPr>
          <p:grpSpPr>
            <a:xfrm>
              <a:off x="9689643" y="4976982"/>
              <a:ext cx="1106841" cy="509904"/>
              <a:chOff x="507046" y="2817700"/>
              <a:chExt cx="1257639" cy="601119"/>
            </a:xfrm>
          </p:grpSpPr>
          <p:sp>
            <p:nvSpPr>
              <p:cNvPr id="636" name="Snip Same Side Corner Rectangle 635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637" name="TextBox 636"/>
              <p:cNvSpPr txBox="1"/>
              <p:nvPr/>
            </p:nvSpPr>
            <p:spPr>
              <a:xfrm>
                <a:off x="507046" y="2823011"/>
                <a:ext cx="1257639" cy="59580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AR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rgbClr val="AB743D"/>
                    </a:solidFill>
                    <a:latin typeface="Arial" charset="0"/>
                  </a:rPr>
                  <a:t>P10275</a:t>
                </a:r>
                <a:endParaRPr lang="en-US" sz="8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630" name="Group 629"/>
            <p:cNvGrpSpPr/>
            <p:nvPr/>
          </p:nvGrpSpPr>
          <p:grpSpPr>
            <a:xfrm>
              <a:off x="9885226" y="4725681"/>
              <a:ext cx="715674" cy="292286"/>
              <a:chOff x="7630676" y="5290107"/>
              <a:chExt cx="862158" cy="416052"/>
            </a:xfrm>
          </p:grpSpPr>
          <p:sp>
            <p:nvSpPr>
              <p:cNvPr id="634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635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290107"/>
                <a:ext cx="862158" cy="4160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-S650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631" name="Group 630"/>
            <p:cNvGrpSpPr/>
            <p:nvPr/>
          </p:nvGrpSpPr>
          <p:grpSpPr>
            <a:xfrm>
              <a:off x="9885226" y="4510964"/>
              <a:ext cx="715674" cy="292286"/>
              <a:chOff x="7630676" y="5290107"/>
              <a:chExt cx="862158" cy="416052"/>
            </a:xfrm>
          </p:grpSpPr>
          <p:sp>
            <p:nvSpPr>
              <p:cNvPr id="632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633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290107"/>
                <a:ext cx="862158" cy="4160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-S515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638" name="Group 637"/>
          <p:cNvGrpSpPr/>
          <p:nvPr/>
        </p:nvGrpSpPr>
        <p:grpSpPr>
          <a:xfrm>
            <a:off x="1179074" y="4889197"/>
            <a:ext cx="827664" cy="549045"/>
            <a:chOff x="9650273" y="3708938"/>
            <a:chExt cx="1106841" cy="734243"/>
          </a:xfrm>
        </p:grpSpPr>
        <p:grpSp>
          <p:nvGrpSpPr>
            <p:cNvPr id="639" name="Group 638"/>
            <p:cNvGrpSpPr/>
            <p:nvPr/>
          </p:nvGrpSpPr>
          <p:grpSpPr>
            <a:xfrm>
              <a:off x="9650273" y="3943640"/>
              <a:ext cx="1106841" cy="499541"/>
              <a:chOff x="507047" y="3634424"/>
              <a:chExt cx="1257639" cy="588904"/>
            </a:xfrm>
          </p:grpSpPr>
          <p:sp>
            <p:nvSpPr>
              <p:cNvPr id="643" name="Snip Same Side Corner Rectangle 642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644" name="TextBox 643"/>
              <p:cNvSpPr txBox="1"/>
              <p:nvPr/>
            </p:nvSpPr>
            <p:spPr>
              <a:xfrm>
                <a:off x="507047" y="3639733"/>
                <a:ext cx="1257639" cy="583595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ARHGEF2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Q8TDA3</a:t>
                </a:r>
                <a:endParaRPr lang="en-US" sz="8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640" name="Group 639"/>
            <p:cNvGrpSpPr/>
            <p:nvPr/>
          </p:nvGrpSpPr>
          <p:grpSpPr>
            <a:xfrm>
              <a:off x="9838501" y="3708938"/>
              <a:ext cx="715674" cy="292285"/>
              <a:chOff x="7620677" y="5000443"/>
              <a:chExt cx="862158" cy="416053"/>
            </a:xfrm>
          </p:grpSpPr>
          <p:sp>
            <p:nvSpPr>
              <p:cNvPr id="641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642" name="Text Box 154"/>
              <p:cNvSpPr txBox="1">
                <a:spLocks noChangeArrowheads="1"/>
              </p:cNvSpPr>
              <p:nvPr/>
            </p:nvSpPr>
            <p:spPr bwMode="auto">
              <a:xfrm>
                <a:off x="7620677" y="5000443"/>
                <a:ext cx="862158" cy="4160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+T679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645" name="Group 644"/>
          <p:cNvGrpSpPr/>
          <p:nvPr/>
        </p:nvGrpSpPr>
        <p:grpSpPr>
          <a:xfrm>
            <a:off x="4074268" y="4083181"/>
            <a:ext cx="759521" cy="541427"/>
            <a:chOff x="9773370" y="5466725"/>
            <a:chExt cx="1015712" cy="724053"/>
          </a:xfrm>
        </p:grpSpPr>
        <p:grpSp>
          <p:nvGrpSpPr>
            <p:cNvPr id="646" name="Group 645"/>
            <p:cNvGrpSpPr/>
            <p:nvPr/>
          </p:nvGrpSpPr>
          <p:grpSpPr>
            <a:xfrm>
              <a:off x="9773370" y="5695740"/>
              <a:ext cx="1015712" cy="495038"/>
              <a:chOff x="550901" y="1139283"/>
              <a:chExt cx="1154094" cy="583593"/>
            </a:xfrm>
          </p:grpSpPr>
          <p:sp>
            <p:nvSpPr>
              <p:cNvPr id="650" name="Rounded Rectangle 649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651" name="Rectangle 650"/>
              <p:cNvSpPr/>
              <p:nvPr/>
            </p:nvSpPr>
            <p:spPr>
              <a:xfrm>
                <a:off x="550901" y="1139283"/>
                <a:ext cx="1154094" cy="5835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B-</a:t>
                </a:r>
                <a:r>
                  <a:rPr lang="en-US" sz="850" dirty="0" err="1" smtClean="0">
                    <a:solidFill>
                      <a:schemeClr val="bg1"/>
                    </a:solidFill>
                    <a:latin typeface="Arial" charset="0"/>
                  </a:rPr>
                  <a:t>Raf</a:t>
                </a:r>
                <a:endParaRPr lang="en-US" sz="85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P15056</a:t>
                </a:r>
                <a:endParaRPr lang="en-US" sz="8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647" name="Group 646"/>
            <p:cNvGrpSpPr/>
            <p:nvPr/>
          </p:nvGrpSpPr>
          <p:grpSpPr>
            <a:xfrm>
              <a:off x="9929816" y="5466725"/>
              <a:ext cx="715674" cy="292286"/>
              <a:chOff x="7630676" y="5290107"/>
              <a:chExt cx="862158" cy="416052"/>
            </a:xfrm>
          </p:grpSpPr>
          <p:sp>
            <p:nvSpPr>
              <p:cNvPr id="648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649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290107"/>
                <a:ext cx="862158" cy="4160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-T753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652" name="Group 651"/>
          <p:cNvGrpSpPr/>
          <p:nvPr/>
        </p:nvGrpSpPr>
        <p:grpSpPr>
          <a:xfrm>
            <a:off x="4004907" y="2780065"/>
            <a:ext cx="898242" cy="523313"/>
            <a:chOff x="9680136" y="5490942"/>
            <a:chExt cx="1201225" cy="699828"/>
          </a:xfrm>
        </p:grpSpPr>
        <p:grpSp>
          <p:nvGrpSpPr>
            <p:cNvPr id="653" name="Group 652"/>
            <p:cNvGrpSpPr/>
            <p:nvPr/>
          </p:nvGrpSpPr>
          <p:grpSpPr>
            <a:xfrm>
              <a:off x="9680136" y="5695732"/>
              <a:ext cx="1201225" cy="495038"/>
              <a:chOff x="444964" y="1139275"/>
              <a:chExt cx="1364881" cy="583593"/>
            </a:xfrm>
          </p:grpSpPr>
          <p:sp>
            <p:nvSpPr>
              <p:cNvPr id="657" name="Rounded Rectangle 656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658" name="Rectangle 657"/>
              <p:cNvSpPr/>
              <p:nvPr/>
            </p:nvSpPr>
            <p:spPr>
              <a:xfrm>
                <a:off x="444964" y="1139275"/>
                <a:ext cx="1364881" cy="5835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BARK1/GRK2</a:t>
                </a:r>
                <a:endParaRPr lang="en-US" sz="85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P25098</a:t>
                </a:r>
                <a:endParaRPr lang="en-US" sz="8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654" name="Group 653"/>
            <p:cNvGrpSpPr/>
            <p:nvPr/>
          </p:nvGrpSpPr>
          <p:grpSpPr>
            <a:xfrm>
              <a:off x="9929816" y="5490942"/>
              <a:ext cx="715674" cy="292286"/>
              <a:chOff x="7630676" y="5324578"/>
              <a:chExt cx="862158" cy="416052"/>
            </a:xfrm>
          </p:grpSpPr>
          <p:sp>
            <p:nvSpPr>
              <p:cNvPr id="655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656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78"/>
                <a:ext cx="862158" cy="4160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-S670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659" name="Group 658"/>
          <p:cNvGrpSpPr/>
          <p:nvPr/>
        </p:nvGrpSpPr>
        <p:grpSpPr>
          <a:xfrm>
            <a:off x="4886047" y="2383508"/>
            <a:ext cx="827664" cy="974761"/>
            <a:chOff x="6434175" y="6387147"/>
            <a:chExt cx="1106841" cy="1303553"/>
          </a:xfrm>
        </p:grpSpPr>
        <p:grpSp>
          <p:nvGrpSpPr>
            <p:cNvPr id="660" name="Group 659"/>
            <p:cNvGrpSpPr/>
            <p:nvPr/>
          </p:nvGrpSpPr>
          <p:grpSpPr>
            <a:xfrm>
              <a:off x="6434175" y="7191160"/>
              <a:ext cx="1106841" cy="499540"/>
              <a:chOff x="507046" y="3634424"/>
              <a:chExt cx="1257639" cy="588901"/>
            </a:xfrm>
          </p:grpSpPr>
          <p:sp>
            <p:nvSpPr>
              <p:cNvPr id="673" name="Snip Same Side Corner Rectangle 672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674" name="TextBox 673"/>
              <p:cNvSpPr txBox="1"/>
              <p:nvPr/>
            </p:nvSpPr>
            <p:spPr>
              <a:xfrm>
                <a:off x="507046" y="3639731"/>
                <a:ext cx="1257639" cy="583594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Bcl-2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P10415</a:t>
                </a:r>
                <a:endParaRPr lang="en-US" sz="8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661" name="Group 660"/>
            <p:cNvGrpSpPr/>
            <p:nvPr/>
          </p:nvGrpSpPr>
          <p:grpSpPr>
            <a:xfrm>
              <a:off x="6629758" y="6963839"/>
              <a:ext cx="715674" cy="292286"/>
              <a:chOff x="7620676" y="5019393"/>
              <a:chExt cx="862158" cy="416054"/>
            </a:xfrm>
          </p:grpSpPr>
          <p:sp>
            <p:nvSpPr>
              <p:cNvPr id="671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672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3"/>
                <a:ext cx="862158" cy="4160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+S87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62" name="Group 661"/>
            <p:cNvGrpSpPr/>
            <p:nvPr/>
          </p:nvGrpSpPr>
          <p:grpSpPr>
            <a:xfrm>
              <a:off x="6629758" y="6771612"/>
              <a:ext cx="715674" cy="292286"/>
              <a:chOff x="7592082" y="6000906"/>
              <a:chExt cx="862158" cy="416052"/>
            </a:xfrm>
          </p:grpSpPr>
          <p:sp>
            <p:nvSpPr>
              <p:cNvPr id="669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670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06"/>
                <a:ext cx="862158" cy="4160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T74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663" name="Group 662"/>
            <p:cNvGrpSpPr/>
            <p:nvPr/>
          </p:nvGrpSpPr>
          <p:grpSpPr>
            <a:xfrm>
              <a:off x="6629758" y="6579382"/>
              <a:ext cx="715674" cy="292286"/>
              <a:chOff x="7592082" y="6000908"/>
              <a:chExt cx="862158" cy="416052"/>
            </a:xfrm>
          </p:grpSpPr>
          <p:sp>
            <p:nvSpPr>
              <p:cNvPr id="667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668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08"/>
                <a:ext cx="862158" cy="4160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S70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664" name="Group 663"/>
            <p:cNvGrpSpPr/>
            <p:nvPr/>
          </p:nvGrpSpPr>
          <p:grpSpPr>
            <a:xfrm>
              <a:off x="6629758" y="6387147"/>
              <a:ext cx="715674" cy="292286"/>
              <a:chOff x="7620676" y="5019399"/>
              <a:chExt cx="862158" cy="416054"/>
            </a:xfrm>
          </p:grpSpPr>
          <p:sp>
            <p:nvSpPr>
              <p:cNvPr id="665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666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4160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+T56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675" name="Group 674"/>
          <p:cNvGrpSpPr/>
          <p:nvPr/>
        </p:nvGrpSpPr>
        <p:grpSpPr>
          <a:xfrm>
            <a:off x="4886047" y="5044379"/>
            <a:ext cx="827664" cy="559725"/>
            <a:chOff x="7032846" y="5808975"/>
            <a:chExt cx="1106841" cy="748524"/>
          </a:xfrm>
        </p:grpSpPr>
        <p:grpSp>
          <p:nvGrpSpPr>
            <p:cNvPr id="676" name="Group 675"/>
            <p:cNvGrpSpPr/>
            <p:nvPr/>
          </p:nvGrpSpPr>
          <p:grpSpPr>
            <a:xfrm>
              <a:off x="7032846" y="6057962"/>
              <a:ext cx="1106841" cy="499537"/>
              <a:chOff x="507046" y="4525112"/>
              <a:chExt cx="1257639" cy="588899"/>
            </a:xfrm>
          </p:grpSpPr>
          <p:sp>
            <p:nvSpPr>
              <p:cNvPr id="680" name="Snip Same Side Corner Rectangle 679"/>
              <p:cNvSpPr/>
              <p:nvPr/>
            </p:nvSpPr>
            <p:spPr bwMode="auto">
              <a:xfrm>
                <a:off x="595865" y="4525112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681" name="TextBox 680"/>
              <p:cNvSpPr txBox="1"/>
              <p:nvPr/>
            </p:nvSpPr>
            <p:spPr>
              <a:xfrm>
                <a:off x="507046" y="4530416"/>
                <a:ext cx="1257639" cy="583595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err="1" smtClean="0">
                    <a:solidFill>
                      <a:schemeClr val="bg1"/>
                    </a:solidFill>
                    <a:latin typeface="Arial" charset="0"/>
                  </a:rPr>
                  <a:t>Calpain</a:t>
                </a: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 2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rgbClr val="C5F2C6"/>
                    </a:solidFill>
                    <a:latin typeface="Arial" charset="0"/>
                  </a:rPr>
                  <a:t>P17655</a:t>
                </a:r>
                <a:endParaRPr lang="en-US" sz="850" dirty="0">
                  <a:solidFill>
                    <a:srgbClr val="C5F2C6"/>
                  </a:solidFill>
                </a:endParaRPr>
              </a:p>
            </p:txBody>
          </p:sp>
        </p:grpSp>
        <p:grpSp>
          <p:nvGrpSpPr>
            <p:cNvPr id="677" name="Group 676"/>
            <p:cNvGrpSpPr/>
            <p:nvPr/>
          </p:nvGrpSpPr>
          <p:grpSpPr>
            <a:xfrm>
              <a:off x="7245643" y="5808975"/>
              <a:ext cx="715674" cy="292286"/>
              <a:chOff x="7620676" y="4984556"/>
              <a:chExt cx="862158" cy="416054"/>
            </a:xfrm>
          </p:grpSpPr>
          <p:sp>
            <p:nvSpPr>
              <p:cNvPr id="678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679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84556"/>
                <a:ext cx="862158" cy="4160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+S49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682" name="Group 681"/>
          <p:cNvGrpSpPr/>
          <p:nvPr/>
        </p:nvGrpSpPr>
        <p:grpSpPr>
          <a:xfrm>
            <a:off x="1202137" y="6184945"/>
            <a:ext cx="759521" cy="534003"/>
            <a:chOff x="5680918" y="683237"/>
            <a:chExt cx="1015712" cy="714126"/>
          </a:xfrm>
        </p:grpSpPr>
        <p:grpSp>
          <p:nvGrpSpPr>
            <p:cNvPr id="683" name="Group 682"/>
            <p:cNvGrpSpPr/>
            <p:nvPr/>
          </p:nvGrpSpPr>
          <p:grpSpPr>
            <a:xfrm>
              <a:off x="5680918" y="902325"/>
              <a:ext cx="1015712" cy="495038"/>
              <a:chOff x="550901" y="1139278"/>
              <a:chExt cx="1154094" cy="583593"/>
            </a:xfrm>
          </p:grpSpPr>
          <p:sp>
            <p:nvSpPr>
              <p:cNvPr id="687" name="Rounded Rectangle 686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688" name="Rectangle 687"/>
              <p:cNvSpPr/>
              <p:nvPr/>
            </p:nvSpPr>
            <p:spPr>
              <a:xfrm>
                <a:off x="550901" y="1139278"/>
                <a:ext cx="1154094" cy="5835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CDK2</a:t>
                </a:r>
                <a:endParaRPr lang="en-US" sz="850" dirty="0">
                  <a:solidFill>
                    <a:schemeClr val="bg1"/>
                  </a:solidFill>
                  <a:latin typeface="Symbol" charset="2"/>
                  <a:cs typeface="Symbol" charset="2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P24941</a:t>
                </a:r>
                <a:endParaRPr lang="en-US" sz="8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684" name="Group 683"/>
            <p:cNvGrpSpPr/>
            <p:nvPr/>
          </p:nvGrpSpPr>
          <p:grpSpPr>
            <a:xfrm>
              <a:off x="5834422" y="683237"/>
              <a:ext cx="715674" cy="292286"/>
              <a:chOff x="7620676" y="5019397"/>
              <a:chExt cx="862158" cy="416054"/>
            </a:xfrm>
          </p:grpSpPr>
          <p:sp>
            <p:nvSpPr>
              <p:cNvPr id="685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686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7"/>
                <a:ext cx="862158" cy="4160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+T160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689" name="Group 688"/>
          <p:cNvGrpSpPr/>
          <p:nvPr/>
        </p:nvGrpSpPr>
        <p:grpSpPr>
          <a:xfrm>
            <a:off x="4886047" y="4528765"/>
            <a:ext cx="827664" cy="554492"/>
            <a:chOff x="5778407" y="5712940"/>
            <a:chExt cx="1106841" cy="741525"/>
          </a:xfrm>
        </p:grpSpPr>
        <p:grpSp>
          <p:nvGrpSpPr>
            <p:cNvPr id="690" name="Group 689"/>
            <p:cNvGrpSpPr/>
            <p:nvPr/>
          </p:nvGrpSpPr>
          <p:grpSpPr>
            <a:xfrm>
              <a:off x="5970702" y="5712940"/>
              <a:ext cx="715674" cy="292286"/>
              <a:chOff x="7620676" y="4984917"/>
              <a:chExt cx="862158" cy="416054"/>
            </a:xfrm>
          </p:grpSpPr>
          <p:sp>
            <p:nvSpPr>
              <p:cNvPr id="694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695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84917"/>
                <a:ext cx="862158" cy="4160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+S505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91" name="Group 690"/>
            <p:cNvGrpSpPr/>
            <p:nvPr/>
          </p:nvGrpSpPr>
          <p:grpSpPr>
            <a:xfrm>
              <a:off x="5778407" y="5954923"/>
              <a:ext cx="1106841" cy="499542"/>
              <a:chOff x="507046" y="4525112"/>
              <a:chExt cx="1257639" cy="588904"/>
            </a:xfrm>
          </p:grpSpPr>
          <p:sp>
            <p:nvSpPr>
              <p:cNvPr id="692" name="Snip Same Side Corner Rectangle 691"/>
              <p:cNvSpPr/>
              <p:nvPr/>
            </p:nvSpPr>
            <p:spPr bwMode="auto">
              <a:xfrm>
                <a:off x="595865" y="4525112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693" name="TextBox 692"/>
              <p:cNvSpPr txBox="1"/>
              <p:nvPr/>
            </p:nvSpPr>
            <p:spPr>
              <a:xfrm>
                <a:off x="507046" y="4530423"/>
                <a:ext cx="1257639" cy="58359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cPLA2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rgbClr val="C5F2C6"/>
                    </a:solidFill>
                    <a:latin typeface="Arial" charset="0"/>
                  </a:rPr>
                  <a:t>P47712</a:t>
                </a:r>
                <a:endParaRPr lang="en-US" sz="850" dirty="0">
                  <a:solidFill>
                    <a:srgbClr val="C5F2C6"/>
                  </a:solidFill>
                </a:endParaRPr>
              </a:p>
            </p:txBody>
          </p:sp>
        </p:grpSp>
      </p:grpSp>
      <p:grpSp>
        <p:nvGrpSpPr>
          <p:cNvPr id="696" name="Group 695"/>
          <p:cNvGrpSpPr/>
          <p:nvPr/>
        </p:nvGrpSpPr>
        <p:grpSpPr>
          <a:xfrm>
            <a:off x="4074268" y="4608258"/>
            <a:ext cx="759521" cy="533909"/>
            <a:chOff x="9629437" y="2948631"/>
            <a:chExt cx="1015712" cy="714000"/>
          </a:xfrm>
        </p:grpSpPr>
        <p:grpSp>
          <p:nvGrpSpPr>
            <p:cNvPr id="697" name="Group 696"/>
            <p:cNvGrpSpPr/>
            <p:nvPr/>
          </p:nvGrpSpPr>
          <p:grpSpPr>
            <a:xfrm>
              <a:off x="9629437" y="3167593"/>
              <a:ext cx="1015712" cy="495038"/>
              <a:chOff x="537046" y="349955"/>
              <a:chExt cx="1154094" cy="583593"/>
            </a:xfrm>
          </p:grpSpPr>
          <p:sp>
            <p:nvSpPr>
              <p:cNvPr id="701" name="Rounded Rectangle 700"/>
              <p:cNvSpPr/>
              <p:nvPr/>
            </p:nvSpPr>
            <p:spPr bwMode="auto">
              <a:xfrm>
                <a:off x="574079" y="354624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702" name="Rectangle 701"/>
              <p:cNvSpPr/>
              <p:nvPr/>
            </p:nvSpPr>
            <p:spPr>
              <a:xfrm>
                <a:off x="537046" y="349955"/>
                <a:ext cx="1154094" cy="5835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EGFR</a:t>
                </a:r>
                <a:endParaRPr lang="en-US" sz="85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accent4">
                        <a:lumMod val="40000"/>
                        <a:lumOff val="60000"/>
                      </a:schemeClr>
                    </a:solidFill>
                    <a:latin typeface="Arial" charset="0"/>
                  </a:rPr>
                  <a:t>P00533</a:t>
                </a:r>
                <a:endParaRPr lang="en-US" sz="850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698" name="Group 697"/>
            <p:cNvGrpSpPr/>
            <p:nvPr/>
          </p:nvGrpSpPr>
          <p:grpSpPr>
            <a:xfrm>
              <a:off x="9787998" y="2948631"/>
              <a:ext cx="715674" cy="292286"/>
              <a:chOff x="7630676" y="5324585"/>
              <a:chExt cx="862158" cy="416052"/>
            </a:xfrm>
          </p:grpSpPr>
          <p:sp>
            <p:nvSpPr>
              <p:cNvPr id="699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700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5"/>
                <a:ext cx="862158" cy="4160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-T693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703" name="Group 702"/>
          <p:cNvGrpSpPr/>
          <p:nvPr/>
        </p:nvGrpSpPr>
        <p:grpSpPr>
          <a:xfrm>
            <a:off x="5740564" y="1541770"/>
            <a:ext cx="827664" cy="1060637"/>
            <a:chOff x="5827413" y="4114668"/>
            <a:chExt cx="1106841" cy="1418396"/>
          </a:xfrm>
        </p:grpSpPr>
        <p:grpSp>
          <p:nvGrpSpPr>
            <p:cNvPr id="704" name="Group 703"/>
            <p:cNvGrpSpPr/>
            <p:nvPr/>
          </p:nvGrpSpPr>
          <p:grpSpPr>
            <a:xfrm>
              <a:off x="6022996" y="4114668"/>
              <a:ext cx="715674" cy="292286"/>
              <a:chOff x="7620676" y="4967682"/>
              <a:chExt cx="862158" cy="416054"/>
            </a:xfrm>
          </p:grpSpPr>
          <p:sp>
            <p:nvSpPr>
              <p:cNvPr id="720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721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67682"/>
                <a:ext cx="862158" cy="4160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+S324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05" name="Group 704"/>
            <p:cNvGrpSpPr/>
            <p:nvPr/>
          </p:nvGrpSpPr>
          <p:grpSpPr>
            <a:xfrm>
              <a:off x="5827413" y="5023157"/>
              <a:ext cx="1106841" cy="509907"/>
              <a:chOff x="507046" y="2817700"/>
              <a:chExt cx="1257639" cy="601122"/>
            </a:xfrm>
          </p:grpSpPr>
          <p:sp>
            <p:nvSpPr>
              <p:cNvPr id="718" name="Snip Same Side Corner Rectangle 717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719" name="TextBox 718"/>
              <p:cNvSpPr txBox="1"/>
              <p:nvPr/>
            </p:nvSpPr>
            <p:spPr>
              <a:xfrm>
                <a:off x="507046" y="2823014"/>
                <a:ext cx="1257639" cy="59580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Elk-1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rgbClr val="AB743D"/>
                    </a:solidFill>
                    <a:latin typeface="Arial" charset="0"/>
                  </a:rPr>
                  <a:t>P19419</a:t>
                </a:r>
                <a:endParaRPr lang="en-US" sz="8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706" name="Group 705"/>
            <p:cNvGrpSpPr/>
            <p:nvPr/>
          </p:nvGrpSpPr>
          <p:grpSpPr>
            <a:xfrm>
              <a:off x="6022996" y="4786845"/>
              <a:ext cx="715674" cy="292286"/>
              <a:chOff x="7592082" y="6000910"/>
              <a:chExt cx="862158" cy="416052"/>
            </a:xfrm>
          </p:grpSpPr>
          <p:sp>
            <p:nvSpPr>
              <p:cNvPr id="716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717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4160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S422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707" name="Group 706"/>
            <p:cNvGrpSpPr/>
            <p:nvPr/>
          </p:nvGrpSpPr>
          <p:grpSpPr>
            <a:xfrm>
              <a:off x="6022996" y="4627875"/>
              <a:ext cx="715674" cy="292285"/>
              <a:chOff x="7620676" y="5019405"/>
              <a:chExt cx="862158" cy="416054"/>
            </a:xfrm>
          </p:grpSpPr>
          <p:sp>
            <p:nvSpPr>
              <p:cNvPr id="714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715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405"/>
                <a:ext cx="862158" cy="4160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+S389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08" name="Group 707"/>
            <p:cNvGrpSpPr/>
            <p:nvPr/>
          </p:nvGrpSpPr>
          <p:grpSpPr>
            <a:xfrm>
              <a:off x="6022996" y="4468913"/>
              <a:ext cx="715674" cy="292285"/>
              <a:chOff x="7620676" y="5019403"/>
              <a:chExt cx="862158" cy="416054"/>
            </a:xfrm>
          </p:grpSpPr>
          <p:sp>
            <p:nvSpPr>
              <p:cNvPr id="712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713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403"/>
                <a:ext cx="862158" cy="4160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+S383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09" name="Group 708"/>
            <p:cNvGrpSpPr/>
            <p:nvPr/>
          </p:nvGrpSpPr>
          <p:grpSpPr>
            <a:xfrm>
              <a:off x="6022996" y="4309965"/>
              <a:ext cx="715674" cy="292286"/>
              <a:chOff x="7592082" y="6000910"/>
              <a:chExt cx="862158" cy="416052"/>
            </a:xfrm>
          </p:grpSpPr>
          <p:sp>
            <p:nvSpPr>
              <p:cNvPr id="710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711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4160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T336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722" name="Group 721"/>
          <p:cNvGrpSpPr/>
          <p:nvPr/>
        </p:nvGrpSpPr>
        <p:grpSpPr>
          <a:xfrm>
            <a:off x="5740564" y="3685634"/>
            <a:ext cx="827664" cy="824859"/>
            <a:chOff x="4635234" y="4571953"/>
            <a:chExt cx="1106841" cy="1103089"/>
          </a:xfrm>
        </p:grpSpPr>
        <p:grpSp>
          <p:nvGrpSpPr>
            <p:cNvPr id="723" name="Group 722"/>
            <p:cNvGrpSpPr/>
            <p:nvPr/>
          </p:nvGrpSpPr>
          <p:grpSpPr>
            <a:xfrm>
              <a:off x="4830817" y="4571953"/>
              <a:ext cx="715674" cy="292285"/>
              <a:chOff x="7620676" y="4982649"/>
              <a:chExt cx="862158" cy="416054"/>
            </a:xfrm>
          </p:grpSpPr>
          <p:sp>
            <p:nvSpPr>
              <p:cNvPr id="733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734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82649"/>
                <a:ext cx="862158" cy="4160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+S104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24" name="Group 723"/>
            <p:cNvGrpSpPr/>
            <p:nvPr/>
          </p:nvGrpSpPr>
          <p:grpSpPr>
            <a:xfrm>
              <a:off x="4635234" y="5165134"/>
              <a:ext cx="1106841" cy="509908"/>
              <a:chOff x="507046" y="2817700"/>
              <a:chExt cx="1257639" cy="601124"/>
            </a:xfrm>
          </p:grpSpPr>
          <p:sp>
            <p:nvSpPr>
              <p:cNvPr id="731" name="Snip Same Side Corner Rectangle 730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732" name="TextBox 731"/>
              <p:cNvSpPr txBox="1"/>
              <p:nvPr/>
            </p:nvSpPr>
            <p:spPr>
              <a:xfrm>
                <a:off x="507046" y="2823014"/>
                <a:ext cx="1257639" cy="595810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err="1" smtClean="0">
                    <a:solidFill>
                      <a:schemeClr val="bg1"/>
                    </a:solidFill>
                    <a:latin typeface="Arial" charset="0"/>
                  </a:rPr>
                  <a:t>ER</a:t>
                </a:r>
                <a:r>
                  <a:rPr lang="en-US" sz="850" dirty="0" err="1" smtClean="0">
                    <a:solidFill>
                      <a:schemeClr val="bg1"/>
                    </a:solidFill>
                    <a:latin typeface="Symbol" charset="2"/>
                    <a:cs typeface="Symbol" charset="2"/>
                  </a:rPr>
                  <a:t>a</a:t>
                </a: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/ESR1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rgbClr val="AB743D"/>
                    </a:solidFill>
                    <a:latin typeface="Arial" charset="0"/>
                  </a:rPr>
                  <a:t>P03372</a:t>
                </a:r>
                <a:endParaRPr lang="en-US" sz="8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725" name="Group 724"/>
            <p:cNvGrpSpPr/>
            <p:nvPr/>
          </p:nvGrpSpPr>
          <p:grpSpPr>
            <a:xfrm>
              <a:off x="4830817" y="4942582"/>
              <a:ext cx="715674" cy="292286"/>
              <a:chOff x="7620676" y="5019397"/>
              <a:chExt cx="862158" cy="416054"/>
            </a:xfrm>
          </p:grpSpPr>
          <p:sp>
            <p:nvSpPr>
              <p:cNvPr id="729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730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7"/>
                <a:ext cx="862158" cy="4160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+S118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26" name="Group 725"/>
            <p:cNvGrpSpPr/>
            <p:nvPr/>
          </p:nvGrpSpPr>
          <p:grpSpPr>
            <a:xfrm>
              <a:off x="4830817" y="4783622"/>
              <a:ext cx="715674" cy="292286"/>
              <a:chOff x="7620676" y="5019397"/>
              <a:chExt cx="862158" cy="416054"/>
            </a:xfrm>
          </p:grpSpPr>
          <p:sp>
            <p:nvSpPr>
              <p:cNvPr id="727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728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7"/>
                <a:ext cx="862158" cy="4160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+S106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735" name="Group 734"/>
          <p:cNvGrpSpPr/>
          <p:nvPr/>
        </p:nvGrpSpPr>
        <p:grpSpPr>
          <a:xfrm>
            <a:off x="5740564" y="4458606"/>
            <a:ext cx="827664" cy="684110"/>
            <a:chOff x="4675157" y="3626199"/>
            <a:chExt cx="1106841" cy="914864"/>
          </a:xfrm>
        </p:grpSpPr>
        <p:grpSp>
          <p:nvGrpSpPr>
            <p:cNvPr id="736" name="Group 735"/>
            <p:cNvGrpSpPr/>
            <p:nvPr/>
          </p:nvGrpSpPr>
          <p:grpSpPr>
            <a:xfrm>
              <a:off x="4675157" y="4035664"/>
              <a:ext cx="1106841" cy="505399"/>
              <a:chOff x="507046" y="2791631"/>
              <a:chExt cx="1257639" cy="595810"/>
            </a:xfrm>
          </p:grpSpPr>
          <p:sp>
            <p:nvSpPr>
              <p:cNvPr id="743" name="Snip Same Side Corner Rectangle 742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744" name="TextBox 743"/>
              <p:cNvSpPr txBox="1"/>
              <p:nvPr/>
            </p:nvSpPr>
            <p:spPr>
              <a:xfrm>
                <a:off x="507046" y="2791631"/>
                <a:ext cx="1257639" cy="595810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err="1" smtClean="0">
                    <a:solidFill>
                      <a:schemeClr val="bg1"/>
                    </a:solidFill>
                    <a:latin typeface="Arial" charset="0"/>
                  </a:rPr>
                  <a:t>ER</a:t>
                </a:r>
                <a:r>
                  <a:rPr lang="en-US" sz="850" dirty="0" err="1" smtClean="0">
                    <a:solidFill>
                      <a:schemeClr val="bg1"/>
                    </a:solidFill>
                    <a:latin typeface="Symbol" charset="2"/>
                    <a:cs typeface="Symbol" charset="2"/>
                  </a:rPr>
                  <a:t>b</a:t>
                </a: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/ESR2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rgbClr val="AB743D"/>
                    </a:solidFill>
                    <a:latin typeface="Arial" charset="0"/>
                  </a:rPr>
                  <a:t>Q92731</a:t>
                </a:r>
                <a:endParaRPr lang="en-US" sz="8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737" name="Group 736"/>
            <p:cNvGrpSpPr/>
            <p:nvPr/>
          </p:nvGrpSpPr>
          <p:grpSpPr>
            <a:xfrm>
              <a:off x="4882366" y="3821524"/>
              <a:ext cx="715674" cy="292286"/>
              <a:chOff x="7592082" y="6000901"/>
              <a:chExt cx="862158" cy="416052"/>
            </a:xfrm>
          </p:grpSpPr>
          <p:sp>
            <p:nvSpPr>
              <p:cNvPr id="741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742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01"/>
                <a:ext cx="862158" cy="4160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S105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738" name="Group 737"/>
            <p:cNvGrpSpPr/>
            <p:nvPr/>
          </p:nvGrpSpPr>
          <p:grpSpPr>
            <a:xfrm>
              <a:off x="4888909" y="3626199"/>
              <a:ext cx="715674" cy="292286"/>
              <a:chOff x="7620676" y="4984558"/>
              <a:chExt cx="862158" cy="416054"/>
            </a:xfrm>
          </p:grpSpPr>
          <p:sp>
            <p:nvSpPr>
              <p:cNvPr id="739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740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84558"/>
                <a:ext cx="862158" cy="4160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+S87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745" name="Group 744"/>
          <p:cNvGrpSpPr/>
          <p:nvPr/>
        </p:nvGrpSpPr>
        <p:grpSpPr>
          <a:xfrm>
            <a:off x="5740564" y="5128912"/>
            <a:ext cx="827664" cy="529060"/>
            <a:chOff x="5858054" y="3324736"/>
            <a:chExt cx="1106841" cy="707515"/>
          </a:xfrm>
        </p:grpSpPr>
        <p:grpSp>
          <p:nvGrpSpPr>
            <p:cNvPr id="746" name="Group 745"/>
            <p:cNvGrpSpPr/>
            <p:nvPr/>
          </p:nvGrpSpPr>
          <p:grpSpPr>
            <a:xfrm>
              <a:off x="5858054" y="3526851"/>
              <a:ext cx="1106841" cy="505400"/>
              <a:chOff x="507046" y="2791634"/>
              <a:chExt cx="1257639" cy="595810"/>
            </a:xfrm>
          </p:grpSpPr>
          <p:sp>
            <p:nvSpPr>
              <p:cNvPr id="750" name="Snip Same Side Corner Rectangle 749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751" name="TextBox 750"/>
              <p:cNvSpPr txBox="1"/>
              <p:nvPr/>
            </p:nvSpPr>
            <p:spPr>
              <a:xfrm>
                <a:off x="507046" y="2791634"/>
                <a:ext cx="1257639" cy="595810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Ets-1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rgbClr val="AB743D"/>
                    </a:solidFill>
                    <a:latin typeface="Arial" charset="0"/>
                  </a:rPr>
                  <a:t>P14921</a:t>
                </a:r>
                <a:endParaRPr lang="en-US" sz="8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747" name="Group 746"/>
            <p:cNvGrpSpPr/>
            <p:nvPr/>
          </p:nvGrpSpPr>
          <p:grpSpPr>
            <a:xfrm>
              <a:off x="6051486" y="3324736"/>
              <a:ext cx="715674" cy="292286"/>
              <a:chOff x="7620676" y="5019399"/>
              <a:chExt cx="862158" cy="416054"/>
            </a:xfrm>
          </p:grpSpPr>
          <p:sp>
            <p:nvSpPr>
              <p:cNvPr id="748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749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4160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+T38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752" name="Group 751"/>
          <p:cNvGrpSpPr/>
          <p:nvPr/>
        </p:nvGrpSpPr>
        <p:grpSpPr>
          <a:xfrm>
            <a:off x="5740564" y="5621427"/>
            <a:ext cx="827664" cy="567073"/>
            <a:chOff x="5858054" y="3300517"/>
            <a:chExt cx="1106841" cy="758348"/>
          </a:xfrm>
        </p:grpSpPr>
        <p:grpSp>
          <p:nvGrpSpPr>
            <p:cNvPr id="753" name="Group 752"/>
            <p:cNvGrpSpPr/>
            <p:nvPr/>
          </p:nvGrpSpPr>
          <p:grpSpPr>
            <a:xfrm>
              <a:off x="5858054" y="3548966"/>
              <a:ext cx="1106841" cy="509899"/>
              <a:chOff x="507046" y="2817700"/>
              <a:chExt cx="1257639" cy="601113"/>
            </a:xfrm>
          </p:grpSpPr>
          <p:sp>
            <p:nvSpPr>
              <p:cNvPr id="757" name="Snip Same Side Corner Rectangle 756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758" name="TextBox 757"/>
              <p:cNvSpPr txBox="1"/>
              <p:nvPr/>
            </p:nvSpPr>
            <p:spPr>
              <a:xfrm>
                <a:off x="507046" y="2823007"/>
                <a:ext cx="1257639" cy="595806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Ets-2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rgbClr val="AB743D"/>
                    </a:solidFill>
                    <a:latin typeface="Arial" charset="0"/>
                  </a:rPr>
                  <a:t>P15036</a:t>
                </a:r>
                <a:endParaRPr lang="en-US" sz="8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754" name="Group 753"/>
            <p:cNvGrpSpPr/>
            <p:nvPr/>
          </p:nvGrpSpPr>
          <p:grpSpPr>
            <a:xfrm>
              <a:off x="6051486" y="3300517"/>
              <a:ext cx="715674" cy="292285"/>
              <a:chOff x="7620676" y="4984919"/>
              <a:chExt cx="862158" cy="416052"/>
            </a:xfrm>
          </p:grpSpPr>
          <p:sp>
            <p:nvSpPr>
              <p:cNvPr id="755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756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84919"/>
                <a:ext cx="862158" cy="4160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+T72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759" name="Group 758"/>
          <p:cNvGrpSpPr/>
          <p:nvPr/>
        </p:nvGrpSpPr>
        <p:grpSpPr>
          <a:xfrm>
            <a:off x="8282583" y="718406"/>
            <a:ext cx="827664" cy="710548"/>
            <a:chOff x="9689643" y="4523076"/>
            <a:chExt cx="1106841" cy="950221"/>
          </a:xfrm>
        </p:grpSpPr>
        <p:grpSp>
          <p:nvGrpSpPr>
            <p:cNvPr id="760" name="Group 759"/>
            <p:cNvGrpSpPr/>
            <p:nvPr/>
          </p:nvGrpSpPr>
          <p:grpSpPr>
            <a:xfrm>
              <a:off x="9689643" y="4967897"/>
              <a:ext cx="1106841" cy="505400"/>
              <a:chOff x="507046" y="2806992"/>
              <a:chExt cx="1257639" cy="595810"/>
            </a:xfrm>
          </p:grpSpPr>
          <p:sp>
            <p:nvSpPr>
              <p:cNvPr id="767" name="Snip Same Side Corner Rectangle 766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768" name="TextBox 767"/>
              <p:cNvSpPr txBox="1"/>
              <p:nvPr/>
            </p:nvSpPr>
            <p:spPr>
              <a:xfrm>
                <a:off x="507046" y="2806992"/>
                <a:ext cx="1257639" cy="595810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ETV6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rgbClr val="AB743D"/>
                    </a:solidFill>
                    <a:latin typeface="Arial" charset="0"/>
                  </a:rPr>
                  <a:t>P41212</a:t>
                </a:r>
                <a:endParaRPr lang="en-US" sz="8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761" name="Group 760"/>
            <p:cNvGrpSpPr/>
            <p:nvPr/>
          </p:nvGrpSpPr>
          <p:grpSpPr>
            <a:xfrm>
              <a:off x="9885226" y="4725681"/>
              <a:ext cx="715674" cy="292286"/>
              <a:chOff x="7630676" y="5290107"/>
              <a:chExt cx="862158" cy="416052"/>
            </a:xfrm>
          </p:grpSpPr>
          <p:sp>
            <p:nvSpPr>
              <p:cNvPr id="765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766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290107"/>
                <a:ext cx="862158" cy="4160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-S257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762" name="Group 761"/>
            <p:cNvGrpSpPr/>
            <p:nvPr/>
          </p:nvGrpSpPr>
          <p:grpSpPr>
            <a:xfrm>
              <a:off x="9885226" y="4523076"/>
              <a:ext cx="715674" cy="292286"/>
              <a:chOff x="7630676" y="5307348"/>
              <a:chExt cx="862158" cy="416052"/>
            </a:xfrm>
          </p:grpSpPr>
          <p:sp>
            <p:nvSpPr>
              <p:cNvPr id="763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764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07348"/>
                <a:ext cx="862158" cy="4160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-S213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769" name="Group 768"/>
          <p:cNvGrpSpPr/>
          <p:nvPr/>
        </p:nvGrpSpPr>
        <p:grpSpPr>
          <a:xfrm>
            <a:off x="6618760" y="489513"/>
            <a:ext cx="827664" cy="964621"/>
            <a:chOff x="8692531" y="2861592"/>
            <a:chExt cx="1106841" cy="1289995"/>
          </a:xfrm>
        </p:grpSpPr>
        <p:grpSp>
          <p:nvGrpSpPr>
            <p:cNvPr id="770" name="Group 769"/>
            <p:cNvGrpSpPr/>
            <p:nvPr/>
          </p:nvGrpSpPr>
          <p:grpSpPr>
            <a:xfrm>
              <a:off x="8692531" y="3641675"/>
              <a:ext cx="1106841" cy="509912"/>
              <a:chOff x="507046" y="2817700"/>
              <a:chExt cx="1257639" cy="601129"/>
            </a:xfrm>
          </p:grpSpPr>
          <p:sp>
            <p:nvSpPr>
              <p:cNvPr id="783" name="Snip Same Side Corner Rectangle 782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784" name="TextBox 783"/>
              <p:cNvSpPr txBox="1"/>
              <p:nvPr/>
            </p:nvSpPr>
            <p:spPr>
              <a:xfrm>
                <a:off x="507046" y="2823018"/>
                <a:ext cx="1257639" cy="595811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err="1" smtClean="0">
                    <a:solidFill>
                      <a:schemeClr val="bg1"/>
                    </a:solidFill>
                    <a:latin typeface="Arial" charset="0"/>
                  </a:rPr>
                  <a:t>Fos</a:t>
                </a:r>
                <a:endParaRPr lang="en-US" sz="850" dirty="0" smtClean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rgbClr val="AB743D"/>
                    </a:solidFill>
                    <a:latin typeface="Arial" charset="0"/>
                  </a:rPr>
                  <a:t>P01100</a:t>
                </a:r>
                <a:endParaRPr lang="en-US" sz="8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771" name="Group 770"/>
            <p:cNvGrpSpPr/>
            <p:nvPr/>
          </p:nvGrpSpPr>
          <p:grpSpPr>
            <a:xfrm>
              <a:off x="8901444" y="3211983"/>
              <a:ext cx="715674" cy="292286"/>
              <a:chOff x="7592082" y="5966436"/>
              <a:chExt cx="862158" cy="416052"/>
            </a:xfrm>
          </p:grpSpPr>
          <p:sp>
            <p:nvSpPr>
              <p:cNvPr id="781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782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5966436"/>
                <a:ext cx="862158" cy="4160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T331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772" name="Group 771"/>
            <p:cNvGrpSpPr/>
            <p:nvPr/>
          </p:nvGrpSpPr>
          <p:grpSpPr>
            <a:xfrm>
              <a:off x="8901444" y="3039573"/>
              <a:ext cx="715674" cy="292286"/>
              <a:chOff x="7592082" y="6000914"/>
              <a:chExt cx="862158" cy="416052"/>
            </a:xfrm>
          </p:grpSpPr>
          <p:sp>
            <p:nvSpPr>
              <p:cNvPr id="779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780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4"/>
                <a:ext cx="862158" cy="4160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T325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773" name="Group 772"/>
            <p:cNvGrpSpPr/>
            <p:nvPr/>
          </p:nvGrpSpPr>
          <p:grpSpPr>
            <a:xfrm>
              <a:off x="8901444" y="2861592"/>
              <a:ext cx="715674" cy="292286"/>
              <a:chOff x="7620676" y="5000461"/>
              <a:chExt cx="862158" cy="416056"/>
            </a:xfrm>
          </p:grpSpPr>
          <p:sp>
            <p:nvSpPr>
              <p:cNvPr id="777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778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00461"/>
                <a:ext cx="862158" cy="4160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+T232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74" name="Group 773"/>
            <p:cNvGrpSpPr/>
            <p:nvPr/>
          </p:nvGrpSpPr>
          <p:grpSpPr>
            <a:xfrm>
              <a:off x="8893443" y="3413697"/>
              <a:ext cx="715674" cy="292286"/>
              <a:chOff x="7620676" y="5000451"/>
              <a:chExt cx="862158" cy="416054"/>
            </a:xfrm>
          </p:grpSpPr>
          <p:sp>
            <p:nvSpPr>
              <p:cNvPr id="775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776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00451"/>
                <a:ext cx="862158" cy="4160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+S374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785" name="Group 784"/>
          <p:cNvGrpSpPr/>
          <p:nvPr/>
        </p:nvGrpSpPr>
        <p:grpSpPr>
          <a:xfrm>
            <a:off x="8198455" y="1431826"/>
            <a:ext cx="995920" cy="845843"/>
            <a:chOff x="6156069" y="6810845"/>
            <a:chExt cx="1331851" cy="1131151"/>
          </a:xfrm>
        </p:grpSpPr>
        <p:grpSp>
          <p:nvGrpSpPr>
            <p:cNvPr id="786" name="Group 785"/>
            <p:cNvGrpSpPr/>
            <p:nvPr/>
          </p:nvGrpSpPr>
          <p:grpSpPr>
            <a:xfrm>
              <a:off x="6156069" y="7436596"/>
              <a:ext cx="1331851" cy="505400"/>
              <a:chOff x="391664" y="2806992"/>
              <a:chExt cx="1513305" cy="595810"/>
            </a:xfrm>
          </p:grpSpPr>
          <p:sp>
            <p:nvSpPr>
              <p:cNvPr id="796" name="Snip Same Side Corner Rectangle 795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797" name="TextBox 796"/>
              <p:cNvSpPr txBox="1"/>
              <p:nvPr/>
            </p:nvSpPr>
            <p:spPr>
              <a:xfrm>
                <a:off x="391664" y="2806992"/>
                <a:ext cx="1513305" cy="595810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FOXO3/FKHRL1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rgbClr val="AB743D"/>
                    </a:solidFill>
                    <a:latin typeface="Arial" charset="0"/>
                  </a:rPr>
                  <a:t>O43524</a:t>
                </a:r>
                <a:endParaRPr lang="en-US" sz="8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787" name="Group 786"/>
            <p:cNvGrpSpPr/>
            <p:nvPr/>
          </p:nvGrpSpPr>
          <p:grpSpPr>
            <a:xfrm>
              <a:off x="6453199" y="7218600"/>
              <a:ext cx="715674" cy="292286"/>
              <a:chOff x="7630676" y="5324583"/>
              <a:chExt cx="862158" cy="416052"/>
            </a:xfrm>
          </p:grpSpPr>
          <p:sp>
            <p:nvSpPr>
              <p:cNvPr id="794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795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3"/>
                <a:ext cx="862158" cy="4160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-S425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788" name="Group 787"/>
            <p:cNvGrpSpPr/>
            <p:nvPr/>
          </p:nvGrpSpPr>
          <p:grpSpPr>
            <a:xfrm>
              <a:off x="6453199" y="7003883"/>
              <a:ext cx="715674" cy="292286"/>
              <a:chOff x="7630676" y="5324583"/>
              <a:chExt cx="862158" cy="416052"/>
            </a:xfrm>
          </p:grpSpPr>
          <p:sp>
            <p:nvSpPr>
              <p:cNvPr id="792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793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3"/>
                <a:ext cx="862158" cy="4160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-S344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789" name="Group 788"/>
            <p:cNvGrpSpPr/>
            <p:nvPr/>
          </p:nvGrpSpPr>
          <p:grpSpPr>
            <a:xfrm>
              <a:off x="6453199" y="6810845"/>
              <a:ext cx="715674" cy="292286"/>
              <a:chOff x="7630676" y="5324585"/>
              <a:chExt cx="862158" cy="416052"/>
            </a:xfrm>
          </p:grpSpPr>
          <p:sp>
            <p:nvSpPr>
              <p:cNvPr id="790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791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5"/>
                <a:ext cx="862158" cy="4160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-S294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798" name="Group 797"/>
          <p:cNvGrpSpPr/>
          <p:nvPr/>
        </p:nvGrpSpPr>
        <p:grpSpPr>
          <a:xfrm>
            <a:off x="4040195" y="1983830"/>
            <a:ext cx="827664" cy="822188"/>
            <a:chOff x="4673913" y="1873985"/>
            <a:chExt cx="928536" cy="922392"/>
          </a:xfrm>
        </p:grpSpPr>
        <p:grpSp>
          <p:nvGrpSpPr>
            <p:cNvPr id="799" name="Group 798"/>
            <p:cNvGrpSpPr/>
            <p:nvPr/>
          </p:nvGrpSpPr>
          <p:grpSpPr>
            <a:xfrm>
              <a:off x="4673913" y="2377311"/>
              <a:ext cx="928536" cy="419066"/>
              <a:chOff x="507046" y="3634424"/>
              <a:chExt cx="1257639" cy="588900"/>
            </a:xfrm>
          </p:grpSpPr>
          <p:sp>
            <p:nvSpPr>
              <p:cNvPr id="809" name="Snip Same Side Corner Rectangle 808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0" name="TextBox 809"/>
              <p:cNvSpPr txBox="1"/>
              <p:nvPr/>
            </p:nvSpPr>
            <p:spPr>
              <a:xfrm>
                <a:off x="507046" y="3639731"/>
                <a:ext cx="1257639" cy="58359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Grb10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Q13322</a:t>
                </a:r>
                <a:endParaRPr lang="en-US" sz="8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800" name="Group 799"/>
            <p:cNvGrpSpPr/>
            <p:nvPr/>
          </p:nvGrpSpPr>
          <p:grpSpPr>
            <a:xfrm>
              <a:off x="4841485" y="2195185"/>
              <a:ext cx="600383" cy="245201"/>
              <a:chOff x="7630676" y="5324578"/>
              <a:chExt cx="862158" cy="416054"/>
            </a:xfrm>
          </p:grpSpPr>
          <p:sp>
            <p:nvSpPr>
              <p:cNvPr id="807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808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78"/>
                <a:ext cx="862158" cy="4160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-S476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801" name="Group 800"/>
            <p:cNvGrpSpPr/>
            <p:nvPr/>
          </p:nvGrpSpPr>
          <p:grpSpPr>
            <a:xfrm>
              <a:off x="4841485" y="2034011"/>
              <a:ext cx="600383" cy="245201"/>
              <a:chOff x="7592082" y="6000899"/>
              <a:chExt cx="862158" cy="416054"/>
            </a:xfrm>
          </p:grpSpPr>
          <p:sp>
            <p:nvSpPr>
              <p:cNvPr id="805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806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899"/>
                <a:ext cx="862158" cy="4160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S418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802" name="Group 801"/>
            <p:cNvGrpSpPr/>
            <p:nvPr/>
          </p:nvGrpSpPr>
          <p:grpSpPr>
            <a:xfrm>
              <a:off x="4841485" y="1873985"/>
              <a:ext cx="600383" cy="245201"/>
              <a:chOff x="7630676" y="5324578"/>
              <a:chExt cx="862158" cy="416054"/>
            </a:xfrm>
          </p:grpSpPr>
          <p:sp>
            <p:nvSpPr>
              <p:cNvPr id="803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804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78"/>
                <a:ext cx="862158" cy="4160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-S150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812" name="Group 811"/>
          <p:cNvGrpSpPr/>
          <p:nvPr/>
        </p:nvGrpSpPr>
        <p:grpSpPr>
          <a:xfrm>
            <a:off x="4040195" y="1655644"/>
            <a:ext cx="827664" cy="373545"/>
            <a:chOff x="507046" y="3634424"/>
            <a:chExt cx="1257639" cy="588905"/>
          </a:xfrm>
        </p:grpSpPr>
        <p:sp>
          <p:nvSpPr>
            <p:cNvPr id="819" name="Snip Same Side Corner Rectangle 81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20" name="TextBox 819"/>
            <p:cNvSpPr txBox="1"/>
            <p:nvPr/>
          </p:nvSpPr>
          <p:spPr>
            <a:xfrm>
              <a:off x="507046" y="3639735"/>
              <a:ext cx="1257639" cy="583594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IRS1</a:t>
              </a: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P35568</a:t>
              </a:r>
              <a:endParaRPr lang="en-US" sz="8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13" name="Group 812"/>
          <p:cNvGrpSpPr/>
          <p:nvPr/>
        </p:nvGrpSpPr>
        <p:grpSpPr>
          <a:xfrm>
            <a:off x="4189564" y="1484249"/>
            <a:ext cx="535161" cy="218563"/>
            <a:chOff x="7630676" y="5324594"/>
            <a:chExt cx="862158" cy="416053"/>
          </a:xfrm>
        </p:grpSpPr>
        <p:sp>
          <p:nvSpPr>
            <p:cNvPr id="817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818" name="Text Box 157"/>
            <p:cNvSpPr txBox="1">
              <a:spLocks noChangeArrowheads="1"/>
            </p:cNvSpPr>
            <p:nvPr/>
          </p:nvSpPr>
          <p:spPr bwMode="auto">
            <a:xfrm>
              <a:off x="7630676" y="5324594"/>
              <a:ext cx="862158" cy="4160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rgbClr val="FFFFFF"/>
                  </a:solidFill>
                  <a:latin typeface="Arial" charset="0"/>
                </a:rPr>
                <a:t>-S639</a:t>
              </a:r>
              <a:endParaRPr lang="en-US" sz="8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814" name="Group 813"/>
          <p:cNvGrpSpPr/>
          <p:nvPr/>
        </p:nvGrpSpPr>
        <p:grpSpPr>
          <a:xfrm>
            <a:off x="4189564" y="1376064"/>
            <a:ext cx="535161" cy="218563"/>
            <a:chOff x="7630676" y="5324594"/>
            <a:chExt cx="862158" cy="416053"/>
          </a:xfrm>
        </p:grpSpPr>
        <p:sp>
          <p:nvSpPr>
            <p:cNvPr id="815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816" name="Text Box 157"/>
            <p:cNvSpPr txBox="1">
              <a:spLocks noChangeArrowheads="1"/>
            </p:cNvSpPr>
            <p:nvPr/>
          </p:nvSpPr>
          <p:spPr bwMode="auto">
            <a:xfrm>
              <a:off x="7630676" y="5324594"/>
              <a:ext cx="862158" cy="4160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rgbClr val="FFFFFF"/>
                  </a:solidFill>
                  <a:latin typeface="Arial" charset="0"/>
                </a:rPr>
                <a:t>-S336</a:t>
              </a:r>
              <a:endParaRPr lang="en-US" sz="8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821" name="Group 820"/>
          <p:cNvGrpSpPr/>
          <p:nvPr/>
        </p:nvGrpSpPr>
        <p:grpSpPr>
          <a:xfrm>
            <a:off x="235309" y="1745391"/>
            <a:ext cx="535160" cy="218563"/>
            <a:chOff x="7630676" y="5324576"/>
            <a:chExt cx="862158" cy="416050"/>
          </a:xfrm>
        </p:grpSpPr>
        <p:sp>
          <p:nvSpPr>
            <p:cNvPr id="822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823" name="Text Box 157"/>
            <p:cNvSpPr txBox="1">
              <a:spLocks noChangeArrowheads="1"/>
            </p:cNvSpPr>
            <p:nvPr/>
          </p:nvSpPr>
          <p:spPr bwMode="auto">
            <a:xfrm>
              <a:off x="7630676" y="5324576"/>
              <a:ext cx="862158" cy="416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rgbClr val="FFFFFF"/>
                  </a:solidFill>
                  <a:latin typeface="Arial" charset="0"/>
                </a:rPr>
                <a:t>-S523</a:t>
              </a:r>
              <a:endParaRPr lang="en-US" sz="8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824" name="Elbow Connector 823"/>
          <p:cNvCxnSpPr/>
          <p:nvPr/>
        </p:nvCxnSpPr>
        <p:spPr bwMode="auto">
          <a:xfrm rot="5400000">
            <a:off x="425724" y="1146761"/>
            <a:ext cx="967063" cy="414315"/>
          </a:xfrm>
          <a:prstGeom prst="bentConnector3">
            <a:avLst>
              <a:gd name="adj1" fmla="val 101453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825" name="Group 824"/>
          <p:cNvGrpSpPr/>
          <p:nvPr/>
        </p:nvGrpSpPr>
        <p:grpSpPr>
          <a:xfrm>
            <a:off x="6618760" y="1402606"/>
            <a:ext cx="827664" cy="851109"/>
            <a:chOff x="5779962" y="6850133"/>
            <a:chExt cx="1106841" cy="1138192"/>
          </a:xfrm>
        </p:grpSpPr>
        <p:grpSp>
          <p:nvGrpSpPr>
            <p:cNvPr id="826" name="Group 825"/>
            <p:cNvGrpSpPr/>
            <p:nvPr/>
          </p:nvGrpSpPr>
          <p:grpSpPr>
            <a:xfrm>
              <a:off x="5779962" y="7482925"/>
              <a:ext cx="1106841" cy="505400"/>
              <a:chOff x="507046" y="2791632"/>
              <a:chExt cx="1257639" cy="595810"/>
            </a:xfrm>
          </p:grpSpPr>
          <p:sp>
            <p:nvSpPr>
              <p:cNvPr id="836" name="Snip Same Side Corner Rectangle 835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7" name="TextBox 836"/>
              <p:cNvSpPr txBox="1"/>
              <p:nvPr/>
            </p:nvSpPr>
            <p:spPr>
              <a:xfrm>
                <a:off x="507046" y="2791632"/>
                <a:ext cx="1257639" cy="595810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Jun/c-Jun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rgbClr val="AB743D"/>
                    </a:solidFill>
                    <a:latin typeface="Arial" charset="0"/>
                  </a:rPr>
                  <a:t>P05412</a:t>
                </a:r>
                <a:endParaRPr lang="en-US" sz="8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827" name="Group 826"/>
            <p:cNvGrpSpPr/>
            <p:nvPr/>
          </p:nvGrpSpPr>
          <p:grpSpPr>
            <a:xfrm>
              <a:off x="5975545" y="7239232"/>
              <a:ext cx="715674" cy="292286"/>
              <a:chOff x="7630676" y="5269460"/>
              <a:chExt cx="862158" cy="416052"/>
            </a:xfrm>
          </p:grpSpPr>
          <p:sp>
            <p:nvSpPr>
              <p:cNvPr id="834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835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269460"/>
                <a:ext cx="862158" cy="4160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-S243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828" name="Group 827"/>
            <p:cNvGrpSpPr/>
            <p:nvPr/>
          </p:nvGrpSpPr>
          <p:grpSpPr>
            <a:xfrm>
              <a:off x="5975545" y="7053332"/>
              <a:ext cx="715674" cy="292286"/>
              <a:chOff x="7620676" y="4984919"/>
              <a:chExt cx="862158" cy="416054"/>
            </a:xfrm>
          </p:grpSpPr>
          <p:sp>
            <p:nvSpPr>
              <p:cNvPr id="832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833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84919"/>
                <a:ext cx="862158" cy="4160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+S73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29" name="Group 828"/>
            <p:cNvGrpSpPr/>
            <p:nvPr/>
          </p:nvGrpSpPr>
          <p:grpSpPr>
            <a:xfrm>
              <a:off x="5975545" y="6850133"/>
              <a:ext cx="715674" cy="292286"/>
              <a:chOff x="7620676" y="4984921"/>
              <a:chExt cx="862158" cy="416054"/>
            </a:xfrm>
          </p:grpSpPr>
          <p:sp>
            <p:nvSpPr>
              <p:cNvPr id="830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831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84921"/>
                <a:ext cx="862158" cy="4160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+S63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839" name="Group 838"/>
          <p:cNvGrpSpPr/>
          <p:nvPr/>
        </p:nvGrpSpPr>
        <p:grpSpPr>
          <a:xfrm>
            <a:off x="3148139" y="2953793"/>
            <a:ext cx="908546" cy="370175"/>
            <a:chOff x="426341" y="1139280"/>
            <a:chExt cx="1380540" cy="583594"/>
          </a:xfrm>
        </p:grpSpPr>
        <p:sp>
          <p:nvSpPr>
            <p:cNvPr id="846" name="Rounded Rectangle 84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47" name="Rectangle 846"/>
            <p:cNvSpPr/>
            <p:nvPr/>
          </p:nvSpPr>
          <p:spPr>
            <a:xfrm>
              <a:off x="426341" y="1139280"/>
              <a:ext cx="1380540" cy="5835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MAPKAPK2</a:t>
              </a:r>
              <a:endParaRPr lang="en-US" sz="8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P49137</a:t>
              </a:r>
              <a:endParaRPr lang="en-US" sz="8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40" name="Group 839"/>
          <p:cNvGrpSpPr/>
          <p:nvPr/>
        </p:nvGrpSpPr>
        <p:grpSpPr>
          <a:xfrm>
            <a:off x="3334832" y="2784222"/>
            <a:ext cx="535161" cy="218563"/>
            <a:chOff x="7620676" y="5019393"/>
            <a:chExt cx="862158" cy="416054"/>
          </a:xfrm>
        </p:grpSpPr>
        <p:sp>
          <p:nvSpPr>
            <p:cNvPr id="84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845" name="Text Box 154"/>
            <p:cNvSpPr txBox="1">
              <a:spLocks noChangeArrowheads="1"/>
            </p:cNvSpPr>
            <p:nvPr/>
          </p:nvSpPr>
          <p:spPr bwMode="auto">
            <a:xfrm>
              <a:off x="7620676" y="5019393"/>
              <a:ext cx="862158" cy="4160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+T334</a:t>
              </a:r>
              <a:endParaRPr lang="en-US" sz="8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41" name="Group 840"/>
          <p:cNvGrpSpPr/>
          <p:nvPr/>
        </p:nvGrpSpPr>
        <p:grpSpPr>
          <a:xfrm>
            <a:off x="3334832" y="2652149"/>
            <a:ext cx="535161" cy="218563"/>
            <a:chOff x="7620676" y="5019406"/>
            <a:chExt cx="862158" cy="416054"/>
          </a:xfrm>
        </p:grpSpPr>
        <p:sp>
          <p:nvSpPr>
            <p:cNvPr id="84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843" name="Text Box 154"/>
            <p:cNvSpPr txBox="1">
              <a:spLocks noChangeArrowheads="1"/>
            </p:cNvSpPr>
            <p:nvPr/>
          </p:nvSpPr>
          <p:spPr bwMode="auto">
            <a:xfrm>
              <a:off x="7620676" y="5019406"/>
              <a:ext cx="862158" cy="4160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+T272</a:t>
              </a:r>
              <a:endParaRPr lang="en-US" sz="8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48" name="Group 847"/>
          <p:cNvGrpSpPr/>
          <p:nvPr/>
        </p:nvGrpSpPr>
        <p:grpSpPr>
          <a:xfrm>
            <a:off x="89073" y="6338291"/>
            <a:ext cx="908547" cy="370175"/>
            <a:chOff x="-4218319" y="2143653"/>
            <a:chExt cx="1380540" cy="583594"/>
          </a:xfrm>
        </p:grpSpPr>
        <p:sp>
          <p:nvSpPr>
            <p:cNvPr id="849" name="Rounded Rectangle 848"/>
            <p:cNvSpPr/>
            <p:nvPr/>
          </p:nvSpPr>
          <p:spPr bwMode="auto">
            <a:xfrm>
              <a:off x="-4056726" y="2148324"/>
              <a:ext cx="1080029" cy="520037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50" name="Rectangle 849"/>
            <p:cNvSpPr/>
            <p:nvPr/>
          </p:nvSpPr>
          <p:spPr>
            <a:xfrm>
              <a:off x="-4218319" y="2143653"/>
              <a:ext cx="1380540" cy="5835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MAPKAPK3</a:t>
              </a:r>
              <a:endParaRPr lang="en-US" sz="8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Q16644</a:t>
              </a:r>
              <a:endParaRPr lang="en-US" sz="8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51" name="Group 850"/>
          <p:cNvGrpSpPr/>
          <p:nvPr/>
        </p:nvGrpSpPr>
        <p:grpSpPr>
          <a:xfrm>
            <a:off x="223221" y="760475"/>
            <a:ext cx="535160" cy="218563"/>
            <a:chOff x="7592082" y="6000899"/>
            <a:chExt cx="862158" cy="416050"/>
          </a:xfrm>
        </p:grpSpPr>
        <p:sp>
          <p:nvSpPr>
            <p:cNvPr id="85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853" name="Text Box 160"/>
            <p:cNvSpPr txBox="1">
              <a:spLocks noChangeArrowheads="1"/>
            </p:cNvSpPr>
            <p:nvPr/>
          </p:nvSpPr>
          <p:spPr bwMode="auto">
            <a:xfrm>
              <a:off x="7592082" y="6000899"/>
              <a:ext cx="862158" cy="416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rgbClr val="FFFFFF"/>
                  </a:solidFill>
                  <a:latin typeface="Arial" charset="0"/>
                </a:rPr>
                <a:t>T386</a:t>
              </a:r>
              <a:endParaRPr lang="en-US" sz="8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854" name="Straight Arrow Connector 853"/>
          <p:cNvCxnSpPr/>
          <p:nvPr/>
        </p:nvCxnSpPr>
        <p:spPr bwMode="auto">
          <a:xfrm>
            <a:off x="62381" y="3647356"/>
            <a:ext cx="24277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855" name="Straight Arrow Connector 854"/>
          <p:cNvCxnSpPr/>
          <p:nvPr/>
        </p:nvCxnSpPr>
        <p:spPr bwMode="auto">
          <a:xfrm>
            <a:off x="54954" y="2366224"/>
            <a:ext cx="24277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856" name="Straight Arrow Connector 855"/>
          <p:cNvCxnSpPr/>
          <p:nvPr/>
        </p:nvCxnSpPr>
        <p:spPr bwMode="auto">
          <a:xfrm>
            <a:off x="70148" y="864516"/>
            <a:ext cx="24277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857" name="Group 856"/>
          <p:cNvGrpSpPr/>
          <p:nvPr/>
        </p:nvGrpSpPr>
        <p:grpSpPr>
          <a:xfrm>
            <a:off x="7456358" y="332124"/>
            <a:ext cx="827664" cy="577025"/>
            <a:chOff x="5858054" y="3287208"/>
            <a:chExt cx="1106841" cy="771657"/>
          </a:xfrm>
        </p:grpSpPr>
        <p:grpSp>
          <p:nvGrpSpPr>
            <p:cNvPr id="858" name="Group 857"/>
            <p:cNvGrpSpPr/>
            <p:nvPr/>
          </p:nvGrpSpPr>
          <p:grpSpPr>
            <a:xfrm>
              <a:off x="5858054" y="3548966"/>
              <a:ext cx="1106841" cy="509899"/>
              <a:chOff x="507046" y="2817700"/>
              <a:chExt cx="1257639" cy="601113"/>
            </a:xfrm>
          </p:grpSpPr>
          <p:sp>
            <p:nvSpPr>
              <p:cNvPr id="862" name="Snip Same Side Corner Rectangle 861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63" name="TextBox 862"/>
              <p:cNvSpPr txBox="1"/>
              <p:nvPr/>
            </p:nvSpPr>
            <p:spPr>
              <a:xfrm>
                <a:off x="507046" y="2823007"/>
                <a:ext cx="1257639" cy="595806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RARG2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rgbClr val="AB743D"/>
                    </a:solidFill>
                    <a:latin typeface="Arial" charset="0"/>
                  </a:rPr>
                  <a:t>P13631</a:t>
                </a:r>
                <a:endParaRPr lang="en-US" sz="8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859" name="Group 858"/>
            <p:cNvGrpSpPr/>
            <p:nvPr/>
          </p:nvGrpSpPr>
          <p:grpSpPr>
            <a:xfrm>
              <a:off x="6051486" y="3287208"/>
              <a:ext cx="715674" cy="292285"/>
              <a:chOff x="7620676" y="4965975"/>
              <a:chExt cx="862158" cy="416052"/>
            </a:xfrm>
          </p:grpSpPr>
          <p:sp>
            <p:nvSpPr>
              <p:cNvPr id="860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861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65975"/>
                <a:ext cx="862158" cy="4160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+S79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864" name="Group 863"/>
          <p:cNvGrpSpPr/>
          <p:nvPr/>
        </p:nvGrpSpPr>
        <p:grpSpPr>
          <a:xfrm>
            <a:off x="71386" y="4855235"/>
            <a:ext cx="908546" cy="808576"/>
            <a:chOff x="4440117" y="6956996"/>
            <a:chExt cx="1215006" cy="1081315"/>
          </a:xfrm>
        </p:grpSpPr>
        <p:grpSp>
          <p:nvGrpSpPr>
            <p:cNvPr id="865" name="Group 864"/>
            <p:cNvGrpSpPr/>
            <p:nvPr/>
          </p:nvGrpSpPr>
          <p:grpSpPr>
            <a:xfrm>
              <a:off x="4440117" y="7543272"/>
              <a:ext cx="1215006" cy="495039"/>
              <a:chOff x="426341" y="1139283"/>
              <a:chExt cx="1380540" cy="583595"/>
            </a:xfrm>
          </p:grpSpPr>
          <p:sp>
            <p:nvSpPr>
              <p:cNvPr id="875" name="Rounded Rectangle 874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6" name="Rectangle 875"/>
              <p:cNvSpPr/>
              <p:nvPr/>
            </p:nvSpPr>
            <p:spPr>
              <a:xfrm>
                <a:off x="426341" y="1139283"/>
                <a:ext cx="1380540" cy="5835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MNK1/MKNK1</a:t>
                </a:r>
                <a:endParaRPr lang="en-US" sz="85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Q9BUB5</a:t>
                </a:r>
                <a:endParaRPr lang="en-US" sz="8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866" name="Group 865"/>
            <p:cNvGrpSpPr/>
            <p:nvPr/>
          </p:nvGrpSpPr>
          <p:grpSpPr>
            <a:xfrm>
              <a:off x="4689783" y="7326664"/>
              <a:ext cx="715674" cy="292286"/>
              <a:chOff x="7620676" y="5019405"/>
              <a:chExt cx="862158" cy="416056"/>
            </a:xfrm>
          </p:grpSpPr>
          <p:sp>
            <p:nvSpPr>
              <p:cNvPr id="873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874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405"/>
                <a:ext cx="862158" cy="4160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+T385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67" name="Group 866"/>
            <p:cNvGrpSpPr/>
            <p:nvPr/>
          </p:nvGrpSpPr>
          <p:grpSpPr>
            <a:xfrm>
              <a:off x="4689783" y="7150032"/>
              <a:ext cx="715674" cy="292286"/>
              <a:chOff x="7620676" y="5019403"/>
              <a:chExt cx="862158" cy="416056"/>
            </a:xfrm>
          </p:grpSpPr>
          <p:sp>
            <p:nvSpPr>
              <p:cNvPr id="871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872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403"/>
                <a:ext cx="862158" cy="4160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+T255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68" name="Group 867"/>
            <p:cNvGrpSpPr/>
            <p:nvPr/>
          </p:nvGrpSpPr>
          <p:grpSpPr>
            <a:xfrm>
              <a:off x="4689783" y="6956996"/>
              <a:ext cx="715674" cy="292286"/>
              <a:chOff x="7620676" y="5019408"/>
              <a:chExt cx="862158" cy="416056"/>
            </a:xfrm>
          </p:grpSpPr>
          <p:sp>
            <p:nvSpPr>
              <p:cNvPr id="869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870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408"/>
                <a:ext cx="862158" cy="4160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+T250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877" name="Group 876"/>
          <p:cNvGrpSpPr/>
          <p:nvPr/>
        </p:nvGrpSpPr>
        <p:grpSpPr>
          <a:xfrm>
            <a:off x="3091645" y="4083465"/>
            <a:ext cx="1037202" cy="808572"/>
            <a:chOff x="4359304" y="6957001"/>
            <a:chExt cx="1387057" cy="1081307"/>
          </a:xfrm>
        </p:grpSpPr>
        <p:grpSp>
          <p:nvGrpSpPr>
            <p:cNvPr id="878" name="Group 877"/>
            <p:cNvGrpSpPr/>
            <p:nvPr/>
          </p:nvGrpSpPr>
          <p:grpSpPr>
            <a:xfrm>
              <a:off x="4359304" y="7543270"/>
              <a:ext cx="1387057" cy="495038"/>
              <a:chOff x="334518" y="1139278"/>
              <a:chExt cx="1576032" cy="583592"/>
            </a:xfrm>
          </p:grpSpPr>
          <p:sp>
            <p:nvSpPr>
              <p:cNvPr id="888" name="Rounded Rectangle 887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89" name="Rectangle 888"/>
              <p:cNvSpPr/>
              <p:nvPr/>
            </p:nvSpPr>
            <p:spPr>
              <a:xfrm>
                <a:off x="334518" y="1139278"/>
                <a:ext cx="1576032" cy="5835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MSK1/RPS6KA5</a:t>
                </a:r>
                <a:endParaRPr lang="en-US" sz="85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O75582</a:t>
                </a:r>
                <a:endParaRPr lang="en-US" sz="8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879" name="Group 878"/>
            <p:cNvGrpSpPr/>
            <p:nvPr/>
          </p:nvGrpSpPr>
          <p:grpSpPr>
            <a:xfrm>
              <a:off x="4689783" y="7326669"/>
              <a:ext cx="715674" cy="292285"/>
              <a:chOff x="7620676" y="5019406"/>
              <a:chExt cx="862158" cy="416054"/>
            </a:xfrm>
          </p:grpSpPr>
          <p:sp>
            <p:nvSpPr>
              <p:cNvPr id="886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887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406"/>
                <a:ext cx="862158" cy="4160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+T700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80" name="Group 879"/>
            <p:cNvGrpSpPr/>
            <p:nvPr/>
          </p:nvGrpSpPr>
          <p:grpSpPr>
            <a:xfrm>
              <a:off x="4689783" y="7150039"/>
              <a:ext cx="715674" cy="292285"/>
              <a:chOff x="7620676" y="5019405"/>
              <a:chExt cx="862158" cy="416054"/>
            </a:xfrm>
          </p:grpSpPr>
          <p:sp>
            <p:nvSpPr>
              <p:cNvPr id="884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885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405"/>
                <a:ext cx="862158" cy="4160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+T581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81" name="Group 880"/>
            <p:cNvGrpSpPr/>
            <p:nvPr/>
          </p:nvGrpSpPr>
          <p:grpSpPr>
            <a:xfrm>
              <a:off x="4689783" y="6957001"/>
              <a:ext cx="715674" cy="292285"/>
              <a:chOff x="7620676" y="5019408"/>
              <a:chExt cx="862158" cy="416054"/>
            </a:xfrm>
          </p:grpSpPr>
          <p:sp>
            <p:nvSpPr>
              <p:cNvPr id="882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883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408"/>
                <a:ext cx="862158" cy="4160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+S360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890" name="Group 889"/>
          <p:cNvGrpSpPr/>
          <p:nvPr/>
        </p:nvGrpSpPr>
        <p:grpSpPr>
          <a:xfrm>
            <a:off x="3100926" y="4855250"/>
            <a:ext cx="1004269" cy="808572"/>
            <a:chOff x="4372079" y="6957001"/>
            <a:chExt cx="1343016" cy="1081307"/>
          </a:xfrm>
        </p:grpSpPr>
        <p:grpSp>
          <p:nvGrpSpPr>
            <p:cNvPr id="891" name="Group 890"/>
            <p:cNvGrpSpPr/>
            <p:nvPr/>
          </p:nvGrpSpPr>
          <p:grpSpPr>
            <a:xfrm>
              <a:off x="4372079" y="7543270"/>
              <a:ext cx="1343016" cy="495038"/>
              <a:chOff x="349034" y="1139278"/>
              <a:chExt cx="1525991" cy="583592"/>
            </a:xfrm>
          </p:grpSpPr>
          <p:sp>
            <p:nvSpPr>
              <p:cNvPr id="901" name="Rounded Rectangle 900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02" name="Rectangle 901"/>
              <p:cNvSpPr/>
              <p:nvPr/>
            </p:nvSpPr>
            <p:spPr>
              <a:xfrm>
                <a:off x="349034" y="1139278"/>
                <a:ext cx="1525991" cy="5835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MSK2/RPS6KA4</a:t>
                </a:r>
                <a:endParaRPr lang="en-US" sz="85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O75676</a:t>
                </a:r>
                <a:endParaRPr lang="en-US" sz="8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892" name="Group 891"/>
            <p:cNvGrpSpPr/>
            <p:nvPr/>
          </p:nvGrpSpPr>
          <p:grpSpPr>
            <a:xfrm>
              <a:off x="4689783" y="7326669"/>
              <a:ext cx="715674" cy="292285"/>
              <a:chOff x="7620676" y="5019406"/>
              <a:chExt cx="862158" cy="416054"/>
            </a:xfrm>
          </p:grpSpPr>
          <p:sp>
            <p:nvSpPr>
              <p:cNvPr id="899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900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406"/>
                <a:ext cx="862158" cy="4160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+T687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93" name="Group 892"/>
            <p:cNvGrpSpPr/>
            <p:nvPr/>
          </p:nvGrpSpPr>
          <p:grpSpPr>
            <a:xfrm>
              <a:off x="4689783" y="7150039"/>
              <a:ext cx="715674" cy="292285"/>
              <a:chOff x="7620676" y="5019405"/>
              <a:chExt cx="862158" cy="416054"/>
            </a:xfrm>
          </p:grpSpPr>
          <p:sp>
            <p:nvSpPr>
              <p:cNvPr id="897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898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405"/>
                <a:ext cx="862158" cy="4160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+T568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94" name="Group 893"/>
            <p:cNvGrpSpPr/>
            <p:nvPr/>
          </p:nvGrpSpPr>
          <p:grpSpPr>
            <a:xfrm>
              <a:off x="4689783" y="6957001"/>
              <a:ext cx="715674" cy="292285"/>
              <a:chOff x="7620676" y="5019408"/>
              <a:chExt cx="862158" cy="416054"/>
            </a:xfrm>
          </p:grpSpPr>
          <p:sp>
            <p:nvSpPr>
              <p:cNvPr id="895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896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408"/>
                <a:ext cx="862158" cy="4160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+S343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903" name="Group 902"/>
          <p:cNvGrpSpPr/>
          <p:nvPr/>
        </p:nvGrpSpPr>
        <p:grpSpPr>
          <a:xfrm>
            <a:off x="8282583" y="2797814"/>
            <a:ext cx="827664" cy="551085"/>
            <a:chOff x="9689643" y="4736317"/>
            <a:chExt cx="1106841" cy="736970"/>
          </a:xfrm>
        </p:grpSpPr>
        <p:grpSp>
          <p:nvGrpSpPr>
            <p:cNvPr id="904" name="Group 903"/>
            <p:cNvGrpSpPr/>
            <p:nvPr/>
          </p:nvGrpSpPr>
          <p:grpSpPr>
            <a:xfrm>
              <a:off x="9689643" y="4967887"/>
              <a:ext cx="1106841" cy="505400"/>
              <a:chOff x="507046" y="2806989"/>
              <a:chExt cx="1257639" cy="595812"/>
            </a:xfrm>
          </p:grpSpPr>
          <p:sp>
            <p:nvSpPr>
              <p:cNvPr id="908" name="Snip Same Side Corner Rectangle 907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09" name="TextBox 908"/>
              <p:cNvSpPr txBox="1"/>
              <p:nvPr/>
            </p:nvSpPr>
            <p:spPr>
              <a:xfrm>
                <a:off x="507046" y="2806989"/>
                <a:ext cx="1257639" cy="595812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err="1" smtClean="0">
                    <a:solidFill>
                      <a:schemeClr val="bg1"/>
                    </a:solidFill>
                    <a:latin typeface="Arial" charset="0"/>
                  </a:rPr>
                  <a:t>Myb</a:t>
                </a:r>
                <a:endParaRPr lang="en-US" sz="850" dirty="0" smtClean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rgbClr val="AB743D"/>
                    </a:solidFill>
                    <a:latin typeface="Arial" charset="0"/>
                  </a:rPr>
                  <a:t>P10242</a:t>
                </a:r>
                <a:endParaRPr lang="en-US" sz="8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905" name="Group 904"/>
            <p:cNvGrpSpPr/>
            <p:nvPr/>
          </p:nvGrpSpPr>
          <p:grpSpPr>
            <a:xfrm>
              <a:off x="9885226" y="4736317"/>
              <a:ext cx="715674" cy="292286"/>
              <a:chOff x="7630676" y="5305247"/>
              <a:chExt cx="862158" cy="416052"/>
            </a:xfrm>
          </p:grpSpPr>
          <p:sp>
            <p:nvSpPr>
              <p:cNvPr id="906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907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05247"/>
                <a:ext cx="862158" cy="4160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-S532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910" name="Group 909"/>
          <p:cNvGrpSpPr/>
          <p:nvPr/>
        </p:nvGrpSpPr>
        <p:grpSpPr>
          <a:xfrm>
            <a:off x="6618760" y="2236142"/>
            <a:ext cx="827664" cy="539013"/>
            <a:chOff x="5858054" y="3324736"/>
            <a:chExt cx="1106841" cy="720826"/>
          </a:xfrm>
        </p:grpSpPr>
        <p:grpSp>
          <p:nvGrpSpPr>
            <p:cNvPr id="911" name="Group 910"/>
            <p:cNvGrpSpPr/>
            <p:nvPr/>
          </p:nvGrpSpPr>
          <p:grpSpPr>
            <a:xfrm>
              <a:off x="5858054" y="3540161"/>
              <a:ext cx="1106841" cy="505401"/>
              <a:chOff x="507046" y="2807324"/>
              <a:chExt cx="1257639" cy="595811"/>
            </a:xfrm>
          </p:grpSpPr>
          <p:sp>
            <p:nvSpPr>
              <p:cNvPr id="915" name="Snip Same Side Corner Rectangle 914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6" name="TextBox 915"/>
              <p:cNvSpPr txBox="1"/>
              <p:nvPr/>
            </p:nvSpPr>
            <p:spPr>
              <a:xfrm>
                <a:off x="507046" y="2807324"/>
                <a:ext cx="1257639" cy="595811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NFAT3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rgbClr val="AB743D"/>
                    </a:solidFill>
                    <a:latin typeface="Arial" charset="0"/>
                  </a:rPr>
                  <a:t>Q14934</a:t>
                </a:r>
                <a:endParaRPr lang="en-US" sz="8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912" name="Group 911"/>
            <p:cNvGrpSpPr/>
            <p:nvPr/>
          </p:nvGrpSpPr>
          <p:grpSpPr>
            <a:xfrm>
              <a:off x="6051486" y="3324736"/>
              <a:ext cx="715674" cy="292286"/>
              <a:chOff x="7620676" y="5019399"/>
              <a:chExt cx="862158" cy="416054"/>
            </a:xfrm>
          </p:grpSpPr>
          <p:sp>
            <p:nvSpPr>
              <p:cNvPr id="913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914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4160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+S676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918" name="Group 917"/>
          <p:cNvGrpSpPr/>
          <p:nvPr/>
        </p:nvGrpSpPr>
        <p:grpSpPr>
          <a:xfrm>
            <a:off x="4886047" y="2022459"/>
            <a:ext cx="827664" cy="373543"/>
            <a:chOff x="507046" y="3634424"/>
            <a:chExt cx="1257639" cy="588902"/>
          </a:xfrm>
        </p:grpSpPr>
        <p:sp>
          <p:nvSpPr>
            <p:cNvPr id="925" name="Snip Same Side Corner Rectangle 92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26" name="TextBox 925"/>
            <p:cNvSpPr txBox="1"/>
            <p:nvPr/>
          </p:nvSpPr>
          <p:spPr>
            <a:xfrm>
              <a:off x="507046" y="3639733"/>
              <a:ext cx="1257639" cy="58359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p27Kip1</a:t>
              </a: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P46527</a:t>
              </a:r>
              <a:endParaRPr lang="en-US" sz="8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19" name="Group 918"/>
          <p:cNvGrpSpPr/>
          <p:nvPr/>
        </p:nvGrpSpPr>
        <p:grpSpPr>
          <a:xfrm>
            <a:off x="5026799" y="1847755"/>
            <a:ext cx="535161" cy="218563"/>
            <a:chOff x="7620676" y="5001974"/>
            <a:chExt cx="862158" cy="416054"/>
          </a:xfrm>
        </p:grpSpPr>
        <p:sp>
          <p:nvSpPr>
            <p:cNvPr id="92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924" name="Text Box 154"/>
            <p:cNvSpPr txBox="1">
              <a:spLocks noChangeArrowheads="1"/>
            </p:cNvSpPr>
            <p:nvPr/>
          </p:nvSpPr>
          <p:spPr bwMode="auto">
            <a:xfrm>
              <a:off x="7620676" y="5001974"/>
              <a:ext cx="862158" cy="4160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+T187</a:t>
              </a:r>
              <a:endParaRPr lang="en-US" sz="8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20" name="Group 919"/>
          <p:cNvGrpSpPr/>
          <p:nvPr/>
        </p:nvGrpSpPr>
        <p:grpSpPr>
          <a:xfrm>
            <a:off x="5035948" y="1713782"/>
            <a:ext cx="535161" cy="218563"/>
            <a:chOff x="7592082" y="6000901"/>
            <a:chExt cx="862158" cy="416052"/>
          </a:xfrm>
        </p:grpSpPr>
        <p:sp>
          <p:nvSpPr>
            <p:cNvPr id="92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922" name="Text Box 160"/>
            <p:cNvSpPr txBox="1">
              <a:spLocks noChangeArrowheads="1"/>
            </p:cNvSpPr>
            <p:nvPr/>
          </p:nvSpPr>
          <p:spPr bwMode="auto">
            <a:xfrm>
              <a:off x="7592082" y="6000901"/>
              <a:ext cx="862158" cy="4160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rgbClr val="FFFFFF"/>
                  </a:solidFill>
                  <a:latin typeface="Arial" charset="0"/>
                </a:rPr>
                <a:t>S178</a:t>
              </a:r>
              <a:endParaRPr lang="en-US" sz="8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27" name="Group 926"/>
          <p:cNvGrpSpPr/>
          <p:nvPr/>
        </p:nvGrpSpPr>
        <p:grpSpPr>
          <a:xfrm>
            <a:off x="4886047" y="3898619"/>
            <a:ext cx="827664" cy="667862"/>
            <a:chOff x="4325803" y="5794541"/>
            <a:chExt cx="1106841" cy="893136"/>
          </a:xfrm>
        </p:grpSpPr>
        <p:grpSp>
          <p:nvGrpSpPr>
            <p:cNvPr id="928" name="Group 927"/>
            <p:cNvGrpSpPr/>
            <p:nvPr/>
          </p:nvGrpSpPr>
          <p:grpSpPr>
            <a:xfrm>
              <a:off x="4325803" y="6188133"/>
              <a:ext cx="1106841" cy="499544"/>
              <a:chOff x="507046" y="4525112"/>
              <a:chExt cx="1257639" cy="588907"/>
            </a:xfrm>
          </p:grpSpPr>
          <p:sp>
            <p:nvSpPr>
              <p:cNvPr id="935" name="Snip Same Side Corner Rectangle 934"/>
              <p:cNvSpPr/>
              <p:nvPr/>
            </p:nvSpPr>
            <p:spPr bwMode="auto">
              <a:xfrm>
                <a:off x="595865" y="4525112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36" name="TextBox 935"/>
              <p:cNvSpPr txBox="1"/>
              <p:nvPr/>
            </p:nvSpPr>
            <p:spPr>
              <a:xfrm>
                <a:off x="507046" y="4530424"/>
                <a:ext cx="1257639" cy="583595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p47phox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rgbClr val="C5F2C6"/>
                    </a:solidFill>
                    <a:latin typeface="Arial" charset="0"/>
                  </a:rPr>
                  <a:t>P14598</a:t>
                </a:r>
                <a:endParaRPr lang="en-US" sz="850" dirty="0">
                  <a:solidFill>
                    <a:srgbClr val="C5F2C6"/>
                  </a:solidFill>
                </a:endParaRPr>
              </a:p>
            </p:txBody>
          </p:sp>
        </p:grpSp>
        <p:grpSp>
          <p:nvGrpSpPr>
            <p:cNvPr id="929" name="Group 928"/>
            <p:cNvGrpSpPr/>
            <p:nvPr/>
          </p:nvGrpSpPr>
          <p:grpSpPr>
            <a:xfrm>
              <a:off x="4514369" y="5960104"/>
              <a:ext cx="715674" cy="292286"/>
              <a:chOff x="7592082" y="6000904"/>
              <a:chExt cx="862158" cy="416052"/>
            </a:xfrm>
          </p:grpSpPr>
          <p:sp>
            <p:nvSpPr>
              <p:cNvPr id="933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934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04"/>
                <a:ext cx="862158" cy="4160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S348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930" name="Group 929"/>
            <p:cNvGrpSpPr/>
            <p:nvPr/>
          </p:nvGrpSpPr>
          <p:grpSpPr>
            <a:xfrm>
              <a:off x="4514369" y="5794541"/>
              <a:ext cx="715674" cy="292285"/>
              <a:chOff x="7620676" y="5003520"/>
              <a:chExt cx="862158" cy="416054"/>
            </a:xfrm>
          </p:grpSpPr>
          <p:sp>
            <p:nvSpPr>
              <p:cNvPr id="931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932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03520"/>
                <a:ext cx="862158" cy="4160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+S345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938" name="Group 937"/>
          <p:cNvGrpSpPr/>
          <p:nvPr/>
        </p:nvGrpSpPr>
        <p:grpSpPr>
          <a:xfrm>
            <a:off x="6610034" y="4490649"/>
            <a:ext cx="827664" cy="377924"/>
            <a:chOff x="507046" y="2807321"/>
            <a:chExt cx="1257639" cy="595808"/>
          </a:xfrm>
        </p:grpSpPr>
        <p:sp>
          <p:nvSpPr>
            <p:cNvPr id="942" name="Snip Same Side Corner Rectangle 941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43" name="TextBox 942"/>
            <p:cNvSpPr txBox="1"/>
            <p:nvPr/>
          </p:nvSpPr>
          <p:spPr>
            <a:xfrm>
              <a:off x="507046" y="2807321"/>
              <a:ext cx="1257639" cy="595808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p53</a:t>
              </a: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rgbClr val="AB743D"/>
                  </a:solidFill>
                  <a:latin typeface="Arial" charset="0"/>
                </a:rPr>
                <a:t>P04637</a:t>
              </a:r>
              <a:endParaRPr lang="en-US" sz="8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939" name="Group 938"/>
          <p:cNvGrpSpPr/>
          <p:nvPr/>
        </p:nvGrpSpPr>
        <p:grpSpPr>
          <a:xfrm>
            <a:off x="6754677" y="4154716"/>
            <a:ext cx="535161" cy="218564"/>
            <a:chOff x="7620676" y="5000068"/>
            <a:chExt cx="862158" cy="416054"/>
          </a:xfrm>
        </p:grpSpPr>
        <p:sp>
          <p:nvSpPr>
            <p:cNvPr id="940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941" name="Text Box 154"/>
            <p:cNvSpPr txBox="1">
              <a:spLocks noChangeArrowheads="1"/>
            </p:cNvSpPr>
            <p:nvPr/>
          </p:nvSpPr>
          <p:spPr bwMode="auto">
            <a:xfrm>
              <a:off x="7620676" y="5000068"/>
              <a:ext cx="862158" cy="4160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+S15</a:t>
              </a:r>
              <a:endParaRPr lang="en-US" sz="8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44" name="Group 943"/>
          <p:cNvGrpSpPr/>
          <p:nvPr/>
        </p:nvGrpSpPr>
        <p:grpSpPr>
          <a:xfrm>
            <a:off x="3041848" y="3292830"/>
            <a:ext cx="1075866" cy="817711"/>
            <a:chOff x="4292968" y="6944774"/>
            <a:chExt cx="1438763" cy="1093528"/>
          </a:xfrm>
        </p:grpSpPr>
        <p:grpSp>
          <p:nvGrpSpPr>
            <p:cNvPr id="945" name="Group 944"/>
            <p:cNvGrpSpPr/>
            <p:nvPr/>
          </p:nvGrpSpPr>
          <p:grpSpPr>
            <a:xfrm>
              <a:off x="4292968" y="7543265"/>
              <a:ext cx="1438763" cy="495037"/>
              <a:chOff x="259143" y="1139275"/>
              <a:chExt cx="1634782" cy="583592"/>
            </a:xfrm>
          </p:grpSpPr>
          <p:sp>
            <p:nvSpPr>
              <p:cNvPr id="955" name="Rounded Rectangle 954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56" name="Rectangle 955"/>
              <p:cNvSpPr/>
              <p:nvPr/>
            </p:nvSpPr>
            <p:spPr>
              <a:xfrm>
                <a:off x="259143" y="1139275"/>
                <a:ext cx="1634782" cy="5835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p70S6K/RPS6KB1</a:t>
                </a:r>
                <a:endParaRPr lang="en-US" sz="85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P23443</a:t>
                </a:r>
                <a:endParaRPr lang="en-US" sz="8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946" name="Group 945"/>
            <p:cNvGrpSpPr/>
            <p:nvPr/>
          </p:nvGrpSpPr>
          <p:grpSpPr>
            <a:xfrm>
              <a:off x="4689783" y="7314444"/>
              <a:ext cx="715674" cy="292285"/>
              <a:chOff x="7620676" y="5001980"/>
              <a:chExt cx="862158" cy="416052"/>
            </a:xfrm>
          </p:grpSpPr>
          <p:sp>
            <p:nvSpPr>
              <p:cNvPr id="953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954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01980"/>
                <a:ext cx="862158" cy="4160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+S447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947" name="Group 946"/>
            <p:cNvGrpSpPr/>
            <p:nvPr/>
          </p:nvGrpSpPr>
          <p:grpSpPr>
            <a:xfrm>
              <a:off x="4689783" y="7150037"/>
              <a:ext cx="715674" cy="292286"/>
              <a:chOff x="7620676" y="5019386"/>
              <a:chExt cx="862158" cy="416054"/>
            </a:xfrm>
          </p:grpSpPr>
          <p:sp>
            <p:nvSpPr>
              <p:cNvPr id="951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952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86"/>
                <a:ext cx="862158" cy="4160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+T444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948" name="Group 947"/>
            <p:cNvGrpSpPr/>
            <p:nvPr/>
          </p:nvGrpSpPr>
          <p:grpSpPr>
            <a:xfrm>
              <a:off x="4689783" y="6944774"/>
              <a:ext cx="715674" cy="292285"/>
              <a:chOff x="7620676" y="5001980"/>
              <a:chExt cx="862158" cy="416052"/>
            </a:xfrm>
          </p:grpSpPr>
          <p:sp>
            <p:nvSpPr>
              <p:cNvPr id="949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950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01980"/>
                <a:ext cx="862158" cy="4160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+S434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957" name="Group 956"/>
          <p:cNvGrpSpPr/>
          <p:nvPr/>
        </p:nvGrpSpPr>
        <p:grpSpPr>
          <a:xfrm>
            <a:off x="4040195" y="5110769"/>
            <a:ext cx="827664" cy="551035"/>
            <a:chOff x="9992405" y="2244832"/>
            <a:chExt cx="1106841" cy="736900"/>
          </a:xfrm>
        </p:grpSpPr>
        <p:grpSp>
          <p:nvGrpSpPr>
            <p:cNvPr id="958" name="Group 957"/>
            <p:cNvGrpSpPr/>
            <p:nvPr/>
          </p:nvGrpSpPr>
          <p:grpSpPr>
            <a:xfrm>
              <a:off x="9992405" y="2482192"/>
              <a:ext cx="1106841" cy="499540"/>
              <a:chOff x="507046" y="4525112"/>
              <a:chExt cx="1257639" cy="588902"/>
            </a:xfrm>
          </p:grpSpPr>
          <p:sp>
            <p:nvSpPr>
              <p:cNvPr id="962" name="Snip Same Side Corner Rectangle 961"/>
              <p:cNvSpPr/>
              <p:nvPr/>
            </p:nvSpPr>
            <p:spPr bwMode="auto">
              <a:xfrm>
                <a:off x="595865" y="4525112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63" name="TextBox 962"/>
              <p:cNvSpPr txBox="1"/>
              <p:nvPr/>
            </p:nvSpPr>
            <p:spPr>
              <a:xfrm>
                <a:off x="507046" y="4530419"/>
                <a:ext cx="1257639" cy="583595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PIP5KG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rgbClr val="C5F2C6"/>
                    </a:solidFill>
                    <a:latin typeface="Arial" charset="0"/>
                  </a:rPr>
                  <a:t>O60331</a:t>
                </a:r>
                <a:endParaRPr lang="en-US" sz="850" dirty="0">
                  <a:solidFill>
                    <a:srgbClr val="C5F2C6"/>
                  </a:solidFill>
                </a:endParaRPr>
              </a:p>
            </p:txBody>
          </p:sp>
        </p:grpSp>
        <p:grpSp>
          <p:nvGrpSpPr>
            <p:cNvPr id="959" name="Group 958"/>
            <p:cNvGrpSpPr/>
            <p:nvPr/>
          </p:nvGrpSpPr>
          <p:grpSpPr>
            <a:xfrm>
              <a:off x="10202542" y="2244832"/>
              <a:ext cx="715674" cy="292286"/>
              <a:chOff x="7630676" y="5324585"/>
              <a:chExt cx="862158" cy="416052"/>
            </a:xfrm>
          </p:grpSpPr>
          <p:sp>
            <p:nvSpPr>
              <p:cNvPr id="960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961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5"/>
                <a:ext cx="862158" cy="4160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-S650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964" name="Group 963"/>
          <p:cNvGrpSpPr/>
          <p:nvPr/>
        </p:nvGrpSpPr>
        <p:grpSpPr>
          <a:xfrm>
            <a:off x="8282583" y="3321713"/>
            <a:ext cx="827664" cy="561250"/>
            <a:chOff x="9689643" y="4736315"/>
            <a:chExt cx="1106841" cy="750563"/>
          </a:xfrm>
        </p:grpSpPr>
        <p:grpSp>
          <p:nvGrpSpPr>
            <p:cNvPr id="965" name="Group 964"/>
            <p:cNvGrpSpPr/>
            <p:nvPr/>
          </p:nvGrpSpPr>
          <p:grpSpPr>
            <a:xfrm>
              <a:off x="9689643" y="4976977"/>
              <a:ext cx="1106841" cy="509901"/>
              <a:chOff x="507046" y="2817700"/>
              <a:chExt cx="1257639" cy="601117"/>
            </a:xfrm>
          </p:grpSpPr>
          <p:sp>
            <p:nvSpPr>
              <p:cNvPr id="969" name="Snip Same Side Corner Rectangle 968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70" name="TextBox 969"/>
              <p:cNvSpPr txBox="1"/>
              <p:nvPr/>
            </p:nvSpPr>
            <p:spPr>
              <a:xfrm>
                <a:off x="507046" y="2823007"/>
                <a:ext cx="1257639" cy="595810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PPAR</a:t>
                </a:r>
                <a:r>
                  <a:rPr lang="en-US" sz="850" dirty="0" smtClean="0">
                    <a:solidFill>
                      <a:schemeClr val="bg1"/>
                    </a:solidFill>
                    <a:latin typeface="Symbol" charset="2"/>
                    <a:cs typeface="Symbol" charset="2"/>
                  </a:rPr>
                  <a:t>g</a:t>
                </a: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-1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rgbClr val="AB743D"/>
                    </a:solidFill>
                    <a:latin typeface="Arial" charset="0"/>
                  </a:rPr>
                  <a:t>P37231</a:t>
                </a:r>
                <a:endParaRPr lang="en-US" sz="8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966" name="Group 965"/>
            <p:cNvGrpSpPr/>
            <p:nvPr/>
          </p:nvGrpSpPr>
          <p:grpSpPr>
            <a:xfrm>
              <a:off x="9885226" y="4736315"/>
              <a:ext cx="715674" cy="292286"/>
              <a:chOff x="7630676" y="5305245"/>
              <a:chExt cx="862158" cy="416052"/>
            </a:xfrm>
          </p:grpSpPr>
          <p:sp>
            <p:nvSpPr>
              <p:cNvPr id="967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968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05245"/>
                <a:ext cx="862158" cy="4160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-S112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971" name="Group 970"/>
          <p:cNvGrpSpPr/>
          <p:nvPr/>
        </p:nvGrpSpPr>
        <p:grpSpPr>
          <a:xfrm>
            <a:off x="4074268" y="3269400"/>
            <a:ext cx="759521" cy="841230"/>
            <a:chOff x="4562008" y="-1139538"/>
            <a:chExt cx="1015712" cy="1124982"/>
          </a:xfrm>
        </p:grpSpPr>
        <p:grpSp>
          <p:nvGrpSpPr>
            <p:cNvPr id="972" name="Group 971"/>
            <p:cNvGrpSpPr/>
            <p:nvPr/>
          </p:nvGrpSpPr>
          <p:grpSpPr>
            <a:xfrm>
              <a:off x="4716075" y="-1139538"/>
              <a:ext cx="715674" cy="292286"/>
              <a:chOff x="7620676" y="5000444"/>
              <a:chExt cx="862158" cy="416054"/>
            </a:xfrm>
          </p:grpSpPr>
          <p:sp>
            <p:nvSpPr>
              <p:cNvPr id="982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983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00444"/>
                <a:ext cx="862158" cy="4160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+S289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973" name="Group 972"/>
            <p:cNvGrpSpPr/>
            <p:nvPr/>
          </p:nvGrpSpPr>
          <p:grpSpPr>
            <a:xfrm>
              <a:off x="4562008" y="-509593"/>
              <a:ext cx="1015712" cy="495037"/>
              <a:chOff x="550901" y="1139278"/>
              <a:chExt cx="1154094" cy="583593"/>
            </a:xfrm>
          </p:grpSpPr>
          <p:sp>
            <p:nvSpPr>
              <p:cNvPr id="980" name="Rounded Rectangle 979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81" name="Rectangle 980"/>
              <p:cNvSpPr/>
              <p:nvPr/>
            </p:nvSpPr>
            <p:spPr>
              <a:xfrm>
                <a:off x="550901" y="1139278"/>
                <a:ext cx="1154094" cy="5835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Raf1</a:t>
                </a:r>
                <a:endParaRPr lang="en-US" sz="85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P04049</a:t>
                </a:r>
                <a:endParaRPr lang="en-US" sz="8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974" name="Group 973"/>
            <p:cNvGrpSpPr/>
            <p:nvPr/>
          </p:nvGrpSpPr>
          <p:grpSpPr>
            <a:xfrm>
              <a:off x="4721479" y="-725674"/>
              <a:ext cx="715674" cy="292285"/>
              <a:chOff x="7630676" y="5324585"/>
              <a:chExt cx="862158" cy="416050"/>
            </a:xfrm>
          </p:grpSpPr>
          <p:sp>
            <p:nvSpPr>
              <p:cNvPr id="978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979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5"/>
                <a:ext cx="862158" cy="4160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-S301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975" name="Group 974"/>
            <p:cNvGrpSpPr/>
            <p:nvPr/>
          </p:nvGrpSpPr>
          <p:grpSpPr>
            <a:xfrm>
              <a:off x="4718247" y="-924499"/>
              <a:ext cx="715674" cy="292285"/>
              <a:chOff x="7630676" y="5324585"/>
              <a:chExt cx="862158" cy="416050"/>
            </a:xfrm>
          </p:grpSpPr>
          <p:sp>
            <p:nvSpPr>
              <p:cNvPr id="976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977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5"/>
                <a:ext cx="862158" cy="4160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-S296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984" name="Group 983"/>
          <p:cNvGrpSpPr/>
          <p:nvPr/>
        </p:nvGrpSpPr>
        <p:grpSpPr>
          <a:xfrm>
            <a:off x="5728360" y="6149121"/>
            <a:ext cx="827664" cy="567274"/>
            <a:chOff x="5858054" y="3300250"/>
            <a:chExt cx="1106841" cy="758618"/>
          </a:xfrm>
        </p:grpSpPr>
        <p:grpSp>
          <p:nvGrpSpPr>
            <p:cNvPr id="985" name="Group 984"/>
            <p:cNvGrpSpPr/>
            <p:nvPr/>
          </p:nvGrpSpPr>
          <p:grpSpPr>
            <a:xfrm>
              <a:off x="5858054" y="3548967"/>
              <a:ext cx="1106841" cy="509901"/>
              <a:chOff x="507046" y="2817700"/>
              <a:chExt cx="1257639" cy="601115"/>
            </a:xfrm>
          </p:grpSpPr>
          <p:sp>
            <p:nvSpPr>
              <p:cNvPr id="989" name="Snip Same Side Corner Rectangle 988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90" name="TextBox 989"/>
              <p:cNvSpPr txBox="1"/>
              <p:nvPr/>
            </p:nvSpPr>
            <p:spPr>
              <a:xfrm>
                <a:off x="507046" y="2823007"/>
                <a:ext cx="1257639" cy="59580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MITF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rgbClr val="AB743D"/>
                    </a:solidFill>
                    <a:latin typeface="Arial" charset="0"/>
                  </a:rPr>
                  <a:t>O75030</a:t>
                </a:r>
                <a:endParaRPr lang="en-US" sz="8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986" name="Group 985"/>
            <p:cNvGrpSpPr/>
            <p:nvPr/>
          </p:nvGrpSpPr>
          <p:grpSpPr>
            <a:xfrm>
              <a:off x="6051486" y="3300250"/>
              <a:ext cx="715674" cy="292284"/>
              <a:chOff x="7620676" y="4984556"/>
              <a:chExt cx="862158" cy="416052"/>
            </a:xfrm>
          </p:grpSpPr>
          <p:sp>
            <p:nvSpPr>
              <p:cNvPr id="987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988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84556"/>
                <a:ext cx="862158" cy="4160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+S180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991" name="Group 990"/>
          <p:cNvGrpSpPr/>
          <p:nvPr/>
        </p:nvGrpSpPr>
        <p:grpSpPr>
          <a:xfrm>
            <a:off x="2094822" y="4105889"/>
            <a:ext cx="1035218" cy="808573"/>
            <a:chOff x="4359561" y="6956998"/>
            <a:chExt cx="1384404" cy="1081307"/>
          </a:xfrm>
        </p:grpSpPr>
        <p:grpSp>
          <p:nvGrpSpPr>
            <p:cNvPr id="992" name="Group 991"/>
            <p:cNvGrpSpPr/>
            <p:nvPr/>
          </p:nvGrpSpPr>
          <p:grpSpPr>
            <a:xfrm>
              <a:off x="4359561" y="7543268"/>
              <a:ext cx="1384404" cy="495037"/>
              <a:chOff x="334809" y="1139275"/>
              <a:chExt cx="1573017" cy="583591"/>
            </a:xfrm>
          </p:grpSpPr>
          <p:sp>
            <p:nvSpPr>
              <p:cNvPr id="1002" name="Rounded Rectangle 1001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003" name="Rectangle 1002"/>
              <p:cNvSpPr/>
              <p:nvPr/>
            </p:nvSpPr>
            <p:spPr>
              <a:xfrm>
                <a:off x="334809" y="1139275"/>
                <a:ext cx="1573017" cy="5835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RSK1/RPS6KA1</a:t>
                </a:r>
                <a:endParaRPr lang="en-US" sz="85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Q15418</a:t>
                </a:r>
                <a:endParaRPr lang="en-US" sz="8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993" name="Group 992"/>
            <p:cNvGrpSpPr/>
            <p:nvPr/>
          </p:nvGrpSpPr>
          <p:grpSpPr>
            <a:xfrm>
              <a:off x="4689783" y="7326666"/>
              <a:ext cx="715674" cy="292286"/>
              <a:chOff x="7620676" y="5019384"/>
              <a:chExt cx="862158" cy="416054"/>
            </a:xfrm>
          </p:grpSpPr>
          <p:sp>
            <p:nvSpPr>
              <p:cNvPr id="1000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1001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84"/>
                <a:ext cx="862158" cy="4160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+T573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994" name="Group 993"/>
            <p:cNvGrpSpPr/>
            <p:nvPr/>
          </p:nvGrpSpPr>
          <p:grpSpPr>
            <a:xfrm>
              <a:off x="4689783" y="7150036"/>
              <a:ext cx="715674" cy="292286"/>
              <a:chOff x="7620676" y="5019384"/>
              <a:chExt cx="862158" cy="416054"/>
            </a:xfrm>
          </p:grpSpPr>
          <p:sp>
            <p:nvSpPr>
              <p:cNvPr id="998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999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84"/>
                <a:ext cx="862158" cy="4160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+S363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995" name="Group 994"/>
            <p:cNvGrpSpPr/>
            <p:nvPr/>
          </p:nvGrpSpPr>
          <p:grpSpPr>
            <a:xfrm>
              <a:off x="4689783" y="6956998"/>
              <a:ext cx="715674" cy="292286"/>
              <a:chOff x="7620676" y="5019388"/>
              <a:chExt cx="862158" cy="416054"/>
            </a:xfrm>
          </p:grpSpPr>
          <p:sp>
            <p:nvSpPr>
              <p:cNvPr id="996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997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88"/>
                <a:ext cx="862158" cy="4160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+T359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004" name="Group 1003"/>
          <p:cNvGrpSpPr/>
          <p:nvPr/>
        </p:nvGrpSpPr>
        <p:grpSpPr>
          <a:xfrm>
            <a:off x="2094822" y="4999589"/>
            <a:ext cx="1035218" cy="664228"/>
            <a:chOff x="4359561" y="7150034"/>
            <a:chExt cx="1384404" cy="888277"/>
          </a:xfrm>
        </p:grpSpPr>
        <p:grpSp>
          <p:nvGrpSpPr>
            <p:cNvPr id="1005" name="Group 1004"/>
            <p:cNvGrpSpPr/>
            <p:nvPr/>
          </p:nvGrpSpPr>
          <p:grpSpPr>
            <a:xfrm>
              <a:off x="4359561" y="7543273"/>
              <a:ext cx="1384404" cy="495038"/>
              <a:chOff x="334809" y="1139283"/>
              <a:chExt cx="1573017" cy="583593"/>
            </a:xfrm>
          </p:grpSpPr>
          <p:sp>
            <p:nvSpPr>
              <p:cNvPr id="1012" name="Rounded Rectangle 1011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013" name="Rectangle 1012"/>
              <p:cNvSpPr/>
              <p:nvPr/>
            </p:nvSpPr>
            <p:spPr>
              <a:xfrm>
                <a:off x="334809" y="1139283"/>
                <a:ext cx="1573017" cy="5835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RSK2/RPS6KA3</a:t>
                </a:r>
                <a:endParaRPr lang="en-US" sz="85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P51812</a:t>
                </a:r>
                <a:endParaRPr lang="en-US" sz="8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006" name="Group 1005"/>
            <p:cNvGrpSpPr/>
            <p:nvPr/>
          </p:nvGrpSpPr>
          <p:grpSpPr>
            <a:xfrm>
              <a:off x="4689783" y="7326661"/>
              <a:ext cx="715674" cy="292286"/>
              <a:chOff x="7620676" y="5019401"/>
              <a:chExt cx="862158" cy="416056"/>
            </a:xfrm>
          </p:grpSpPr>
          <p:sp>
            <p:nvSpPr>
              <p:cNvPr id="1010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1011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401"/>
                <a:ext cx="862158" cy="4160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+T577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007" name="Group 1006"/>
            <p:cNvGrpSpPr/>
            <p:nvPr/>
          </p:nvGrpSpPr>
          <p:grpSpPr>
            <a:xfrm>
              <a:off x="4689783" y="7150034"/>
              <a:ext cx="715674" cy="292286"/>
              <a:chOff x="7620676" y="5019406"/>
              <a:chExt cx="862158" cy="416056"/>
            </a:xfrm>
          </p:grpSpPr>
          <p:sp>
            <p:nvSpPr>
              <p:cNvPr id="1008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1009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406"/>
                <a:ext cx="862158" cy="4160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+S386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014" name="Group 1013"/>
          <p:cNvGrpSpPr/>
          <p:nvPr/>
        </p:nvGrpSpPr>
        <p:grpSpPr>
          <a:xfrm>
            <a:off x="8282583" y="4373043"/>
            <a:ext cx="827664" cy="561246"/>
            <a:chOff x="9689643" y="4736317"/>
            <a:chExt cx="1106841" cy="750559"/>
          </a:xfrm>
        </p:grpSpPr>
        <p:grpSp>
          <p:nvGrpSpPr>
            <p:cNvPr id="1015" name="Group 1014"/>
            <p:cNvGrpSpPr/>
            <p:nvPr/>
          </p:nvGrpSpPr>
          <p:grpSpPr>
            <a:xfrm>
              <a:off x="9689643" y="4976974"/>
              <a:ext cx="1106841" cy="509902"/>
              <a:chOff x="507046" y="2817700"/>
              <a:chExt cx="1257639" cy="601119"/>
            </a:xfrm>
          </p:grpSpPr>
          <p:sp>
            <p:nvSpPr>
              <p:cNvPr id="1019" name="Snip Same Side Corner Rectangle 1018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020" name="TextBox 1019"/>
              <p:cNvSpPr txBox="1"/>
              <p:nvPr/>
            </p:nvSpPr>
            <p:spPr>
              <a:xfrm>
                <a:off x="507046" y="2823007"/>
                <a:ext cx="1257639" cy="595812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err="1" smtClean="0">
                    <a:solidFill>
                      <a:schemeClr val="bg1"/>
                    </a:solidFill>
                    <a:latin typeface="Arial" charset="0"/>
                  </a:rPr>
                  <a:t>RXR</a:t>
                </a:r>
                <a:r>
                  <a:rPr lang="en-US" sz="850" dirty="0" err="1" smtClean="0">
                    <a:solidFill>
                      <a:schemeClr val="bg1"/>
                    </a:solidFill>
                    <a:latin typeface="Symbol" charset="2"/>
                    <a:cs typeface="Symbol" charset="2"/>
                  </a:rPr>
                  <a:t>a</a:t>
                </a:r>
                <a:endParaRPr lang="en-US" sz="850" dirty="0" smtClean="0">
                  <a:solidFill>
                    <a:schemeClr val="bg1"/>
                  </a:solidFill>
                  <a:latin typeface="Symbol" charset="2"/>
                  <a:cs typeface="Symbol" charset="2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rgbClr val="AB743D"/>
                    </a:solidFill>
                    <a:latin typeface="Arial" charset="0"/>
                  </a:rPr>
                  <a:t>P19793</a:t>
                </a:r>
                <a:endParaRPr lang="en-US" sz="8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1016" name="Group 1015"/>
            <p:cNvGrpSpPr/>
            <p:nvPr/>
          </p:nvGrpSpPr>
          <p:grpSpPr>
            <a:xfrm>
              <a:off x="9885226" y="4736317"/>
              <a:ext cx="715674" cy="292286"/>
              <a:chOff x="7630676" y="5305247"/>
              <a:chExt cx="862158" cy="416052"/>
            </a:xfrm>
          </p:grpSpPr>
          <p:sp>
            <p:nvSpPr>
              <p:cNvPr id="1017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1018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05247"/>
                <a:ext cx="862158" cy="4160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-S260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022" name="Group 1021"/>
          <p:cNvGrpSpPr/>
          <p:nvPr/>
        </p:nvGrpSpPr>
        <p:grpSpPr>
          <a:xfrm>
            <a:off x="4040195" y="762624"/>
            <a:ext cx="827664" cy="373545"/>
            <a:chOff x="507046" y="3634424"/>
            <a:chExt cx="1257639" cy="588905"/>
          </a:xfrm>
        </p:grpSpPr>
        <p:sp>
          <p:nvSpPr>
            <p:cNvPr id="1026" name="Snip Same Side Corner Rectangle 102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27" name="TextBox 1026"/>
            <p:cNvSpPr txBox="1"/>
            <p:nvPr/>
          </p:nvSpPr>
          <p:spPr>
            <a:xfrm>
              <a:off x="507046" y="3639735"/>
              <a:ext cx="1257639" cy="583594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Shc1</a:t>
              </a: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P29353</a:t>
              </a:r>
              <a:endParaRPr lang="en-US" sz="8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23" name="Group 1022"/>
          <p:cNvGrpSpPr/>
          <p:nvPr/>
        </p:nvGrpSpPr>
        <p:grpSpPr>
          <a:xfrm>
            <a:off x="4189564" y="591230"/>
            <a:ext cx="535161" cy="218563"/>
            <a:chOff x="7630676" y="5324578"/>
            <a:chExt cx="862158" cy="416050"/>
          </a:xfrm>
        </p:grpSpPr>
        <p:sp>
          <p:nvSpPr>
            <p:cNvPr id="1024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1025" name="Text Box 157"/>
            <p:cNvSpPr txBox="1">
              <a:spLocks noChangeArrowheads="1"/>
            </p:cNvSpPr>
            <p:nvPr/>
          </p:nvSpPr>
          <p:spPr bwMode="auto">
            <a:xfrm>
              <a:off x="7630676" y="5324578"/>
              <a:ext cx="862158" cy="416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rgbClr val="FFFFFF"/>
                  </a:solidFill>
                  <a:latin typeface="Arial" charset="0"/>
                </a:rPr>
                <a:t>-S36</a:t>
              </a:r>
              <a:endParaRPr lang="en-US" sz="8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28" name="Group 1027"/>
          <p:cNvGrpSpPr/>
          <p:nvPr/>
        </p:nvGrpSpPr>
        <p:grpSpPr>
          <a:xfrm>
            <a:off x="4886047" y="6153038"/>
            <a:ext cx="827664" cy="554681"/>
            <a:chOff x="5778407" y="5712684"/>
            <a:chExt cx="1106841" cy="741778"/>
          </a:xfrm>
        </p:grpSpPr>
        <p:grpSp>
          <p:nvGrpSpPr>
            <p:cNvPr id="1029" name="Group 1028"/>
            <p:cNvGrpSpPr/>
            <p:nvPr/>
          </p:nvGrpSpPr>
          <p:grpSpPr>
            <a:xfrm>
              <a:off x="5970702" y="5712684"/>
              <a:ext cx="715674" cy="292286"/>
              <a:chOff x="7620676" y="4984550"/>
              <a:chExt cx="862158" cy="416054"/>
            </a:xfrm>
          </p:grpSpPr>
          <p:sp>
            <p:nvSpPr>
              <p:cNvPr id="1033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1034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84550"/>
                <a:ext cx="862158" cy="4160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+S311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030" name="Group 1029"/>
            <p:cNvGrpSpPr/>
            <p:nvPr/>
          </p:nvGrpSpPr>
          <p:grpSpPr>
            <a:xfrm>
              <a:off x="5778407" y="5954921"/>
              <a:ext cx="1106841" cy="499541"/>
              <a:chOff x="507046" y="4525112"/>
              <a:chExt cx="1257639" cy="588903"/>
            </a:xfrm>
          </p:grpSpPr>
          <p:sp>
            <p:nvSpPr>
              <p:cNvPr id="1031" name="Snip Same Side Corner Rectangle 1030"/>
              <p:cNvSpPr/>
              <p:nvPr/>
            </p:nvSpPr>
            <p:spPr bwMode="auto">
              <a:xfrm>
                <a:off x="595865" y="4525112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032" name="TextBox 1031"/>
              <p:cNvSpPr txBox="1"/>
              <p:nvPr/>
            </p:nvSpPr>
            <p:spPr>
              <a:xfrm>
                <a:off x="507046" y="4530423"/>
                <a:ext cx="1257639" cy="583592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SPHK1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rgbClr val="C5F2C6"/>
                    </a:solidFill>
                    <a:latin typeface="Arial" charset="0"/>
                  </a:rPr>
                  <a:t>Q9NYA1</a:t>
                </a:r>
                <a:endParaRPr lang="en-US" sz="850" dirty="0">
                  <a:solidFill>
                    <a:srgbClr val="C5F2C6"/>
                  </a:solidFill>
                </a:endParaRPr>
              </a:p>
            </p:txBody>
          </p:sp>
        </p:grpSp>
      </p:grpSp>
      <p:grpSp>
        <p:nvGrpSpPr>
          <p:cNvPr id="1035" name="Group 1034"/>
          <p:cNvGrpSpPr/>
          <p:nvPr/>
        </p:nvGrpSpPr>
        <p:grpSpPr>
          <a:xfrm>
            <a:off x="8282583" y="4906901"/>
            <a:ext cx="827664" cy="561245"/>
            <a:chOff x="9689643" y="4736320"/>
            <a:chExt cx="1106841" cy="750556"/>
          </a:xfrm>
        </p:grpSpPr>
        <p:grpSp>
          <p:nvGrpSpPr>
            <p:cNvPr id="1036" name="Group 1035"/>
            <p:cNvGrpSpPr/>
            <p:nvPr/>
          </p:nvGrpSpPr>
          <p:grpSpPr>
            <a:xfrm>
              <a:off x="9689643" y="4976976"/>
              <a:ext cx="1106841" cy="509900"/>
              <a:chOff x="507046" y="2817700"/>
              <a:chExt cx="1257639" cy="601116"/>
            </a:xfrm>
          </p:grpSpPr>
          <p:sp>
            <p:nvSpPr>
              <p:cNvPr id="1040" name="Snip Same Side Corner Rectangle 1039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041" name="TextBox 1040"/>
              <p:cNvSpPr txBox="1"/>
              <p:nvPr/>
            </p:nvSpPr>
            <p:spPr>
              <a:xfrm>
                <a:off x="507046" y="2823007"/>
                <a:ext cx="1257639" cy="595809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STAT1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rgbClr val="AB743D"/>
                    </a:solidFill>
                    <a:latin typeface="Arial" charset="0"/>
                  </a:rPr>
                  <a:t>P42224</a:t>
                </a:r>
                <a:endParaRPr lang="en-US" sz="8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1037" name="Group 1036"/>
            <p:cNvGrpSpPr/>
            <p:nvPr/>
          </p:nvGrpSpPr>
          <p:grpSpPr>
            <a:xfrm>
              <a:off x="9885226" y="4736320"/>
              <a:ext cx="715674" cy="292285"/>
              <a:chOff x="7630676" y="5305245"/>
              <a:chExt cx="862158" cy="416050"/>
            </a:xfrm>
          </p:grpSpPr>
          <p:sp>
            <p:nvSpPr>
              <p:cNvPr id="1038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1039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05245"/>
                <a:ext cx="862158" cy="4160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-S727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042" name="Group 1041"/>
          <p:cNvGrpSpPr/>
          <p:nvPr/>
        </p:nvGrpSpPr>
        <p:grpSpPr>
          <a:xfrm>
            <a:off x="8282583" y="5441540"/>
            <a:ext cx="827664" cy="561245"/>
            <a:chOff x="9689643" y="4736320"/>
            <a:chExt cx="1106841" cy="750556"/>
          </a:xfrm>
        </p:grpSpPr>
        <p:grpSp>
          <p:nvGrpSpPr>
            <p:cNvPr id="1043" name="Group 1042"/>
            <p:cNvGrpSpPr/>
            <p:nvPr/>
          </p:nvGrpSpPr>
          <p:grpSpPr>
            <a:xfrm>
              <a:off x="9689643" y="4976976"/>
              <a:ext cx="1106841" cy="509900"/>
              <a:chOff x="507046" y="2817700"/>
              <a:chExt cx="1257639" cy="601116"/>
            </a:xfrm>
          </p:grpSpPr>
          <p:sp>
            <p:nvSpPr>
              <p:cNvPr id="1047" name="Snip Same Side Corner Rectangle 1046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048" name="TextBox 1047"/>
              <p:cNvSpPr txBox="1"/>
              <p:nvPr/>
            </p:nvSpPr>
            <p:spPr>
              <a:xfrm>
                <a:off x="507046" y="2823007"/>
                <a:ext cx="1257639" cy="595809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STAT3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rgbClr val="AB743D"/>
                    </a:solidFill>
                    <a:latin typeface="Arial" charset="0"/>
                  </a:rPr>
                  <a:t>P40763</a:t>
                </a:r>
                <a:endParaRPr lang="en-US" sz="8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1044" name="Group 1043"/>
            <p:cNvGrpSpPr/>
            <p:nvPr/>
          </p:nvGrpSpPr>
          <p:grpSpPr>
            <a:xfrm>
              <a:off x="9885226" y="4736320"/>
              <a:ext cx="715674" cy="292285"/>
              <a:chOff x="7630676" y="5305245"/>
              <a:chExt cx="862158" cy="416050"/>
            </a:xfrm>
          </p:grpSpPr>
          <p:sp>
            <p:nvSpPr>
              <p:cNvPr id="1045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1046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05245"/>
                <a:ext cx="862158" cy="4160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-S727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049" name="Group 1048"/>
          <p:cNvGrpSpPr/>
          <p:nvPr/>
        </p:nvGrpSpPr>
        <p:grpSpPr>
          <a:xfrm>
            <a:off x="7465405" y="5302749"/>
            <a:ext cx="827664" cy="694651"/>
            <a:chOff x="9695531" y="-786282"/>
            <a:chExt cx="1106841" cy="928960"/>
          </a:xfrm>
        </p:grpSpPr>
        <p:grpSp>
          <p:nvGrpSpPr>
            <p:cNvPr id="1050" name="Group 1049"/>
            <p:cNvGrpSpPr/>
            <p:nvPr/>
          </p:nvGrpSpPr>
          <p:grpSpPr>
            <a:xfrm>
              <a:off x="9695531" y="-594306"/>
              <a:ext cx="1106841" cy="736984"/>
              <a:chOff x="9689643" y="4749904"/>
              <a:chExt cx="1106841" cy="736984"/>
            </a:xfrm>
          </p:grpSpPr>
          <p:grpSp>
            <p:nvGrpSpPr>
              <p:cNvPr id="1054" name="Group 1053"/>
              <p:cNvGrpSpPr/>
              <p:nvPr/>
            </p:nvGrpSpPr>
            <p:grpSpPr>
              <a:xfrm>
                <a:off x="9689643" y="4976984"/>
                <a:ext cx="1106841" cy="509904"/>
                <a:chOff x="507046" y="2817700"/>
                <a:chExt cx="1257639" cy="601119"/>
              </a:xfrm>
            </p:grpSpPr>
            <p:sp>
              <p:nvSpPr>
                <p:cNvPr id="1058" name="Snip Same Side Corner Rectangle 1057"/>
                <p:cNvSpPr/>
                <p:nvPr/>
              </p:nvSpPr>
              <p:spPr bwMode="auto">
                <a:xfrm>
                  <a:off x="595865" y="2817700"/>
                  <a:ext cx="1080000" cy="540000"/>
                </a:xfrm>
                <a:prstGeom prst="snip2SameRect">
                  <a:avLst>
                    <a:gd name="adj1" fmla="val 16667"/>
                    <a:gd name="adj2" fmla="val 38046"/>
                  </a:avLst>
                </a:prstGeom>
                <a:solidFill>
                  <a:srgbClr val="FF8A0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scene3d>
                  <a:camera prst="orthographicFront"/>
                  <a:lightRig rig="threePt" dir="t"/>
                </a:scene3d>
                <a:sp3d>
                  <a:bevelT/>
                </a:sp3d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  <a:sp3d extrusionH="57150">
                    <a:bevelT w="38100" h="38100"/>
                  </a:sp3d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85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  <a:ea typeface="ＭＳ Ｐゴシック" charset="0"/>
                  </a:endParaRPr>
                </a:p>
              </p:txBody>
            </p:sp>
            <p:sp>
              <p:nvSpPr>
                <p:cNvPr id="1059" name="TextBox 1058"/>
                <p:cNvSpPr txBox="1"/>
                <p:nvPr/>
              </p:nvSpPr>
              <p:spPr>
                <a:xfrm>
                  <a:off x="507046" y="2823010"/>
                  <a:ext cx="1257639" cy="595809"/>
                </a:xfrm>
                <a:prstGeom prst="rect">
                  <a:avLst/>
                </a:prstGeom>
                <a:noFill/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ct val="110000"/>
                    </a:lnSpc>
                  </a:pPr>
                  <a:r>
                    <a:rPr lang="en-US" sz="850" dirty="0" smtClean="0">
                      <a:solidFill>
                        <a:schemeClr val="bg1"/>
                      </a:solidFill>
                      <a:latin typeface="Arial" charset="0"/>
                    </a:rPr>
                    <a:t>STAT5A</a:t>
                  </a:r>
                </a:p>
                <a:p>
                  <a:pPr algn="ctr">
                    <a:lnSpc>
                      <a:spcPct val="110000"/>
                    </a:lnSpc>
                  </a:pPr>
                  <a:r>
                    <a:rPr lang="en-US" sz="850" dirty="0" smtClean="0">
                      <a:solidFill>
                        <a:srgbClr val="AB743D"/>
                      </a:solidFill>
                      <a:latin typeface="Arial" charset="0"/>
                    </a:rPr>
                    <a:t>P42229</a:t>
                  </a:r>
                  <a:endParaRPr lang="en-US" sz="850" dirty="0">
                    <a:solidFill>
                      <a:srgbClr val="AB743D"/>
                    </a:solidFill>
                  </a:endParaRPr>
                </a:p>
              </p:txBody>
            </p:sp>
          </p:grpSp>
          <p:grpSp>
            <p:nvGrpSpPr>
              <p:cNvPr id="1055" name="Group 1054"/>
              <p:cNvGrpSpPr/>
              <p:nvPr/>
            </p:nvGrpSpPr>
            <p:grpSpPr>
              <a:xfrm>
                <a:off x="9885226" y="4749904"/>
                <a:ext cx="715674" cy="292286"/>
                <a:chOff x="7630676" y="5324587"/>
                <a:chExt cx="862158" cy="416052"/>
              </a:xfrm>
            </p:grpSpPr>
            <p:sp>
              <p:nvSpPr>
                <p:cNvPr id="1056" name="AutoShape 156"/>
                <p:cNvSpPr>
                  <a:spLocks noChangeArrowheads="1"/>
                </p:cNvSpPr>
                <p:nvPr/>
              </p:nvSpPr>
              <p:spPr bwMode="auto">
                <a:xfrm>
                  <a:off x="7759792" y="5344549"/>
                  <a:ext cx="607710" cy="286562"/>
                </a:xfrm>
                <a:prstGeom prst="roundRect">
                  <a:avLst>
                    <a:gd name="adj" fmla="val 16667"/>
                  </a:avLst>
                </a:prstGeom>
                <a:gradFill rotWithShape="0">
                  <a:gsLst>
                    <a:gs pos="0">
                      <a:schemeClr val="tx1"/>
                    </a:gs>
                    <a:gs pos="50000">
                      <a:srgbClr val="FF0000"/>
                    </a:gs>
                    <a:gs pos="100000">
                      <a:schemeClr val="tx1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850"/>
                </a:p>
              </p:txBody>
            </p:sp>
            <p:sp>
              <p:nvSpPr>
                <p:cNvPr id="1057" name="Text Box 157"/>
                <p:cNvSpPr txBox="1">
                  <a:spLocks noChangeArrowheads="1"/>
                </p:cNvSpPr>
                <p:nvPr/>
              </p:nvSpPr>
              <p:spPr bwMode="auto">
                <a:xfrm>
                  <a:off x="7630676" y="5324587"/>
                  <a:ext cx="862158" cy="4160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850" dirty="0" smtClean="0">
                      <a:solidFill>
                        <a:srgbClr val="FFFFFF"/>
                      </a:solidFill>
                      <a:latin typeface="Arial" charset="0"/>
                    </a:rPr>
                    <a:t>-S780</a:t>
                  </a:r>
                  <a:endParaRPr lang="en-US" sz="850" dirty="0">
                    <a:solidFill>
                      <a:srgbClr val="FFFFFF"/>
                    </a:solidFill>
                  </a:endParaRPr>
                </a:p>
              </p:txBody>
            </p:sp>
          </p:grpSp>
        </p:grpSp>
        <p:grpSp>
          <p:nvGrpSpPr>
            <p:cNvPr id="1051" name="Group 1050"/>
            <p:cNvGrpSpPr/>
            <p:nvPr/>
          </p:nvGrpSpPr>
          <p:grpSpPr>
            <a:xfrm>
              <a:off x="9897337" y="-786282"/>
              <a:ext cx="715674" cy="292286"/>
              <a:chOff x="7606672" y="6000903"/>
              <a:chExt cx="862158" cy="416052"/>
            </a:xfrm>
          </p:grpSpPr>
          <p:sp>
            <p:nvSpPr>
              <p:cNvPr id="1052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1053" name="Text Box 160"/>
              <p:cNvSpPr txBox="1">
                <a:spLocks noChangeArrowheads="1"/>
              </p:cNvSpPr>
              <p:nvPr/>
            </p:nvSpPr>
            <p:spPr bwMode="auto">
              <a:xfrm>
                <a:off x="7606672" y="6000903"/>
                <a:ext cx="862158" cy="4160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S726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060" name="Group 1059"/>
          <p:cNvGrpSpPr/>
          <p:nvPr/>
        </p:nvGrpSpPr>
        <p:grpSpPr>
          <a:xfrm>
            <a:off x="8282583" y="5965546"/>
            <a:ext cx="827664" cy="729768"/>
            <a:chOff x="9689643" y="4510964"/>
            <a:chExt cx="1106841" cy="975922"/>
          </a:xfrm>
        </p:grpSpPr>
        <p:grpSp>
          <p:nvGrpSpPr>
            <p:cNvPr id="1061" name="Group 1060"/>
            <p:cNvGrpSpPr/>
            <p:nvPr/>
          </p:nvGrpSpPr>
          <p:grpSpPr>
            <a:xfrm>
              <a:off x="9689643" y="4976982"/>
              <a:ext cx="1106841" cy="509904"/>
              <a:chOff x="507046" y="2817700"/>
              <a:chExt cx="1257639" cy="601119"/>
            </a:xfrm>
          </p:grpSpPr>
          <p:sp>
            <p:nvSpPr>
              <p:cNvPr id="1068" name="Snip Same Side Corner Rectangle 1067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069" name="TextBox 1068"/>
              <p:cNvSpPr txBox="1"/>
              <p:nvPr/>
            </p:nvSpPr>
            <p:spPr>
              <a:xfrm>
                <a:off x="507046" y="2823011"/>
                <a:ext cx="1257639" cy="59580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UBF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rgbClr val="AB743D"/>
                    </a:solidFill>
                    <a:latin typeface="Arial" charset="0"/>
                  </a:rPr>
                  <a:t>P17480</a:t>
                </a:r>
                <a:endParaRPr lang="en-US" sz="8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1062" name="Group 1061"/>
            <p:cNvGrpSpPr/>
            <p:nvPr/>
          </p:nvGrpSpPr>
          <p:grpSpPr>
            <a:xfrm>
              <a:off x="9885226" y="4737790"/>
              <a:ext cx="715674" cy="292286"/>
              <a:chOff x="7630676" y="5307344"/>
              <a:chExt cx="862158" cy="416052"/>
            </a:xfrm>
          </p:grpSpPr>
          <p:sp>
            <p:nvSpPr>
              <p:cNvPr id="1066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1067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07344"/>
                <a:ext cx="862158" cy="4160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-T201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063" name="Group 1062"/>
            <p:cNvGrpSpPr/>
            <p:nvPr/>
          </p:nvGrpSpPr>
          <p:grpSpPr>
            <a:xfrm>
              <a:off x="9885226" y="4510964"/>
              <a:ext cx="715674" cy="292286"/>
              <a:chOff x="7630676" y="5290107"/>
              <a:chExt cx="862158" cy="416052"/>
            </a:xfrm>
          </p:grpSpPr>
          <p:sp>
            <p:nvSpPr>
              <p:cNvPr id="1064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1065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290107"/>
                <a:ext cx="862158" cy="4160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-T117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</p:grpSp>
      <p:cxnSp>
        <p:nvCxnSpPr>
          <p:cNvPr id="1070" name="Straight Arrow Connector 1069"/>
          <p:cNvCxnSpPr/>
          <p:nvPr/>
        </p:nvCxnSpPr>
        <p:spPr bwMode="auto">
          <a:xfrm flipH="1">
            <a:off x="1945713" y="5603496"/>
            <a:ext cx="15905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71" name="Straight Arrow Connector 1070"/>
          <p:cNvCxnSpPr/>
          <p:nvPr/>
        </p:nvCxnSpPr>
        <p:spPr bwMode="auto">
          <a:xfrm flipH="1">
            <a:off x="1945266" y="5952257"/>
            <a:ext cx="15905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72" name="Straight Arrow Connector 1071"/>
          <p:cNvCxnSpPr/>
          <p:nvPr/>
        </p:nvCxnSpPr>
        <p:spPr bwMode="auto">
          <a:xfrm flipH="1">
            <a:off x="715035" y="4965544"/>
            <a:ext cx="29001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73" name="Straight Arrow Connector 1072"/>
          <p:cNvCxnSpPr/>
          <p:nvPr/>
        </p:nvCxnSpPr>
        <p:spPr bwMode="auto">
          <a:xfrm flipH="1">
            <a:off x="705979" y="5101387"/>
            <a:ext cx="29001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74" name="Straight Arrow Connector 1073"/>
          <p:cNvCxnSpPr/>
          <p:nvPr/>
        </p:nvCxnSpPr>
        <p:spPr bwMode="auto">
          <a:xfrm flipH="1">
            <a:off x="715962" y="5219504"/>
            <a:ext cx="29001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75" name="Straight Connector 1074"/>
          <p:cNvCxnSpPr>
            <a:stCxn id="850" idx="3"/>
          </p:cNvCxnSpPr>
          <p:nvPr/>
        </p:nvCxnSpPr>
        <p:spPr bwMode="auto">
          <a:xfrm flipH="1" flipV="1">
            <a:off x="997016" y="4396235"/>
            <a:ext cx="604" cy="212714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76" name="Elbow Connector 1075"/>
          <p:cNvCxnSpPr/>
          <p:nvPr/>
        </p:nvCxnSpPr>
        <p:spPr bwMode="auto">
          <a:xfrm rot="16200000" flipH="1">
            <a:off x="1173781" y="3263231"/>
            <a:ext cx="2805056" cy="1079176"/>
          </a:xfrm>
          <a:prstGeom prst="bentConnector3">
            <a:avLst>
              <a:gd name="adj1" fmla="val 926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77" name="Straight Arrow Connector 1076"/>
          <p:cNvCxnSpPr/>
          <p:nvPr/>
        </p:nvCxnSpPr>
        <p:spPr bwMode="auto">
          <a:xfrm flipH="1">
            <a:off x="2816822" y="5211667"/>
            <a:ext cx="29001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78" name="Straight Arrow Connector 1077"/>
          <p:cNvCxnSpPr/>
          <p:nvPr/>
        </p:nvCxnSpPr>
        <p:spPr bwMode="auto">
          <a:xfrm flipH="1">
            <a:off x="2816822" y="5092659"/>
            <a:ext cx="29001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79" name="Straight Arrow Connector 1078"/>
          <p:cNvCxnSpPr/>
          <p:nvPr/>
        </p:nvCxnSpPr>
        <p:spPr bwMode="auto">
          <a:xfrm flipH="1">
            <a:off x="2817218" y="4474821"/>
            <a:ext cx="29001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80" name="Straight Arrow Connector 1079"/>
          <p:cNvCxnSpPr/>
          <p:nvPr/>
        </p:nvCxnSpPr>
        <p:spPr bwMode="auto">
          <a:xfrm flipH="1">
            <a:off x="2817218" y="4342506"/>
            <a:ext cx="29001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81" name="Straight Arrow Connector 1080"/>
          <p:cNvCxnSpPr/>
          <p:nvPr/>
        </p:nvCxnSpPr>
        <p:spPr bwMode="auto">
          <a:xfrm flipH="1">
            <a:off x="2818964" y="4209070"/>
            <a:ext cx="29001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82" name="Straight Arrow Connector 1081"/>
          <p:cNvCxnSpPr/>
          <p:nvPr/>
        </p:nvCxnSpPr>
        <p:spPr bwMode="auto">
          <a:xfrm>
            <a:off x="3124767" y="2873193"/>
            <a:ext cx="29001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83" name="Straight Arrow Connector 1082"/>
          <p:cNvCxnSpPr/>
          <p:nvPr/>
        </p:nvCxnSpPr>
        <p:spPr bwMode="auto">
          <a:xfrm>
            <a:off x="3120970" y="2755185"/>
            <a:ext cx="29001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84" name="Straight Arrow Connector 1083"/>
          <p:cNvCxnSpPr/>
          <p:nvPr/>
        </p:nvCxnSpPr>
        <p:spPr bwMode="auto">
          <a:xfrm>
            <a:off x="3115711" y="3561470"/>
            <a:ext cx="29001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85" name="Straight Arrow Connector 1084"/>
          <p:cNvCxnSpPr/>
          <p:nvPr/>
        </p:nvCxnSpPr>
        <p:spPr bwMode="auto">
          <a:xfrm>
            <a:off x="3111914" y="3443461"/>
            <a:ext cx="29001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86" name="Straight Arrow Connector 1085"/>
          <p:cNvCxnSpPr/>
          <p:nvPr/>
        </p:nvCxnSpPr>
        <p:spPr bwMode="auto">
          <a:xfrm>
            <a:off x="3115711" y="4466912"/>
            <a:ext cx="29001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87" name="Straight Arrow Connector 1086"/>
          <p:cNvCxnSpPr/>
          <p:nvPr/>
        </p:nvCxnSpPr>
        <p:spPr bwMode="auto">
          <a:xfrm>
            <a:off x="3111914" y="4340032"/>
            <a:ext cx="29001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88" name="Straight Arrow Connector 1087"/>
          <p:cNvCxnSpPr/>
          <p:nvPr/>
        </p:nvCxnSpPr>
        <p:spPr bwMode="auto">
          <a:xfrm>
            <a:off x="3115711" y="5210667"/>
            <a:ext cx="29001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89" name="Straight Arrow Connector 1088"/>
          <p:cNvCxnSpPr/>
          <p:nvPr/>
        </p:nvCxnSpPr>
        <p:spPr bwMode="auto">
          <a:xfrm>
            <a:off x="3111914" y="5092659"/>
            <a:ext cx="29001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90" name="Straight Arrow Connector 1089"/>
          <p:cNvCxnSpPr/>
          <p:nvPr/>
        </p:nvCxnSpPr>
        <p:spPr bwMode="auto">
          <a:xfrm>
            <a:off x="3115711" y="4977891"/>
            <a:ext cx="29001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91" name="Straight Arrow Connector 1090"/>
          <p:cNvCxnSpPr/>
          <p:nvPr/>
        </p:nvCxnSpPr>
        <p:spPr bwMode="auto">
          <a:xfrm>
            <a:off x="3111914" y="4204003"/>
            <a:ext cx="29001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92" name="Straight Arrow Connector 1091"/>
          <p:cNvCxnSpPr/>
          <p:nvPr/>
        </p:nvCxnSpPr>
        <p:spPr bwMode="auto">
          <a:xfrm>
            <a:off x="3111914" y="3695246"/>
            <a:ext cx="29001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93" name="Straight Connector 1092"/>
          <p:cNvCxnSpPr/>
          <p:nvPr/>
        </p:nvCxnSpPr>
        <p:spPr bwMode="auto">
          <a:xfrm>
            <a:off x="3106841" y="429470"/>
            <a:ext cx="5073" cy="198285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95" name="Straight Arrow Connector 1094"/>
          <p:cNvCxnSpPr/>
          <p:nvPr/>
        </p:nvCxnSpPr>
        <p:spPr bwMode="auto">
          <a:xfrm flipH="1">
            <a:off x="2809249" y="5777545"/>
            <a:ext cx="29001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96" name="Straight Connector 1095"/>
          <p:cNvCxnSpPr/>
          <p:nvPr/>
        </p:nvCxnSpPr>
        <p:spPr bwMode="auto">
          <a:xfrm flipV="1">
            <a:off x="3106841" y="5191764"/>
            <a:ext cx="3141" cy="108383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97" name="Straight Arrow Connector 1096"/>
          <p:cNvCxnSpPr/>
          <p:nvPr/>
        </p:nvCxnSpPr>
        <p:spPr bwMode="auto">
          <a:xfrm flipH="1">
            <a:off x="831704" y="6523379"/>
            <a:ext cx="17433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98" name="Straight Connector 1097"/>
          <p:cNvCxnSpPr/>
          <p:nvPr/>
        </p:nvCxnSpPr>
        <p:spPr bwMode="auto">
          <a:xfrm>
            <a:off x="3020654" y="2520396"/>
            <a:ext cx="100743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99" name="Elbow Connector 1098"/>
          <p:cNvCxnSpPr/>
          <p:nvPr/>
        </p:nvCxnSpPr>
        <p:spPr bwMode="auto">
          <a:xfrm rot="5400000">
            <a:off x="1928814" y="4628525"/>
            <a:ext cx="4192578" cy="597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00" name="Straight Connector 1099"/>
          <p:cNvCxnSpPr/>
          <p:nvPr/>
        </p:nvCxnSpPr>
        <p:spPr bwMode="auto">
          <a:xfrm flipV="1">
            <a:off x="7455307" y="1439653"/>
            <a:ext cx="0" cy="37449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01" name="Straight Connector 1100"/>
          <p:cNvCxnSpPr/>
          <p:nvPr/>
        </p:nvCxnSpPr>
        <p:spPr bwMode="auto">
          <a:xfrm flipH="1" flipV="1">
            <a:off x="4011735" y="672876"/>
            <a:ext cx="16359" cy="186235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02" name="Straight Arrow Connector 1101"/>
          <p:cNvCxnSpPr/>
          <p:nvPr/>
        </p:nvCxnSpPr>
        <p:spPr bwMode="auto">
          <a:xfrm>
            <a:off x="4022517" y="683046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03" name="Straight Arrow Connector 1102"/>
          <p:cNvCxnSpPr/>
          <p:nvPr/>
        </p:nvCxnSpPr>
        <p:spPr bwMode="auto">
          <a:xfrm>
            <a:off x="4041619" y="1470010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04" name="Straight Arrow Connector 1103"/>
          <p:cNvCxnSpPr/>
          <p:nvPr/>
        </p:nvCxnSpPr>
        <p:spPr bwMode="auto">
          <a:xfrm>
            <a:off x="4041619" y="1579799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05" name="Straight Arrow Connector 1104"/>
          <p:cNvCxnSpPr/>
          <p:nvPr/>
        </p:nvCxnSpPr>
        <p:spPr bwMode="auto">
          <a:xfrm>
            <a:off x="4032469" y="2083031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06" name="Straight Arrow Connector 1105"/>
          <p:cNvCxnSpPr/>
          <p:nvPr/>
        </p:nvCxnSpPr>
        <p:spPr bwMode="auto">
          <a:xfrm>
            <a:off x="4041619" y="2368743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07" name="Straight Arrow Connector 1106"/>
          <p:cNvCxnSpPr/>
          <p:nvPr/>
        </p:nvCxnSpPr>
        <p:spPr bwMode="auto">
          <a:xfrm>
            <a:off x="4041619" y="2874298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08" name="Straight Arrow Connector 1107"/>
          <p:cNvCxnSpPr/>
          <p:nvPr/>
        </p:nvCxnSpPr>
        <p:spPr bwMode="auto">
          <a:xfrm>
            <a:off x="4032255" y="3536828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09" name="Straight Arrow Connector 1108"/>
          <p:cNvCxnSpPr/>
          <p:nvPr/>
        </p:nvCxnSpPr>
        <p:spPr bwMode="auto">
          <a:xfrm>
            <a:off x="4041403" y="3664915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10" name="Straight Arrow Connector 1109"/>
          <p:cNvCxnSpPr/>
          <p:nvPr/>
        </p:nvCxnSpPr>
        <p:spPr bwMode="auto">
          <a:xfrm>
            <a:off x="4046540" y="4204524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11" name="Straight Arrow Connector 1110"/>
          <p:cNvCxnSpPr/>
          <p:nvPr/>
        </p:nvCxnSpPr>
        <p:spPr bwMode="auto">
          <a:xfrm>
            <a:off x="4041403" y="4711434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12" name="Straight Arrow Connector 1111"/>
          <p:cNvCxnSpPr/>
          <p:nvPr/>
        </p:nvCxnSpPr>
        <p:spPr bwMode="auto">
          <a:xfrm>
            <a:off x="4042093" y="5204921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13" name="Straight Arrow Connector 1112"/>
          <p:cNvCxnSpPr/>
          <p:nvPr/>
        </p:nvCxnSpPr>
        <p:spPr bwMode="auto">
          <a:xfrm>
            <a:off x="8282746" y="833650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14" name="Straight Arrow Connector 1113"/>
          <p:cNvCxnSpPr/>
          <p:nvPr/>
        </p:nvCxnSpPr>
        <p:spPr bwMode="auto">
          <a:xfrm>
            <a:off x="8282789" y="979402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15" name="Straight Arrow Connector 1114"/>
          <p:cNvCxnSpPr/>
          <p:nvPr/>
        </p:nvCxnSpPr>
        <p:spPr bwMode="auto">
          <a:xfrm>
            <a:off x="8282789" y="1533066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16" name="Straight Arrow Connector 1115"/>
          <p:cNvCxnSpPr/>
          <p:nvPr/>
        </p:nvCxnSpPr>
        <p:spPr bwMode="auto">
          <a:xfrm>
            <a:off x="8291938" y="1679638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17" name="Straight Arrow Connector 1116"/>
          <p:cNvCxnSpPr/>
          <p:nvPr/>
        </p:nvCxnSpPr>
        <p:spPr bwMode="auto">
          <a:xfrm>
            <a:off x="8282789" y="1832942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18" name="Straight Arrow Connector 1117"/>
          <p:cNvCxnSpPr/>
          <p:nvPr/>
        </p:nvCxnSpPr>
        <p:spPr bwMode="auto">
          <a:xfrm>
            <a:off x="8282789" y="2895282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19" name="Straight Arrow Connector 1118"/>
          <p:cNvCxnSpPr/>
          <p:nvPr/>
        </p:nvCxnSpPr>
        <p:spPr bwMode="auto">
          <a:xfrm>
            <a:off x="8280075" y="3427082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20" name="Straight Arrow Connector 1119"/>
          <p:cNvCxnSpPr/>
          <p:nvPr/>
        </p:nvCxnSpPr>
        <p:spPr bwMode="auto">
          <a:xfrm>
            <a:off x="8291136" y="4475879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21" name="Straight Arrow Connector 1120"/>
          <p:cNvCxnSpPr/>
          <p:nvPr/>
        </p:nvCxnSpPr>
        <p:spPr bwMode="auto">
          <a:xfrm>
            <a:off x="8291938" y="5009119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22" name="Straight Arrow Connector 1121"/>
          <p:cNvCxnSpPr/>
          <p:nvPr/>
        </p:nvCxnSpPr>
        <p:spPr bwMode="auto">
          <a:xfrm>
            <a:off x="8291938" y="5539949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24" name="Straight Arrow Connector 1123"/>
          <p:cNvCxnSpPr/>
          <p:nvPr/>
        </p:nvCxnSpPr>
        <p:spPr bwMode="auto">
          <a:xfrm>
            <a:off x="8282789" y="6074204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25" name="Straight Arrow Connector 1124"/>
          <p:cNvCxnSpPr/>
          <p:nvPr/>
        </p:nvCxnSpPr>
        <p:spPr bwMode="auto">
          <a:xfrm>
            <a:off x="8291938" y="6245879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26" name="Straight Arrow Connector 1125"/>
          <p:cNvCxnSpPr/>
          <p:nvPr/>
        </p:nvCxnSpPr>
        <p:spPr bwMode="auto">
          <a:xfrm flipH="1">
            <a:off x="8060460" y="6244259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27" name="Straight Arrow Connector 1126"/>
          <p:cNvCxnSpPr/>
          <p:nvPr/>
        </p:nvCxnSpPr>
        <p:spPr bwMode="auto">
          <a:xfrm flipH="1">
            <a:off x="8058270" y="6074204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28" name="Straight Arrow Connector 1127"/>
          <p:cNvCxnSpPr/>
          <p:nvPr/>
        </p:nvCxnSpPr>
        <p:spPr bwMode="auto">
          <a:xfrm flipH="1">
            <a:off x="7218120" y="1802892"/>
            <a:ext cx="22623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29" name="Elbow Connector 1128"/>
          <p:cNvCxnSpPr/>
          <p:nvPr/>
        </p:nvCxnSpPr>
        <p:spPr bwMode="auto">
          <a:xfrm rot="10800000">
            <a:off x="62383" y="2273715"/>
            <a:ext cx="2136216" cy="342094"/>
          </a:xfrm>
          <a:prstGeom prst="bentConnector3">
            <a:avLst>
              <a:gd name="adj1" fmla="val 59422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30" name="Straight Connector 1129"/>
          <p:cNvCxnSpPr/>
          <p:nvPr/>
        </p:nvCxnSpPr>
        <p:spPr bwMode="auto">
          <a:xfrm>
            <a:off x="3109943" y="439169"/>
            <a:ext cx="350403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31" name="Straight Connector 1130"/>
          <p:cNvCxnSpPr/>
          <p:nvPr/>
        </p:nvCxnSpPr>
        <p:spPr bwMode="auto">
          <a:xfrm>
            <a:off x="5712767" y="429470"/>
            <a:ext cx="27797" cy="584484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32" name="Straight Connector 1131"/>
          <p:cNvCxnSpPr/>
          <p:nvPr/>
        </p:nvCxnSpPr>
        <p:spPr bwMode="auto">
          <a:xfrm>
            <a:off x="4883623" y="499132"/>
            <a:ext cx="0" cy="364648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33" name="Straight Arrow Connector 1132"/>
          <p:cNvCxnSpPr/>
          <p:nvPr/>
        </p:nvCxnSpPr>
        <p:spPr bwMode="auto">
          <a:xfrm>
            <a:off x="4894505" y="1839296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34" name="Straight Arrow Connector 1133"/>
          <p:cNvCxnSpPr/>
          <p:nvPr/>
        </p:nvCxnSpPr>
        <p:spPr bwMode="auto">
          <a:xfrm>
            <a:off x="4884851" y="2643416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35" name="Straight Arrow Connector 1134"/>
          <p:cNvCxnSpPr/>
          <p:nvPr/>
        </p:nvCxnSpPr>
        <p:spPr bwMode="auto">
          <a:xfrm>
            <a:off x="4886158" y="2782675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36" name="Straight Arrow Connector 1135"/>
          <p:cNvCxnSpPr/>
          <p:nvPr/>
        </p:nvCxnSpPr>
        <p:spPr bwMode="auto">
          <a:xfrm>
            <a:off x="4895307" y="4125149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37" name="Straight Arrow Connector 1136"/>
          <p:cNvCxnSpPr/>
          <p:nvPr/>
        </p:nvCxnSpPr>
        <p:spPr bwMode="auto">
          <a:xfrm>
            <a:off x="5727878" y="645858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38" name="Straight Arrow Connector 1137"/>
          <p:cNvCxnSpPr/>
          <p:nvPr/>
        </p:nvCxnSpPr>
        <p:spPr bwMode="auto">
          <a:xfrm>
            <a:off x="5727878" y="898780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39" name="Straight Arrow Connector 1138"/>
          <p:cNvCxnSpPr/>
          <p:nvPr/>
        </p:nvCxnSpPr>
        <p:spPr bwMode="auto">
          <a:xfrm>
            <a:off x="5727878" y="1657377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40" name="Straight Arrow Connector 1139"/>
          <p:cNvCxnSpPr/>
          <p:nvPr/>
        </p:nvCxnSpPr>
        <p:spPr bwMode="auto">
          <a:xfrm>
            <a:off x="5727878" y="1914357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41" name="Straight Arrow Connector 1140"/>
          <p:cNvCxnSpPr/>
          <p:nvPr/>
        </p:nvCxnSpPr>
        <p:spPr bwMode="auto">
          <a:xfrm>
            <a:off x="5727878" y="2042884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42" name="Straight Arrow Connector 1141"/>
          <p:cNvCxnSpPr/>
          <p:nvPr/>
        </p:nvCxnSpPr>
        <p:spPr bwMode="auto">
          <a:xfrm>
            <a:off x="5727878" y="3825263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43" name="Straight Arrow Connector 1142"/>
          <p:cNvCxnSpPr/>
          <p:nvPr/>
        </p:nvCxnSpPr>
        <p:spPr bwMode="auto">
          <a:xfrm>
            <a:off x="5737830" y="3955239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44" name="Straight Arrow Connector 1143"/>
          <p:cNvCxnSpPr/>
          <p:nvPr/>
        </p:nvCxnSpPr>
        <p:spPr bwMode="auto">
          <a:xfrm>
            <a:off x="5737830" y="4071008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45" name="Straight Arrow Connector 1144"/>
          <p:cNvCxnSpPr/>
          <p:nvPr/>
        </p:nvCxnSpPr>
        <p:spPr bwMode="auto">
          <a:xfrm>
            <a:off x="5737830" y="4575469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46" name="Straight Arrow Connector 1145"/>
          <p:cNvCxnSpPr/>
          <p:nvPr/>
        </p:nvCxnSpPr>
        <p:spPr bwMode="auto">
          <a:xfrm>
            <a:off x="5737830" y="5225032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47" name="Straight Arrow Connector 1146"/>
          <p:cNvCxnSpPr/>
          <p:nvPr/>
        </p:nvCxnSpPr>
        <p:spPr bwMode="auto">
          <a:xfrm>
            <a:off x="5737830" y="5733861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49" name="Straight Arrow Connector 1148"/>
          <p:cNvCxnSpPr/>
          <p:nvPr/>
        </p:nvCxnSpPr>
        <p:spPr bwMode="auto">
          <a:xfrm flipH="1">
            <a:off x="5487245" y="1961943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50" name="Straight Arrow Connector 1149"/>
          <p:cNvCxnSpPr/>
          <p:nvPr/>
        </p:nvCxnSpPr>
        <p:spPr bwMode="auto">
          <a:xfrm flipH="1">
            <a:off x="5502127" y="2465188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51" name="Straight Arrow Connector 1150"/>
          <p:cNvCxnSpPr/>
          <p:nvPr/>
        </p:nvCxnSpPr>
        <p:spPr bwMode="auto">
          <a:xfrm flipH="1">
            <a:off x="5503811" y="2922889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52" name="Straight Arrow Connector 1151"/>
          <p:cNvCxnSpPr/>
          <p:nvPr/>
        </p:nvCxnSpPr>
        <p:spPr bwMode="auto">
          <a:xfrm flipH="1">
            <a:off x="5496716" y="4011780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53" name="Straight Arrow Connector 1152"/>
          <p:cNvCxnSpPr/>
          <p:nvPr/>
        </p:nvCxnSpPr>
        <p:spPr bwMode="auto">
          <a:xfrm flipH="1">
            <a:off x="5496716" y="6258988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54" name="Straight Arrow Connector 1153"/>
          <p:cNvCxnSpPr/>
          <p:nvPr/>
        </p:nvCxnSpPr>
        <p:spPr bwMode="auto">
          <a:xfrm flipH="1">
            <a:off x="5496716" y="4638599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55" name="Straight Arrow Connector 1154"/>
          <p:cNvCxnSpPr/>
          <p:nvPr/>
        </p:nvCxnSpPr>
        <p:spPr bwMode="auto">
          <a:xfrm flipH="1">
            <a:off x="5505181" y="5150644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56" name="Straight Arrow Connector 1155"/>
          <p:cNvCxnSpPr/>
          <p:nvPr/>
        </p:nvCxnSpPr>
        <p:spPr bwMode="auto">
          <a:xfrm flipH="1">
            <a:off x="4654696" y="3371487"/>
            <a:ext cx="106825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57" name="Straight Connector 1156"/>
          <p:cNvCxnSpPr/>
          <p:nvPr/>
        </p:nvCxnSpPr>
        <p:spPr bwMode="auto">
          <a:xfrm>
            <a:off x="6608034" y="429470"/>
            <a:ext cx="19452" cy="542714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59" name="Straight Arrow Connector 1158"/>
          <p:cNvCxnSpPr/>
          <p:nvPr/>
        </p:nvCxnSpPr>
        <p:spPr bwMode="auto">
          <a:xfrm>
            <a:off x="6613973" y="5730942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60" name="Straight Arrow Connector 1159"/>
          <p:cNvCxnSpPr/>
          <p:nvPr/>
        </p:nvCxnSpPr>
        <p:spPr bwMode="auto">
          <a:xfrm>
            <a:off x="6613973" y="5859316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61" name="Straight Arrow Connector 1160"/>
          <p:cNvCxnSpPr/>
          <p:nvPr/>
        </p:nvCxnSpPr>
        <p:spPr bwMode="auto">
          <a:xfrm>
            <a:off x="6613973" y="4260208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62" name="Straight Arrow Connector 1161"/>
          <p:cNvCxnSpPr/>
          <p:nvPr/>
        </p:nvCxnSpPr>
        <p:spPr bwMode="auto">
          <a:xfrm>
            <a:off x="6613973" y="2334891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63" name="Straight Arrow Connector 1162"/>
          <p:cNvCxnSpPr/>
          <p:nvPr/>
        </p:nvCxnSpPr>
        <p:spPr bwMode="auto">
          <a:xfrm>
            <a:off x="6613973" y="1673757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64" name="Straight Arrow Connector 1163"/>
          <p:cNvCxnSpPr/>
          <p:nvPr/>
        </p:nvCxnSpPr>
        <p:spPr bwMode="auto">
          <a:xfrm>
            <a:off x="6613973" y="1511072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65" name="Straight Arrow Connector 1164"/>
          <p:cNvCxnSpPr/>
          <p:nvPr/>
        </p:nvCxnSpPr>
        <p:spPr bwMode="auto">
          <a:xfrm>
            <a:off x="6613973" y="1018318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66" name="Straight Arrow Connector 1165"/>
          <p:cNvCxnSpPr/>
          <p:nvPr/>
        </p:nvCxnSpPr>
        <p:spPr bwMode="auto">
          <a:xfrm>
            <a:off x="6613973" y="563407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67" name="Straight Connector 1166"/>
          <p:cNvCxnSpPr/>
          <p:nvPr/>
        </p:nvCxnSpPr>
        <p:spPr bwMode="auto">
          <a:xfrm>
            <a:off x="4877009" y="502090"/>
            <a:ext cx="253749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68" name="Straight Connector 1167"/>
          <p:cNvCxnSpPr/>
          <p:nvPr/>
        </p:nvCxnSpPr>
        <p:spPr bwMode="auto">
          <a:xfrm flipH="1">
            <a:off x="6568228" y="489514"/>
            <a:ext cx="793" cy="575521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70" name="Straight Arrow Connector 1169"/>
          <p:cNvCxnSpPr/>
          <p:nvPr/>
        </p:nvCxnSpPr>
        <p:spPr bwMode="auto">
          <a:xfrm>
            <a:off x="6568228" y="736372"/>
            <a:ext cx="28614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71" name="Straight Arrow Connector 1170"/>
          <p:cNvCxnSpPr/>
          <p:nvPr/>
        </p:nvCxnSpPr>
        <p:spPr bwMode="auto">
          <a:xfrm>
            <a:off x="6569939" y="864460"/>
            <a:ext cx="28614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72" name="Straight Arrow Connector 1171"/>
          <p:cNvCxnSpPr/>
          <p:nvPr/>
        </p:nvCxnSpPr>
        <p:spPr bwMode="auto">
          <a:xfrm>
            <a:off x="6562010" y="5602906"/>
            <a:ext cx="28614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73" name="Straight Arrow Connector 1172"/>
          <p:cNvCxnSpPr/>
          <p:nvPr/>
        </p:nvCxnSpPr>
        <p:spPr bwMode="auto">
          <a:xfrm>
            <a:off x="6560790" y="5990252"/>
            <a:ext cx="28614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74" name="Straight Arrow Connector 1173"/>
          <p:cNvCxnSpPr/>
          <p:nvPr/>
        </p:nvCxnSpPr>
        <p:spPr bwMode="auto">
          <a:xfrm>
            <a:off x="6564212" y="6121011"/>
            <a:ext cx="28614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75" name="Straight Arrow Connector 1174"/>
          <p:cNvCxnSpPr/>
          <p:nvPr/>
        </p:nvCxnSpPr>
        <p:spPr bwMode="auto">
          <a:xfrm>
            <a:off x="6559988" y="6246426"/>
            <a:ext cx="28614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76" name="Straight Arrow Connector 1175"/>
          <p:cNvCxnSpPr/>
          <p:nvPr/>
        </p:nvCxnSpPr>
        <p:spPr bwMode="auto">
          <a:xfrm flipH="1">
            <a:off x="6348784" y="772470"/>
            <a:ext cx="21029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77" name="Straight Arrow Connector 1176"/>
          <p:cNvCxnSpPr/>
          <p:nvPr/>
        </p:nvCxnSpPr>
        <p:spPr bwMode="auto">
          <a:xfrm flipH="1">
            <a:off x="6350495" y="1038395"/>
            <a:ext cx="21029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78" name="Straight Arrow Connector 1177"/>
          <p:cNvCxnSpPr/>
          <p:nvPr/>
        </p:nvCxnSpPr>
        <p:spPr bwMode="auto">
          <a:xfrm flipH="1">
            <a:off x="6350495" y="1148184"/>
            <a:ext cx="21029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79" name="Straight Arrow Connector 1178"/>
          <p:cNvCxnSpPr/>
          <p:nvPr/>
        </p:nvCxnSpPr>
        <p:spPr bwMode="auto">
          <a:xfrm flipH="1">
            <a:off x="6333015" y="1793190"/>
            <a:ext cx="21029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80" name="Straight Arrow Connector 1179"/>
          <p:cNvCxnSpPr/>
          <p:nvPr/>
        </p:nvCxnSpPr>
        <p:spPr bwMode="auto">
          <a:xfrm flipH="1">
            <a:off x="6341346" y="2147919"/>
            <a:ext cx="21029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81" name="Straight Arrow Connector 1180"/>
          <p:cNvCxnSpPr/>
          <p:nvPr/>
        </p:nvCxnSpPr>
        <p:spPr bwMode="auto">
          <a:xfrm flipH="1">
            <a:off x="6350495" y="4725349"/>
            <a:ext cx="21029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82" name="Elbow Connector 1181"/>
          <p:cNvCxnSpPr/>
          <p:nvPr/>
        </p:nvCxnSpPr>
        <p:spPr bwMode="auto">
          <a:xfrm flipV="1">
            <a:off x="4022303" y="6194144"/>
            <a:ext cx="4264391" cy="512512"/>
          </a:xfrm>
          <a:prstGeom prst="bentConnector3">
            <a:avLst>
              <a:gd name="adj1" fmla="val 99941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185" name="Group 1184"/>
          <p:cNvGrpSpPr/>
          <p:nvPr/>
        </p:nvGrpSpPr>
        <p:grpSpPr>
          <a:xfrm>
            <a:off x="1284698" y="2058747"/>
            <a:ext cx="535160" cy="218563"/>
            <a:chOff x="7592082" y="6000921"/>
            <a:chExt cx="862158" cy="416051"/>
          </a:xfrm>
        </p:grpSpPr>
        <p:sp>
          <p:nvSpPr>
            <p:cNvPr id="118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1187" name="Text Box 160"/>
            <p:cNvSpPr txBox="1">
              <a:spLocks noChangeArrowheads="1"/>
            </p:cNvSpPr>
            <p:nvPr/>
          </p:nvSpPr>
          <p:spPr bwMode="auto">
            <a:xfrm>
              <a:off x="7592082" y="6000921"/>
              <a:ext cx="862158" cy="4160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rgbClr val="FFFFFF"/>
                  </a:solidFill>
                  <a:latin typeface="Arial" charset="0"/>
                </a:rPr>
                <a:t>S248</a:t>
              </a:r>
              <a:endParaRPr lang="en-US" sz="8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88" name="Group 1187"/>
          <p:cNvGrpSpPr/>
          <p:nvPr/>
        </p:nvGrpSpPr>
        <p:grpSpPr>
          <a:xfrm>
            <a:off x="1285009" y="917272"/>
            <a:ext cx="535160" cy="218563"/>
            <a:chOff x="7620676" y="5019406"/>
            <a:chExt cx="862158" cy="416054"/>
          </a:xfrm>
        </p:grpSpPr>
        <p:sp>
          <p:nvSpPr>
            <p:cNvPr id="1189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1190" name="Text Box 154"/>
            <p:cNvSpPr txBox="1">
              <a:spLocks noChangeArrowheads="1"/>
            </p:cNvSpPr>
            <p:nvPr/>
          </p:nvSpPr>
          <p:spPr bwMode="auto">
            <a:xfrm>
              <a:off x="7620676" y="5019406"/>
              <a:ext cx="862158" cy="4160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+S29</a:t>
              </a:r>
              <a:endParaRPr lang="en-US" sz="8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92" name="Group 1191"/>
          <p:cNvGrpSpPr/>
          <p:nvPr/>
        </p:nvGrpSpPr>
        <p:grpSpPr>
          <a:xfrm>
            <a:off x="1204189" y="5834130"/>
            <a:ext cx="759521" cy="370175"/>
            <a:chOff x="550901" y="1139278"/>
            <a:chExt cx="1154094" cy="583594"/>
          </a:xfrm>
        </p:grpSpPr>
        <p:sp>
          <p:nvSpPr>
            <p:cNvPr id="1196" name="Rounded Rectangle 119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97" name="Rectangle 1196"/>
            <p:cNvSpPr/>
            <p:nvPr/>
          </p:nvSpPr>
          <p:spPr>
            <a:xfrm>
              <a:off x="550901" y="1139278"/>
              <a:ext cx="1154094" cy="5835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NEK2</a:t>
              </a:r>
              <a:endParaRPr lang="en-US" sz="850" dirty="0">
                <a:solidFill>
                  <a:schemeClr val="bg1"/>
                </a:solidFill>
                <a:latin typeface="Symbol" charset="2"/>
                <a:cs typeface="Symbol" charset="2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P51955</a:t>
              </a:r>
              <a:endParaRPr lang="en-US" sz="8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98" name="Group 1197"/>
          <p:cNvGrpSpPr/>
          <p:nvPr/>
        </p:nvGrpSpPr>
        <p:grpSpPr>
          <a:xfrm>
            <a:off x="1186624" y="455763"/>
            <a:ext cx="759521" cy="370175"/>
            <a:chOff x="550901" y="1139280"/>
            <a:chExt cx="1154094" cy="583595"/>
          </a:xfrm>
        </p:grpSpPr>
        <p:sp>
          <p:nvSpPr>
            <p:cNvPr id="1199" name="Rounded Rectangle 1198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00" name="Rectangle 1199"/>
            <p:cNvSpPr/>
            <p:nvPr/>
          </p:nvSpPr>
          <p:spPr>
            <a:xfrm>
              <a:off x="550901" y="1139280"/>
              <a:ext cx="1154094" cy="5835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SGK1</a:t>
              </a:r>
              <a:endParaRPr lang="en-US" sz="8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O00141</a:t>
              </a:r>
              <a:endParaRPr lang="en-US" sz="8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1" name="Elbow Connector 10"/>
          <p:cNvCxnSpPr/>
          <p:nvPr/>
        </p:nvCxnSpPr>
        <p:spPr bwMode="auto">
          <a:xfrm rot="16200000" flipH="1">
            <a:off x="1076719" y="703074"/>
            <a:ext cx="400264" cy="239322"/>
          </a:xfrm>
          <a:prstGeom prst="bentConnector3">
            <a:avLst>
              <a:gd name="adj1" fmla="val 102212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02" name="Straight Arrow Connector 1201"/>
          <p:cNvCxnSpPr/>
          <p:nvPr/>
        </p:nvCxnSpPr>
        <p:spPr bwMode="auto">
          <a:xfrm flipH="1">
            <a:off x="1945713" y="5200936"/>
            <a:ext cx="15905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03" name="Straight Arrow Connector 1202"/>
          <p:cNvCxnSpPr/>
          <p:nvPr/>
        </p:nvCxnSpPr>
        <p:spPr bwMode="auto">
          <a:xfrm>
            <a:off x="995998" y="4992051"/>
            <a:ext cx="429915" cy="94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204" name="Group 1203"/>
          <p:cNvGrpSpPr/>
          <p:nvPr/>
        </p:nvGrpSpPr>
        <p:grpSpPr>
          <a:xfrm>
            <a:off x="2214814" y="3757859"/>
            <a:ext cx="827664" cy="373541"/>
            <a:chOff x="507046" y="3634424"/>
            <a:chExt cx="1257639" cy="588900"/>
          </a:xfrm>
        </p:grpSpPr>
        <p:sp>
          <p:nvSpPr>
            <p:cNvPr id="1205" name="Snip Same Side Corner Rectangle 120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06" name="TextBox 1205"/>
            <p:cNvSpPr txBox="1"/>
            <p:nvPr/>
          </p:nvSpPr>
          <p:spPr>
            <a:xfrm>
              <a:off x="507046" y="3639731"/>
              <a:ext cx="1257639" cy="58359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IPO7</a:t>
              </a: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O95373</a:t>
              </a:r>
              <a:endParaRPr lang="en-US" sz="8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07" name="Group 1206"/>
          <p:cNvGrpSpPr/>
          <p:nvPr/>
        </p:nvGrpSpPr>
        <p:grpSpPr>
          <a:xfrm>
            <a:off x="1154829" y="2757475"/>
            <a:ext cx="827664" cy="373543"/>
            <a:chOff x="507046" y="3634424"/>
            <a:chExt cx="1257639" cy="588903"/>
          </a:xfrm>
        </p:grpSpPr>
        <p:sp>
          <p:nvSpPr>
            <p:cNvPr id="1208" name="Snip Same Side Corner Rectangle 120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09" name="TextBox 1208"/>
            <p:cNvSpPr txBox="1"/>
            <p:nvPr/>
          </p:nvSpPr>
          <p:spPr>
            <a:xfrm>
              <a:off x="507046" y="3639733"/>
              <a:ext cx="1257639" cy="583594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CAV2</a:t>
              </a: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P51636</a:t>
              </a:r>
              <a:endParaRPr lang="en-US" sz="8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210" name="Straight Arrow Connector 1209"/>
          <p:cNvCxnSpPr/>
          <p:nvPr/>
        </p:nvCxnSpPr>
        <p:spPr bwMode="auto">
          <a:xfrm flipH="1">
            <a:off x="1927507" y="2904377"/>
            <a:ext cx="15905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213" name="Group 1212"/>
          <p:cNvGrpSpPr/>
          <p:nvPr/>
        </p:nvGrpSpPr>
        <p:grpSpPr>
          <a:xfrm>
            <a:off x="4876303" y="1247094"/>
            <a:ext cx="895266" cy="514481"/>
            <a:chOff x="465340" y="3634424"/>
            <a:chExt cx="1360360" cy="811096"/>
          </a:xfrm>
        </p:grpSpPr>
        <p:sp>
          <p:nvSpPr>
            <p:cNvPr id="1226" name="Snip Same Side Corner Rectangle 122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27" name="TextBox 1226"/>
            <p:cNvSpPr txBox="1"/>
            <p:nvPr/>
          </p:nvSpPr>
          <p:spPr>
            <a:xfrm>
              <a:off x="465340" y="3639736"/>
              <a:ext cx="1360360" cy="805784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4E-BP1/PHAS1</a:t>
              </a: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Q13541</a:t>
              </a:r>
              <a:endParaRPr lang="en-US" sz="8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15" name="Group 1214"/>
          <p:cNvGrpSpPr/>
          <p:nvPr/>
        </p:nvGrpSpPr>
        <p:grpSpPr>
          <a:xfrm>
            <a:off x="5050002" y="1079754"/>
            <a:ext cx="535161" cy="218563"/>
            <a:chOff x="7592082" y="6000919"/>
            <a:chExt cx="862158" cy="416053"/>
          </a:xfrm>
        </p:grpSpPr>
        <p:sp>
          <p:nvSpPr>
            <p:cNvPr id="122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1223" name="Text Box 160"/>
            <p:cNvSpPr txBox="1">
              <a:spLocks noChangeArrowheads="1"/>
            </p:cNvSpPr>
            <p:nvPr/>
          </p:nvSpPr>
          <p:spPr bwMode="auto">
            <a:xfrm>
              <a:off x="7592082" y="6000919"/>
              <a:ext cx="862158" cy="4160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rgbClr val="FFFFFF"/>
                  </a:solidFill>
                  <a:latin typeface="Arial" charset="0"/>
                </a:rPr>
                <a:t>S82</a:t>
              </a:r>
              <a:endParaRPr lang="en-US" sz="8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16" name="Group 1215"/>
          <p:cNvGrpSpPr/>
          <p:nvPr/>
        </p:nvGrpSpPr>
        <p:grpSpPr>
          <a:xfrm>
            <a:off x="5050002" y="954307"/>
            <a:ext cx="535161" cy="218563"/>
            <a:chOff x="7592082" y="6000919"/>
            <a:chExt cx="862158" cy="416053"/>
          </a:xfrm>
        </p:grpSpPr>
        <p:sp>
          <p:nvSpPr>
            <p:cNvPr id="122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1221" name="Text Box 160"/>
            <p:cNvSpPr txBox="1">
              <a:spLocks noChangeArrowheads="1"/>
            </p:cNvSpPr>
            <p:nvPr/>
          </p:nvSpPr>
          <p:spPr bwMode="auto">
            <a:xfrm>
              <a:off x="7592082" y="6000919"/>
              <a:ext cx="862158" cy="4160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rgbClr val="FFFFFF"/>
                  </a:solidFill>
                  <a:latin typeface="Arial" charset="0"/>
                </a:rPr>
                <a:t>T69</a:t>
              </a:r>
              <a:endParaRPr lang="en-US" sz="8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28" name="Group 1227"/>
          <p:cNvGrpSpPr/>
          <p:nvPr/>
        </p:nvGrpSpPr>
        <p:grpSpPr>
          <a:xfrm>
            <a:off x="5054319" y="825938"/>
            <a:ext cx="535161" cy="218563"/>
            <a:chOff x="7592082" y="6000919"/>
            <a:chExt cx="862158" cy="416053"/>
          </a:xfrm>
        </p:grpSpPr>
        <p:sp>
          <p:nvSpPr>
            <p:cNvPr id="122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1230" name="Text Box 160"/>
            <p:cNvSpPr txBox="1">
              <a:spLocks noChangeArrowheads="1"/>
            </p:cNvSpPr>
            <p:nvPr/>
          </p:nvSpPr>
          <p:spPr bwMode="auto">
            <a:xfrm>
              <a:off x="7592082" y="6000919"/>
              <a:ext cx="862158" cy="4160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rgbClr val="FFFFFF"/>
                  </a:solidFill>
                  <a:latin typeface="Arial" charset="0"/>
                </a:rPr>
                <a:t>S64</a:t>
              </a:r>
              <a:endParaRPr lang="en-US" sz="8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32" name="Group 1231"/>
          <p:cNvGrpSpPr/>
          <p:nvPr/>
        </p:nvGrpSpPr>
        <p:grpSpPr>
          <a:xfrm>
            <a:off x="3138486" y="751708"/>
            <a:ext cx="896502" cy="370175"/>
            <a:chOff x="447814" y="3608355"/>
            <a:chExt cx="1362239" cy="583595"/>
          </a:xfrm>
        </p:grpSpPr>
        <p:sp>
          <p:nvSpPr>
            <p:cNvPr id="1236" name="Snip Same Side Corner Rectangle 123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37" name="TextBox 1236"/>
            <p:cNvSpPr txBox="1"/>
            <p:nvPr/>
          </p:nvSpPr>
          <p:spPr>
            <a:xfrm>
              <a:off x="447814" y="3608355"/>
              <a:ext cx="1362239" cy="58359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Cip1/CDKN1A</a:t>
              </a: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P38936</a:t>
              </a:r>
              <a:endParaRPr lang="en-US" sz="8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33" name="Group 1232"/>
          <p:cNvGrpSpPr/>
          <p:nvPr/>
        </p:nvGrpSpPr>
        <p:grpSpPr>
          <a:xfrm>
            <a:off x="5055935" y="692794"/>
            <a:ext cx="535161" cy="218563"/>
            <a:chOff x="7630676" y="5324596"/>
            <a:chExt cx="862158" cy="416051"/>
          </a:xfrm>
        </p:grpSpPr>
        <p:sp>
          <p:nvSpPr>
            <p:cNvPr id="1234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1235" name="Text Box 157"/>
            <p:cNvSpPr txBox="1">
              <a:spLocks noChangeArrowheads="1"/>
            </p:cNvSpPr>
            <p:nvPr/>
          </p:nvSpPr>
          <p:spPr bwMode="auto">
            <a:xfrm>
              <a:off x="7630676" y="5324596"/>
              <a:ext cx="862158" cy="4160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rgbClr val="FFFFFF"/>
                  </a:solidFill>
                  <a:latin typeface="Arial" charset="0"/>
                </a:rPr>
                <a:t>-T45</a:t>
              </a:r>
              <a:endParaRPr lang="en-US" sz="8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38" name="Group 1237"/>
          <p:cNvGrpSpPr/>
          <p:nvPr/>
        </p:nvGrpSpPr>
        <p:grpSpPr>
          <a:xfrm>
            <a:off x="5053533" y="560985"/>
            <a:ext cx="535161" cy="218563"/>
            <a:chOff x="7592082" y="6000919"/>
            <a:chExt cx="862158" cy="416053"/>
          </a:xfrm>
        </p:grpSpPr>
        <p:sp>
          <p:nvSpPr>
            <p:cNvPr id="123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1240" name="Text Box 160"/>
            <p:cNvSpPr txBox="1">
              <a:spLocks noChangeArrowheads="1"/>
            </p:cNvSpPr>
            <p:nvPr/>
          </p:nvSpPr>
          <p:spPr bwMode="auto">
            <a:xfrm>
              <a:off x="7592082" y="6000919"/>
              <a:ext cx="862158" cy="4160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rgbClr val="FFFFFF"/>
                  </a:solidFill>
                  <a:latin typeface="Arial" charset="0"/>
                </a:rPr>
                <a:t>T36</a:t>
              </a:r>
              <a:endParaRPr lang="en-US" sz="8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50" name="Elbow Connector 49"/>
          <p:cNvCxnSpPr/>
          <p:nvPr/>
        </p:nvCxnSpPr>
        <p:spPr bwMode="auto">
          <a:xfrm flipV="1">
            <a:off x="4032354" y="812211"/>
            <a:ext cx="1131173" cy="328154"/>
          </a:xfrm>
          <a:prstGeom prst="bentConnector3">
            <a:avLst>
              <a:gd name="adj1" fmla="val 80522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241" name="Group 1240"/>
          <p:cNvGrpSpPr/>
          <p:nvPr/>
        </p:nvGrpSpPr>
        <p:grpSpPr>
          <a:xfrm>
            <a:off x="4189564" y="1264671"/>
            <a:ext cx="535161" cy="218563"/>
            <a:chOff x="7630676" y="5324580"/>
            <a:chExt cx="862158" cy="416052"/>
          </a:xfrm>
        </p:grpSpPr>
        <p:sp>
          <p:nvSpPr>
            <p:cNvPr id="1242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1243" name="Text Box 157"/>
            <p:cNvSpPr txBox="1">
              <a:spLocks noChangeArrowheads="1"/>
            </p:cNvSpPr>
            <p:nvPr/>
          </p:nvSpPr>
          <p:spPr bwMode="auto">
            <a:xfrm>
              <a:off x="7630676" y="5324580"/>
              <a:ext cx="862158" cy="4160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rgbClr val="FFFFFF"/>
                  </a:solidFill>
                  <a:latin typeface="Arial" charset="0"/>
                </a:rPr>
                <a:t>-S616</a:t>
              </a:r>
              <a:endParaRPr lang="en-US" sz="8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44" name="Group 1243"/>
          <p:cNvGrpSpPr/>
          <p:nvPr/>
        </p:nvGrpSpPr>
        <p:grpSpPr>
          <a:xfrm>
            <a:off x="4189564" y="1147337"/>
            <a:ext cx="535161" cy="218563"/>
            <a:chOff x="7630676" y="5324580"/>
            <a:chExt cx="862158" cy="416052"/>
          </a:xfrm>
        </p:grpSpPr>
        <p:sp>
          <p:nvSpPr>
            <p:cNvPr id="1245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1246" name="Text Box 157"/>
            <p:cNvSpPr txBox="1">
              <a:spLocks noChangeArrowheads="1"/>
            </p:cNvSpPr>
            <p:nvPr/>
          </p:nvSpPr>
          <p:spPr bwMode="auto">
            <a:xfrm>
              <a:off x="7630676" y="5324580"/>
              <a:ext cx="862158" cy="4160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rgbClr val="FFFFFF"/>
                  </a:solidFill>
                  <a:latin typeface="Arial" charset="0"/>
                </a:rPr>
                <a:t>-S312</a:t>
              </a:r>
              <a:endParaRPr lang="en-US" sz="8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1247" name="Straight Arrow Connector 1246"/>
          <p:cNvCxnSpPr/>
          <p:nvPr/>
        </p:nvCxnSpPr>
        <p:spPr bwMode="auto">
          <a:xfrm>
            <a:off x="4041619" y="1250431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48" name="Straight Arrow Connector 1247"/>
          <p:cNvCxnSpPr/>
          <p:nvPr/>
        </p:nvCxnSpPr>
        <p:spPr bwMode="auto">
          <a:xfrm>
            <a:off x="4041619" y="1360220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253" name="Group 1252"/>
          <p:cNvGrpSpPr/>
          <p:nvPr/>
        </p:nvGrpSpPr>
        <p:grpSpPr>
          <a:xfrm>
            <a:off x="3328843" y="562158"/>
            <a:ext cx="535161" cy="218563"/>
            <a:chOff x="7630676" y="5286708"/>
            <a:chExt cx="862158" cy="416051"/>
          </a:xfrm>
        </p:grpSpPr>
        <p:sp>
          <p:nvSpPr>
            <p:cNvPr id="1254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1255" name="Text Box 157"/>
            <p:cNvSpPr txBox="1">
              <a:spLocks noChangeArrowheads="1"/>
            </p:cNvSpPr>
            <p:nvPr/>
          </p:nvSpPr>
          <p:spPr bwMode="auto">
            <a:xfrm>
              <a:off x="7630676" y="5286708"/>
              <a:ext cx="862158" cy="4160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rgbClr val="FFFFFF"/>
                  </a:solidFill>
                  <a:latin typeface="Arial" charset="0"/>
                </a:rPr>
                <a:t>-S129</a:t>
              </a:r>
              <a:endParaRPr lang="en-US" sz="8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394" name="Group 1393"/>
          <p:cNvGrpSpPr/>
          <p:nvPr/>
        </p:nvGrpSpPr>
        <p:grpSpPr>
          <a:xfrm>
            <a:off x="3343982" y="2533204"/>
            <a:ext cx="535161" cy="218563"/>
            <a:chOff x="7620676" y="5019395"/>
            <a:chExt cx="862158" cy="416054"/>
          </a:xfrm>
        </p:grpSpPr>
        <p:sp>
          <p:nvSpPr>
            <p:cNvPr id="139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1396" name="Text Box 154"/>
            <p:cNvSpPr txBox="1">
              <a:spLocks noChangeArrowheads="1"/>
            </p:cNvSpPr>
            <p:nvPr/>
          </p:nvSpPr>
          <p:spPr bwMode="auto">
            <a:xfrm>
              <a:off x="7620676" y="5019395"/>
              <a:ext cx="862158" cy="4160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+T222</a:t>
              </a:r>
              <a:endParaRPr lang="en-US" sz="8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397" name="Straight Arrow Connector 1396"/>
          <p:cNvCxnSpPr/>
          <p:nvPr/>
        </p:nvCxnSpPr>
        <p:spPr bwMode="auto">
          <a:xfrm>
            <a:off x="3130119" y="2636246"/>
            <a:ext cx="29001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440" name="Group 1439"/>
          <p:cNvGrpSpPr/>
          <p:nvPr/>
        </p:nvGrpSpPr>
        <p:grpSpPr>
          <a:xfrm>
            <a:off x="5047087" y="1588985"/>
            <a:ext cx="535161" cy="218563"/>
            <a:chOff x="7630676" y="5324596"/>
            <a:chExt cx="862158" cy="416051"/>
          </a:xfrm>
        </p:grpSpPr>
        <p:sp>
          <p:nvSpPr>
            <p:cNvPr id="1441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1442" name="Text Box 157"/>
            <p:cNvSpPr txBox="1">
              <a:spLocks noChangeArrowheads="1"/>
            </p:cNvSpPr>
            <p:nvPr/>
          </p:nvSpPr>
          <p:spPr bwMode="auto">
            <a:xfrm>
              <a:off x="7630676" y="5324596"/>
              <a:ext cx="862158" cy="4160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rgbClr val="FFFFFF"/>
                  </a:solidFill>
                  <a:latin typeface="Arial" charset="0"/>
                </a:rPr>
                <a:t>-S10</a:t>
              </a:r>
              <a:endParaRPr lang="en-US" sz="8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1443" name="Straight Arrow Connector 1442"/>
          <p:cNvCxnSpPr/>
          <p:nvPr/>
        </p:nvCxnSpPr>
        <p:spPr bwMode="auto">
          <a:xfrm>
            <a:off x="4934755" y="1691245"/>
            <a:ext cx="177637" cy="76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46" name="Straight Connector 1445"/>
          <p:cNvCxnSpPr/>
          <p:nvPr/>
        </p:nvCxnSpPr>
        <p:spPr bwMode="auto">
          <a:xfrm flipV="1">
            <a:off x="4925607" y="1131953"/>
            <a:ext cx="0" cy="5659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450" name="Group 1449"/>
          <p:cNvGrpSpPr/>
          <p:nvPr/>
        </p:nvGrpSpPr>
        <p:grpSpPr>
          <a:xfrm>
            <a:off x="6763826" y="4320404"/>
            <a:ext cx="535161" cy="218563"/>
            <a:chOff x="7620676" y="5019406"/>
            <a:chExt cx="862158" cy="416053"/>
          </a:xfrm>
        </p:grpSpPr>
        <p:sp>
          <p:nvSpPr>
            <p:cNvPr id="145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1452" name="Text Box 154"/>
            <p:cNvSpPr txBox="1">
              <a:spLocks noChangeArrowheads="1"/>
            </p:cNvSpPr>
            <p:nvPr/>
          </p:nvSpPr>
          <p:spPr bwMode="auto">
            <a:xfrm>
              <a:off x="7620676" y="5019406"/>
              <a:ext cx="862158" cy="4160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+T55</a:t>
              </a:r>
              <a:endParaRPr lang="en-US" sz="8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453" name="Straight Arrow Connector 1452"/>
          <p:cNvCxnSpPr/>
          <p:nvPr/>
        </p:nvCxnSpPr>
        <p:spPr bwMode="auto">
          <a:xfrm>
            <a:off x="6623123" y="4415743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454" name="Group 1453"/>
          <p:cNvGrpSpPr/>
          <p:nvPr/>
        </p:nvGrpSpPr>
        <p:grpSpPr>
          <a:xfrm>
            <a:off x="3194430" y="6180974"/>
            <a:ext cx="759521" cy="541430"/>
            <a:chOff x="9773370" y="5466717"/>
            <a:chExt cx="1015712" cy="724059"/>
          </a:xfrm>
        </p:grpSpPr>
        <p:grpSp>
          <p:nvGrpSpPr>
            <p:cNvPr id="1455" name="Group 1454"/>
            <p:cNvGrpSpPr/>
            <p:nvPr/>
          </p:nvGrpSpPr>
          <p:grpSpPr>
            <a:xfrm>
              <a:off x="9773370" y="5695738"/>
              <a:ext cx="1015712" cy="495038"/>
              <a:chOff x="550901" y="1139280"/>
              <a:chExt cx="1154094" cy="583593"/>
            </a:xfrm>
          </p:grpSpPr>
          <p:sp>
            <p:nvSpPr>
              <p:cNvPr id="1459" name="Rounded Rectangle 1458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60" name="Rectangle 1459"/>
              <p:cNvSpPr/>
              <p:nvPr/>
            </p:nvSpPr>
            <p:spPr>
              <a:xfrm>
                <a:off x="550901" y="1139280"/>
                <a:ext cx="1154094" cy="5835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PAK1</a:t>
                </a:r>
                <a:endParaRPr lang="en-US" sz="85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Q13153</a:t>
                </a:r>
                <a:endParaRPr lang="en-US" sz="8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456" name="Group 1455"/>
            <p:cNvGrpSpPr/>
            <p:nvPr/>
          </p:nvGrpSpPr>
          <p:grpSpPr>
            <a:xfrm>
              <a:off x="9929816" y="5466717"/>
              <a:ext cx="715674" cy="292286"/>
              <a:chOff x="7630676" y="5290109"/>
              <a:chExt cx="862158" cy="416053"/>
            </a:xfrm>
          </p:grpSpPr>
          <p:sp>
            <p:nvSpPr>
              <p:cNvPr id="1457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1458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290109"/>
                <a:ext cx="862158" cy="4160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-T212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462" name="Group 1461"/>
          <p:cNvGrpSpPr/>
          <p:nvPr/>
        </p:nvGrpSpPr>
        <p:grpSpPr>
          <a:xfrm>
            <a:off x="5024586" y="5665051"/>
            <a:ext cx="535161" cy="218562"/>
            <a:chOff x="7620676" y="4984921"/>
            <a:chExt cx="862158" cy="416055"/>
          </a:xfrm>
        </p:grpSpPr>
        <p:sp>
          <p:nvSpPr>
            <p:cNvPr id="146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1467" name="Text Box 154"/>
            <p:cNvSpPr txBox="1">
              <a:spLocks noChangeArrowheads="1"/>
            </p:cNvSpPr>
            <p:nvPr/>
          </p:nvSpPr>
          <p:spPr bwMode="auto">
            <a:xfrm>
              <a:off x="7620676" y="4984921"/>
              <a:ext cx="862158" cy="4160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+T373</a:t>
              </a:r>
              <a:endParaRPr lang="en-US" sz="8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63" name="Group 1462"/>
          <p:cNvGrpSpPr/>
          <p:nvPr/>
        </p:nvGrpSpPr>
        <p:grpSpPr>
          <a:xfrm>
            <a:off x="4880793" y="5829464"/>
            <a:ext cx="827664" cy="370174"/>
            <a:chOff x="507046" y="4499046"/>
            <a:chExt cx="1257639" cy="583596"/>
          </a:xfrm>
        </p:grpSpPr>
        <p:sp>
          <p:nvSpPr>
            <p:cNvPr id="1464" name="Snip Same Side Corner Rectangle 1463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65" name="TextBox 1464"/>
            <p:cNvSpPr txBox="1"/>
            <p:nvPr/>
          </p:nvSpPr>
          <p:spPr>
            <a:xfrm>
              <a:off x="507046" y="4499046"/>
              <a:ext cx="1257639" cy="583596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PARP1</a:t>
              </a: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rgbClr val="C5F2C6"/>
                  </a:solidFill>
                  <a:latin typeface="Arial" charset="0"/>
                </a:rPr>
                <a:t>P09874</a:t>
              </a:r>
              <a:endParaRPr lang="en-US" sz="8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1468" name="Group 1467"/>
          <p:cNvGrpSpPr/>
          <p:nvPr/>
        </p:nvGrpSpPr>
        <p:grpSpPr>
          <a:xfrm>
            <a:off x="5024586" y="5538568"/>
            <a:ext cx="535161" cy="218562"/>
            <a:chOff x="7620676" y="4947033"/>
            <a:chExt cx="862158" cy="416055"/>
          </a:xfrm>
        </p:grpSpPr>
        <p:sp>
          <p:nvSpPr>
            <p:cNvPr id="1469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1470" name="Text Box 154"/>
            <p:cNvSpPr txBox="1">
              <a:spLocks noChangeArrowheads="1"/>
            </p:cNvSpPr>
            <p:nvPr/>
          </p:nvSpPr>
          <p:spPr bwMode="auto">
            <a:xfrm>
              <a:off x="7620676" y="4947033"/>
              <a:ext cx="862158" cy="4160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+S372</a:t>
              </a:r>
              <a:endParaRPr lang="en-US" sz="8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4033901" y="5649722"/>
            <a:ext cx="827664" cy="560184"/>
            <a:chOff x="-709058" y="6851388"/>
            <a:chExt cx="919115" cy="622080"/>
          </a:xfrm>
        </p:grpSpPr>
        <p:grpSp>
          <p:nvGrpSpPr>
            <p:cNvPr id="1473" name="Group 1472"/>
            <p:cNvGrpSpPr/>
            <p:nvPr/>
          </p:nvGrpSpPr>
          <p:grpSpPr>
            <a:xfrm>
              <a:off x="-709058" y="7062391"/>
              <a:ext cx="919115" cy="411077"/>
              <a:chOff x="507046" y="4516001"/>
              <a:chExt cx="1257639" cy="583595"/>
            </a:xfrm>
          </p:grpSpPr>
          <p:sp>
            <p:nvSpPr>
              <p:cNvPr id="1477" name="Snip Same Side Corner Rectangle 1476"/>
              <p:cNvSpPr/>
              <p:nvPr/>
            </p:nvSpPr>
            <p:spPr bwMode="auto">
              <a:xfrm>
                <a:off x="595865" y="4525112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78" name="TextBox 1477"/>
              <p:cNvSpPr txBox="1"/>
              <p:nvPr/>
            </p:nvSpPr>
            <p:spPr>
              <a:xfrm>
                <a:off x="507046" y="4516001"/>
                <a:ext cx="1257639" cy="583595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PDE4B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rgbClr val="C5F2C6"/>
                    </a:solidFill>
                    <a:latin typeface="Arial" charset="0"/>
                  </a:rPr>
                  <a:t>Q07343</a:t>
                </a:r>
                <a:endParaRPr lang="en-US" sz="850" dirty="0">
                  <a:solidFill>
                    <a:srgbClr val="C5F2C6"/>
                  </a:solidFill>
                </a:endParaRPr>
              </a:p>
            </p:txBody>
          </p:sp>
        </p:grpSp>
        <p:grpSp>
          <p:nvGrpSpPr>
            <p:cNvPr id="1474" name="Group 1473"/>
            <p:cNvGrpSpPr/>
            <p:nvPr/>
          </p:nvGrpSpPr>
          <p:grpSpPr>
            <a:xfrm>
              <a:off x="-544721" y="6851388"/>
              <a:ext cx="594292" cy="242714"/>
              <a:chOff x="7630676" y="5272339"/>
              <a:chExt cx="862158" cy="416053"/>
            </a:xfrm>
          </p:grpSpPr>
          <p:sp>
            <p:nvSpPr>
              <p:cNvPr id="1475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1476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272339"/>
                <a:ext cx="862158" cy="4160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-S659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479" name="Group 1478"/>
          <p:cNvGrpSpPr/>
          <p:nvPr/>
        </p:nvGrpSpPr>
        <p:grpSpPr>
          <a:xfrm>
            <a:off x="4039482" y="6145503"/>
            <a:ext cx="827664" cy="560184"/>
            <a:chOff x="-709058" y="6851388"/>
            <a:chExt cx="919115" cy="622080"/>
          </a:xfrm>
        </p:grpSpPr>
        <p:grpSp>
          <p:nvGrpSpPr>
            <p:cNvPr id="1480" name="Group 1479"/>
            <p:cNvGrpSpPr/>
            <p:nvPr/>
          </p:nvGrpSpPr>
          <p:grpSpPr>
            <a:xfrm>
              <a:off x="-709058" y="7062391"/>
              <a:ext cx="919115" cy="411077"/>
              <a:chOff x="507046" y="4516001"/>
              <a:chExt cx="1257639" cy="583595"/>
            </a:xfrm>
          </p:grpSpPr>
          <p:sp>
            <p:nvSpPr>
              <p:cNvPr id="1484" name="Snip Same Side Corner Rectangle 1483"/>
              <p:cNvSpPr/>
              <p:nvPr/>
            </p:nvSpPr>
            <p:spPr bwMode="auto">
              <a:xfrm>
                <a:off x="595865" y="4525112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85" name="TextBox 1484"/>
              <p:cNvSpPr txBox="1"/>
              <p:nvPr/>
            </p:nvSpPr>
            <p:spPr>
              <a:xfrm>
                <a:off x="507046" y="4516001"/>
                <a:ext cx="1257639" cy="583595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PDE4C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rgbClr val="C5F2C6"/>
                    </a:solidFill>
                    <a:latin typeface="Arial" charset="0"/>
                  </a:rPr>
                  <a:t>Q08493</a:t>
                </a:r>
                <a:endParaRPr lang="en-US" sz="850" dirty="0">
                  <a:solidFill>
                    <a:srgbClr val="C5F2C6"/>
                  </a:solidFill>
                </a:endParaRPr>
              </a:p>
            </p:txBody>
          </p:sp>
        </p:grpSp>
        <p:grpSp>
          <p:nvGrpSpPr>
            <p:cNvPr id="1481" name="Group 1480"/>
            <p:cNvGrpSpPr/>
            <p:nvPr/>
          </p:nvGrpSpPr>
          <p:grpSpPr>
            <a:xfrm>
              <a:off x="-544721" y="6851388"/>
              <a:ext cx="594292" cy="242714"/>
              <a:chOff x="7630676" y="5272339"/>
              <a:chExt cx="862158" cy="416053"/>
            </a:xfrm>
          </p:grpSpPr>
          <p:sp>
            <p:nvSpPr>
              <p:cNvPr id="1482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1483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272339"/>
                <a:ext cx="862158" cy="4160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-S641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97" name="Group 96"/>
          <p:cNvGrpSpPr/>
          <p:nvPr/>
        </p:nvGrpSpPr>
        <p:grpSpPr>
          <a:xfrm>
            <a:off x="6618760" y="4846042"/>
            <a:ext cx="827664" cy="676801"/>
            <a:chOff x="10088024" y="6482806"/>
            <a:chExt cx="919115" cy="751582"/>
          </a:xfrm>
        </p:grpSpPr>
        <p:grpSp>
          <p:nvGrpSpPr>
            <p:cNvPr id="1488" name="Group 1487"/>
            <p:cNvGrpSpPr/>
            <p:nvPr/>
          </p:nvGrpSpPr>
          <p:grpSpPr>
            <a:xfrm>
              <a:off x="10088024" y="6810965"/>
              <a:ext cx="919115" cy="423423"/>
              <a:chOff x="507046" y="2817700"/>
              <a:chExt cx="1257639" cy="601122"/>
            </a:xfrm>
          </p:grpSpPr>
          <p:sp>
            <p:nvSpPr>
              <p:cNvPr id="1504" name="Snip Same Side Corner Rectangle 1503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505" name="TextBox 1504"/>
              <p:cNvSpPr txBox="1"/>
              <p:nvPr/>
            </p:nvSpPr>
            <p:spPr>
              <a:xfrm>
                <a:off x="507046" y="2823011"/>
                <a:ext cx="1257639" cy="595811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PDX1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rgbClr val="AB743D"/>
                    </a:solidFill>
                    <a:latin typeface="Arial" charset="0"/>
                  </a:rPr>
                  <a:t>P52945</a:t>
                </a:r>
                <a:endParaRPr lang="en-US" sz="8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1489" name="Group 1488"/>
            <p:cNvGrpSpPr/>
            <p:nvPr/>
          </p:nvGrpSpPr>
          <p:grpSpPr>
            <a:xfrm>
              <a:off x="10250435" y="6624966"/>
              <a:ext cx="594292" cy="242712"/>
              <a:chOff x="7620676" y="5001983"/>
              <a:chExt cx="862158" cy="416054"/>
            </a:xfrm>
          </p:grpSpPr>
          <p:sp>
            <p:nvSpPr>
              <p:cNvPr id="1502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1503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01983"/>
                <a:ext cx="862158" cy="4160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+S66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490" name="Group 1489"/>
            <p:cNvGrpSpPr/>
            <p:nvPr/>
          </p:nvGrpSpPr>
          <p:grpSpPr>
            <a:xfrm>
              <a:off x="10250435" y="6482806"/>
              <a:ext cx="594292" cy="242712"/>
              <a:chOff x="7620676" y="4984567"/>
              <a:chExt cx="862158" cy="416054"/>
            </a:xfrm>
          </p:grpSpPr>
          <p:sp>
            <p:nvSpPr>
              <p:cNvPr id="1500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1501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84567"/>
                <a:ext cx="862158" cy="4160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+S61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508" name="Group 1507"/>
          <p:cNvGrpSpPr/>
          <p:nvPr/>
        </p:nvGrpSpPr>
        <p:grpSpPr>
          <a:xfrm>
            <a:off x="3208233" y="5652714"/>
            <a:ext cx="759521" cy="541430"/>
            <a:chOff x="9773370" y="5466717"/>
            <a:chExt cx="1015712" cy="724059"/>
          </a:xfrm>
        </p:grpSpPr>
        <p:grpSp>
          <p:nvGrpSpPr>
            <p:cNvPr id="1509" name="Group 1508"/>
            <p:cNvGrpSpPr/>
            <p:nvPr/>
          </p:nvGrpSpPr>
          <p:grpSpPr>
            <a:xfrm>
              <a:off x="9773370" y="5695738"/>
              <a:ext cx="1015712" cy="495038"/>
              <a:chOff x="550901" y="1139280"/>
              <a:chExt cx="1154094" cy="583593"/>
            </a:xfrm>
          </p:grpSpPr>
          <p:sp>
            <p:nvSpPr>
              <p:cNvPr id="1513" name="Rounded Rectangle 1512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514" name="Rectangle 1513"/>
              <p:cNvSpPr/>
              <p:nvPr/>
            </p:nvSpPr>
            <p:spPr>
              <a:xfrm>
                <a:off x="550901" y="1139280"/>
                <a:ext cx="1154094" cy="5835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PKR/PRKR</a:t>
                </a:r>
                <a:endParaRPr lang="en-US" sz="85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P19525</a:t>
                </a:r>
                <a:endParaRPr lang="en-US" sz="8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510" name="Group 1509"/>
            <p:cNvGrpSpPr/>
            <p:nvPr/>
          </p:nvGrpSpPr>
          <p:grpSpPr>
            <a:xfrm>
              <a:off x="9929816" y="5466717"/>
              <a:ext cx="715674" cy="292286"/>
              <a:chOff x="7630676" y="5290109"/>
              <a:chExt cx="862158" cy="416053"/>
            </a:xfrm>
          </p:grpSpPr>
          <p:sp>
            <p:nvSpPr>
              <p:cNvPr id="1511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1512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290109"/>
                <a:ext cx="862158" cy="4160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-T451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515" name="Group 1514"/>
          <p:cNvGrpSpPr/>
          <p:nvPr/>
        </p:nvGrpSpPr>
        <p:grpSpPr>
          <a:xfrm>
            <a:off x="8291938" y="3844759"/>
            <a:ext cx="827664" cy="569581"/>
            <a:chOff x="9702061" y="4737672"/>
            <a:chExt cx="1106841" cy="761705"/>
          </a:xfrm>
        </p:grpSpPr>
        <p:grpSp>
          <p:nvGrpSpPr>
            <p:cNvPr id="1516" name="Group 1515"/>
            <p:cNvGrpSpPr/>
            <p:nvPr/>
          </p:nvGrpSpPr>
          <p:grpSpPr>
            <a:xfrm>
              <a:off x="9702061" y="4976977"/>
              <a:ext cx="1106841" cy="522400"/>
              <a:chOff x="521156" y="2817700"/>
              <a:chExt cx="1257639" cy="615852"/>
            </a:xfrm>
          </p:grpSpPr>
          <p:sp>
            <p:nvSpPr>
              <p:cNvPr id="1520" name="Snip Same Side Corner Rectangle 1519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521" name="TextBox 1520"/>
              <p:cNvSpPr txBox="1"/>
              <p:nvPr/>
            </p:nvSpPr>
            <p:spPr>
              <a:xfrm>
                <a:off x="521156" y="2837741"/>
                <a:ext cx="1257639" cy="595811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RORA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rgbClr val="AB743D"/>
                    </a:solidFill>
                    <a:latin typeface="Arial" charset="0"/>
                  </a:rPr>
                  <a:t>P35398</a:t>
                </a:r>
                <a:endParaRPr lang="en-US" sz="8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1517" name="Group 1516"/>
            <p:cNvGrpSpPr/>
            <p:nvPr/>
          </p:nvGrpSpPr>
          <p:grpSpPr>
            <a:xfrm>
              <a:off x="9885226" y="4737672"/>
              <a:ext cx="715674" cy="292287"/>
              <a:chOff x="7630676" y="5307171"/>
              <a:chExt cx="862158" cy="416053"/>
            </a:xfrm>
          </p:grpSpPr>
          <p:sp>
            <p:nvSpPr>
              <p:cNvPr id="1518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1519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07171"/>
                <a:ext cx="862158" cy="4160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-T216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522" name="Group 1521"/>
          <p:cNvGrpSpPr/>
          <p:nvPr/>
        </p:nvGrpSpPr>
        <p:grpSpPr>
          <a:xfrm>
            <a:off x="4828347" y="3554827"/>
            <a:ext cx="914767" cy="373545"/>
            <a:chOff x="437536" y="3634424"/>
            <a:chExt cx="1389992" cy="588909"/>
          </a:xfrm>
        </p:grpSpPr>
        <p:sp>
          <p:nvSpPr>
            <p:cNvPr id="1523" name="Snip Same Side Corner Rectangle 152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24" name="TextBox 1523"/>
            <p:cNvSpPr txBox="1"/>
            <p:nvPr/>
          </p:nvSpPr>
          <p:spPr>
            <a:xfrm>
              <a:off x="437536" y="3639736"/>
              <a:ext cx="1389992" cy="58359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SLC9A1/NHE1</a:t>
              </a:r>
            </a:p>
            <a:p>
              <a:pPr algn="ctr">
                <a:lnSpc>
                  <a:spcPct val="110000"/>
                </a:lnSpc>
              </a:pPr>
              <a:r>
                <a:rPr lang="en-US" sz="8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P19634</a:t>
              </a:r>
              <a:endParaRPr lang="en-US" sz="8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528" name="Group 1527"/>
          <p:cNvGrpSpPr/>
          <p:nvPr/>
        </p:nvGrpSpPr>
        <p:grpSpPr>
          <a:xfrm>
            <a:off x="5032374" y="3361664"/>
            <a:ext cx="535161" cy="218563"/>
            <a:chOff x="7620676" y="4967151"/>
            <a:chExt cx="862158" cy="416055"/>
          </a:xfrm>
        </p:grpSpPr>
        <p:sp>
          <p:nvSpPr>
            <p:cNvPr id="1529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850"/>
            </a:p>
          </p:txBody>
        </p:sp>
        <p:sp>
          <p:nvSpPr>
            <p:cNvPr id="1530" name="Text Box 154"/>
            <p:cNvSpPr txBox="1">
              <a:spLocks noChangeArrowheads="1"/>
            </p:cNvSpPr>
            <p:nvPr/>
          </p:nvSpPr>
          <p:spPr bwMode="auto">
            <a:xfrm>
              <a:off x="7620676" y="4967151"/>
              <a:ext cx="862158" cy="4160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50" dirty="0" smtClean="0">
                  <a:solidFill>
                    <a:schemeClr val="bg1"/>
                  </a:solidFill>
                  <a:latin typeface="Arial" charset="0"/>
                </a:rPr>
                <a:t>+S770</a:t>
              </a:r>
              <a:endParaRPr lang="en-US" sz="8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7466793" y="4304165"/>
            <a:ext cx="827664" cy="1013489"/>
            <a:chOff x="10137479" y="3130383"/>
            <a:chExt cx="919115" cy="1125471"/>
          </a:xfrm>
        </p:grpSpPr>
        <p:grpSp>
          <p:nvGrpSpPr>
            <p:cNvPr id="1532" name="Group 1531"/>
            <p:cNvGrpSpPr/>
            <p:nvPr/>
          </p:nvGrpSpPr>
          <p:grpSpPr>
            <a:xfrm>
              <a:off x="10137479" y="3832431"/>
              <a:ext cx="919115" cy="423423"/>
              <a:chOff x="507046" y="2817700"/>
              <a:chExt cx="1257639" cy="601122"/>
            </a:xfrm>
          </p:grpSpPr>
          <p:sp>
            <p:nvSpPr>
              <p:cNvPr id="1539" name="Snip Same Side Corner Rectangle 1538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540" name="TextBox 1539"/>
              <p:cNvSpPr txBox="1"/>
              <p:nvPr/>
            </p:nvSpPr>
            <p:spPr>
              <a:xfrm>
                <a:off x="507046" y="2823011"/>
                <a:ext cx="1257639" cy="595811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Smad3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rgbClr val="AB743D"/>
                    </a:solidFill>
                    <a:latin typeface="Arial" charset="0"/>
                  </a:rPr>
                  <a:t>P84022</a:t>
                </a:r>
                <a:endParaRPr lang="en-US" sz="8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1533" name="Group 1532"/>
            <p:cNvGrpSpPr/>
            <p:nvPr/>
          </p:nvGrpSpPr>
          <p:grpSpPr>
            <a:xfrm>
              <a:off x="10299890" y="3623743"/>
              <a:ext cx="594292" cy="242712"/>
              <a:chOff x="7630676" y="5290109"/>
              <a:chExt cx="862158" cy="416053"/>
            </a:xfrm>
          </p:grpSpPr>
          <p:sp>
            <p:nvSpPr>
              <p:cNvPr id="1537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1538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290109"/>
                <a:ext cx="862158" cy="4160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-S213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534" name="Group 1533"/>
            <p:cNvGrpSpPr/>
            <p:nvPr/>
          </p:nvGrpSpPr>
          <p:grpSpPr>
            <a:xfrm>
              <a:off x="10299890" y="3130383"/>
              <a:ext cx="594292" cy="242712"/>
              <a:chOff x="7630676" y="5307348"/>
              <a:chExt cx="862158" cy="416051"/>
            </a:xfrm>
          </p:grpSpPr>
          <p:sp>
            <p:nvSpPr>
              <p:cNvPr id="1535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1536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07348"/>
                <a:ext cx="862158" cy="41605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-T179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542" name="Group 1541"/>
            <p:cNvGrpSpPr/>
            <p:nvPr/>
          </p:nvGrpSpPr>
          <p:grpSpPr>
            <a:xfrm>
              <a:off x="10301026" y="3451132"/>
              <a:ext cx="594292" cy="242712"/>
              <a:chOff x="7592082" y="5983494"/>
              <a:chExt cx="862158" cy="416053"/>
            </a:xfrm>
          </p:grpSpPr>
          <p:sp>
            <p:nvSpPr>
              <p:cNvPr id="1543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1544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5983494"/>
                <a:ext cx="862158" cy="4160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S208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546" name="Group 1545"/>
            <p:cNvGrpSpPr/>
            <p:nvPr/>
          </p:nvGrpSpPr>
          <p:grpSpPr>
            <a:xfrm>
              <a:off x="10301026" y="3288572"/>
              <a:ext cx="594292" cy="242712"/>
              <a:chOff x="7592082" y="5983494"/>
              <a:chExt cx="862158" cy="416053"/>
            </a:xfrm>
          </p:grpSpPr>
          <p:sp>
            <p:nvSpPr>
              <p:cNvPr id="1547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1548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5983494"/>
                <a:ext cx="862158" cy="4160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rgbClr val="FFFFFF"/>
                    </a:solidFill>
                    <a:latin typeface="Arial" charset="0"/>
                  </a:rPr>
                  <a:t>S204</a:t>
                </a:r>
                <a:endParaRPr lang="en-US" sz="8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549" name="Group 1548"/>
          <p:cNvGrpSpPr/>
          <p:nvPr/>
        </p:nvGrpSpPr>
        <p:grpSpPr>
          <a:xfrm>
            <a:off x="7461009" y="850462"/>
            <a:ext cx="827664" cy="567081"/>
            <a:chOff x="5858054" y="3300505"/>
            <a:chExt cx="1106841" cy="758360"/>
          </a:xfrm>
        </p:grpSpPr>
        <p:grpSp>
          <p:nvGrpSpPr>
            <p:cNvPr id="1550" name="Group 1549"/>
            <p:cNvGrpSpPr/>
            <p:nvPr/>
          </p:nvGrpSpPr>
          <p:grpSpPr>
            <a:xfrm>
              <a:off x="5858054" y="3548961"/>
              <a:ext cx="1106841" cy="509904"/>
              <a:chOff x="507046" y="2817700"/>
              <a:chExt cx="1257639" cy="601120"/>
            </a:xfrm>
          </p:grpSpPr>
          <p:sp>
            <p:nvSpPr>
              <p:cNvPr id="1554" name="Snip Same Side Corner Rectangle 1553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555" name="TextBox 1554"/>
              <p:cNvSpPr txBox="1"/>
              <p:nvPr/>
            </p:nvSpPr>
            <p:spPr>
              <a:xfrm>
                <a:off x="507046" y="2823011"/>
                <a:ext cx="1257639" cy="595809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THRB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850" dirty="0" smtClean="0">
                    <a:solidFill>
                      <a:srgbClr val="AB743D"/>
                    </a:solidFill>
                    <a:latin typeface="Arial" charset="0"/>
                  </a:rPr>
                  <a:t>P10828</a:t>
                </a:r>
                <a:endParaRPr lang="en-US" sz="8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1551" name="Group 1550"/>
            <p:cNvGrpSpPr/>
            <p:nvPr/>
          </p:nvGrpSpPr>
          <p:grpSpPr>
            <a:xfrm>
              <a:off x="6051486" y="3300505"/>
              <a:ext cx="715674" cy="292286"/>
              <a:chOff x="7620676" y="4984921"/>
              <a:chExt cx="862158" cy="416055"/>
            </a:xfrm>
          </p:grpSpPr>
          <p:sp>
            <p:nvSpPr>
              <p:cNvPr id="1552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850"/>
              </a:p>
            </p:txBody>
          </p:sp>
          <p:sp>
            <p:nvSpPr>
              <p:cNvPr id="1553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84921"/>
                <a:ext cx="862158" cy="4160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50" dirty="0" smtClean="0">
                    <a:solidFill>
                      <a:schemeClr val="bg1"/>
                    </a:solidFill>
                    <a:latin typeface="Arial" charset="0"/>
                  </a:rPr>
                  <a:t>+S142</a:t>
                </a:r>
                <a:endParaRPr lang="en-US" sz="850" dirty="0">
                  <a:solidFill>
                    <a:schemeClr val="bg1"/>
                  </a:solidFill>
                </a:endParaRPr>
              </a:p>
            </p:txBody>
          </p:sp>
        </p:grpSp>
      </p:grpSp>
      <p:cxnSp>
        <p:nvCxnSpPr>
          <p:cNvPr id="1556" name="Straight Arrow Connector 1555"/>
          <p:cNvCxnSpPr/>
          <p:nvPr/>
        </p:nvCxnSpPr>
        <p:spPr bwMode="auto">
          <a:xfrm flipH="1">
            <a:off x="2808770" y="6274897"/>
            <a:ext cx="29001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57" name="Straight Arrow Connector 1556"/>
          <p:cNvCxnSpPr/>
          <p:nvPr/>
        </p:nvCxnSpPr>
        <p:spPr bwMode="auto">
          <a:xfrm flipH="1">
            <a:off x="705979" y="5874384"/>
            <a:ext cx="29001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58" name="Straight Arrow Connector 1557"/>
          <p:cNvCxnSpPr/>
          <p:nvPr/>
        </p:nvCxnSpPr>
        <p:spPr bwMode="auto">
          <a:xfrm flipH="1">
            <a:off x="696944" y="5754170"/>
            <a:ext cx="29001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59" name="Straight Arrow Connector 1558"/>
          <p:cNvCxnSpPr/>
          <p:nvPr/>
        </p:nvCxnSpPr>
        <p:spPr bwMode="auto">
          <a:xfrm flipH="1">
            <a:off x="3785929" y="6273506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60" name="Straight Arrow Connector 1559"/>
          <p:cNvCxnSpPr/>
          <p:nvPr/>
        </p:nvCxnSpPr>
        <p:spPr bwMode="auto">
          <a:xfrm flipH="1">
            <a:off x="5495229" y="5668132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61" name="Straight Arrow Connector 1560"/>
          <p:cNvCxnSpPr/>
          <p:nvPr/>
        </p:nvCxnSpPr>
        <p:spPr bwMode="auto">
          <a:xfrm flipH="1">
            <a:off x="5495229" y="5767649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62" name="Straight Arrow Connector 1561"/>
          <p:cNvCxnSpPr/>
          <p:nvPr/>
        </p:nvCxnSpPr>
        <p:spPr bwMode="auto">
          <a:xfrm>
            <a:off x="5738294" y="3060191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63" name="Straight Arrow Connector 1562"/>
          <p:cNvCxnSpPr/>
          <p:nvPr/>
        </p:nvCxnSpPr>
        <p:spPr bwMode="auto">
          <a:xfrm>
            <a:off x="5738294" y="3189563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64" name="Straight Arrow Connector 1563"/>
          <p:cNvCxnSpPr/>
          <p:nvPr/>
        </p:nvCxnSpPr>
        <p:spPr bwMode="auto">
          <a:xfrm>
            <a:off x="5728343" y="3308983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65" name="Straight Arrow Connector 1564"/>
          <p:cNvCxnSpPr/>
          <p:nvPr/>
        </p:nvCxnSpPr>
        <p:spPr bwMode="auto">
          <a:xfrm flipH="1">
            <a:off x="6341579" y="2676975"/>
            <a:ext cx="21029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66" name="Straight Arrow Connector 1565"/>
          <p:cNvCxnSpPr/>
          <p:nvPr/>
        </p:nvCxnSpPr>
        <p:spPr bwMode="auto">
          <a:xfrm flipH="1">
            <a:off x="6341579" y="2806347"/>
            <a:ext cx="21029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67" name="Straight Arrow Connector 1566"/>
          <p:cNvCxnSpPr/>
          <p:nvPr/>
        </p:nvCxnSpPr>
        <p:spPr bwMode="auto">
          <a:xfrm flipH="1">
            <a:off x="6341579" y="2905864"/>
            <a:ext cx="21029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68" name="Straight Arrow Connector 1567"/>
          <p:cNvCxnSpPr/>
          <p:nvPr/>
        </p:nvCxnSpPr>
        <p:spPr bwMode="auto">
          <a:xfrm>
            <a:off x="995998" y="6269961"/>
            <a:ext cx="41046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69" name="Straight Arrow Connector 1568"/>
          <p:cNvCxnSpPr/>
          <p:nvPr/>
        </p:nvCxnSpPr>
        <p:spPr bwMode="auto">
          <a:xfrm>
            <a:off x="4022189" y="5752264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70" name="Straight Connector 1569"/>
          <p:cNvCxnSpPr/>
          <p:nvPr/>
        </p:nvCxnSpPr>
        <p:spPr bwMode="auto">
          <a:xfrm flipH="1" flipV="1">
            <a:off x="8280075" y="312221"/>
            <a:ext cx="6618" cy="613742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71" name="Straight Arrow Connector 1570"/>
          <p:cNvCxnSpPr/>
          <p:nvPr/>
        </p:nvCxnSpPr>
        <p:spPr bwMode="auto">
          <a:xfrm flipH="1">
            <a:off x="3795880" y="5756019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72" name="Straight Arrow Connector 1571"/>
          <p:cNvCxnSpPr/>
          <p:nvPr/>
        </p:nvCxnSpPr>
        <p:spPr bwMode="auto">
          <a:xfrm flipH="1">
            <a:off x="3785502" y="2086942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73" name="Straight Arrow Connector 1572"/>
          <p:cNvCxnSpPr/>
          <p:nvPr/>
        </p:nvCxnSpPr>
        <p:spPr bwMode="auto">
          <a:xfrm flipH="1">
            <a:off x="3785502" y="1967522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74" name="Straight Arrow Connector 1573"/>
          <p:cNvCxnSpPr/>
          <p:nvPr/>
        </p:nvCxnSpPr>
        <p:spPr bwMode="auto">
          <a:xfrm>
            <a:off x="4032141" y="6273506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75" name="Straight Arrow Connector 1574"/>
          <p:cNvCxnSpPr/>
          <p:nvPr/>
        </p:nvCxnSpPr>
        <p:spPr bwMode="auto">
          <a:xfrm flipH="1">
            <a:off x="2772789" y="2648053"/>
            <a:ext cx="30101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94" name="Straight Arrow Connector 1593"/>
          <p:cNvCxnSpPr/>
          <p:nvPr/>
        </p:nvCxnSpPr>
        <p:spPr bwMode="auto">
          <a:xfrm>
            <a:off x="5747782" y="6261301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99" name="Straight Arrow Connector 1598"/>
          <p:cNvCxnSpPr/>
          <p:nvPr/>
        </p:nvCxnSpPr>
        <p:spPr bwMode="auto">
          <a:xfrm>
            <a:off x="6624123" y="2832590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00" name="Straight Arrow Connector 1599"/>
          <p:cNvCxnSpPr/>
          <p:nvPr/>
        </p:nvCxnSpPr>
        <p:spPr bwMode="auto">
          <a:xfrm>
            <a:off x="6634075" y="2971914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01" name="Straight Arrow Connector 1600"/>
          <p:cNvCxnSpPr/>
          <p:nvPr/>
        </p:nvCxnSpPr>
        <p:spPr bwMode="auto">
          <a:xfrm>
            <a:off x="6634075" y="3101286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02" name="Straight Arrow Connector 1601"/>
          <p:cNvCxnSpPr/>
          <p:nvPr/>
        </p:nvCxnSpPr>
        <p:spPr bwMode="auto">
          <a:xfrm>
            <a:off x="6569021" y="3246126"/>
            <a:ext cx="28614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03" name="Straight Arrow Connector 1602"/>
          <p:cNvCxnSpPr/>
          <p:nvPr/>
        </p:nvCxnSpPr>
        <p:spPr bwMode="auto">
          <a:xfrm>
            <a:off x="6624123" y="3743459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04" name="Straight Arrow Connector 1603"/>
          <p:cNvCxnSpPr/>
          <p:nvPr/>
        </p:nvCxnSpPr>
        <p:spPr bwMode="auto">
          <a:xfrm>
            <a:off x="6634075" y="4955592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05" name="Straight Arrow Connector 1604"/>
          <p:cNvCxnSpPr/>
          <p:nvPr/>
        </p:nvCxnSpPr>
        <p:spPr bwMode="auto">
          <a:xfrm>
            <a:off x="6644026" y="5084964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10" name="Straight Arrow Connector 1609"/>
          <p:cNvCxnSpPr/>
          <p:nvPr/>
        </p:nvCxnSpPr>
        <p:spPr bwMode="auto">
          <a:xfrm>
            <a:off x="4894741" y="667194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11" name="Straight Arrow Connector 1610"/>
          <p:cNvCxnSpPr/>
          <p:nvPr/>
        </p:nvCxnSpPr>
        <p:spPr bwMode="auto">
          <a:xfrm>
            <a:off x="4894469" y="948467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12" name="Straight Arrow Connector 1611"/>
          <p:cNvCxnSpPr/>
          <p:nvPr/>
        </p:nvCxnSpPr>
        <p:spPr bwMode="auto">
          <a:xfrm>
            <a:off x="4894469" y="1067888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13" name="Straight Arrow Connector 1612"/>
          <p:cNvCxnSpPr/>
          <p:nvPr/>
        </p:nvCxnSpPr>
        <p:spPr bwMode="auto">
          <a:xfrm>
            <a:off x="4894469" y="1187308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15" name="Straight Arrow Connector 1614"/>
          <p:cNvCxnSpPr/>
          <p:nvPr/>
        </p:nvCxnSpPr>
        <p:spPr bwMode="auto">
          <a:xfrm>
            <a:off x="8304407" y="3948822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17" name="Straight Connector 1616"/>
          <p:cNvCxnSpPr/>
          <p:nvPr/>
        </p:nvCxnSpPr>
        <p:spPr bwMode="auto">
          <a:xfrm>
            <a:off x="7414500" y="489514"/>
            <a:ext cx="0" cy="492946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18" name="Straight Arrow Connector 1617"/>
          <p:cNvCxnSpPr/>
          <p:nvPr/>
        </p:nvCxnSpPr>
        <p:spPr bwMode="auto">
          <a:xfrm>
            <a:off x="8302693" y="2377794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21" name="Straight Connector 1620"/>
          <p:cNvCxnSpPr/>
          <p:nvPr/>
        </p:nvCxnSpPr>
        <p:spPr bwMode="auto">
          <a:xfrm>
            <a:off x="7487029" y="429470"/>
            <a:ext cx="16206" cy="21863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30" name="Straight Arrow Connector 1629"/>
          <p:cNvCxnSpPr/>
          <p:nvPr/>
        </p:nvCxnSpPr>
        <p:spPr bwMode="auto">
          <a:xfrm flipH="1">
            <a:off x="8068222" y="5536813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32" name="Straight Arrow Connector 1631"/>
          <p:cNvCxnSpPr/>
          <p:nvPr/>
        </p:nvCxnSpPr>
        <p:spPr bwMode="auto">
          <a:xfrm>
            <a:off x="7414500" y="5410852"/>
            <a:ext cx="28614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33" name="Straight Arrow Connector 1632"/>
          <p:cNvCxnSpPr/>
          <p:nvPr/>
        </p:nvCxnSpPr>
        <p:spPr bwMode="auto">
          <a:xfrm>
            <a:off x="7415609" y="4713896"/>
            <a:ext cx="28614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34" name="Straight Arrow Connector 1633"/>
          <p:cNvCxnSpPr/>
          <p:nvPr/>
        </p:nvCxnSpPr>
        <p:spPr bwMode="auto">
          <a:xfrm>
            <a:off x="7427746" y="4564407"/>
            <a:ext cx="28614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35" name="Straight Arrow Connector 1634"/>
          <p:cNvCxnSpPr/>
          <p:nvPr/>
        </p:nvCxnSpPr>
        <p:spPr bwMode="auto">
          <a:xfrm>
            <a:off x="7417826" y="3727017"/>
            <a:ext cx="28614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36" name="Straight Arrow Connector 1635"/>
          <p:cNvCxnSpPr/>
          <p:nvPr/>
        </p:nvCxnSpPr>
        <p:spPr bwMode="auto">
          <a:xfrm>
            <a:off x="7427746" y="3595811"/>
            <a:ext cx="28614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37" name="Straight Arrow Connector 1636"/>
          <p:cNvCxnSpPr/>
          <p:nvPr/>
        </p:nvCxnSpPr>
        <p:spPr bwMode="auto">
          <a:xfrm>
            <a:off x="7427746" y="3469156"/>
            <a:ext cx="28614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38" name="Straight Arrow Connector 1637"/>
          <p:cNvCxnSpPr/>
          <p:nvPr/>
        </p:nvCxnSpPr>
        <p:spPr bwMode="auto">
          <a:xfrm>
            <a:off x="7427567" y="2923250"/>
            <a:ext cx="28614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39" name="Straight Arrow Connector 1638"/>
          <p:cNvCxnSpPr/>
          <p:nvPr/>
        </p:nvCxnSpPr>
        <p:spPr bwMode="auto">
          <a:xfrm>
            <a:off x="7426949" y="2774270"/>
            <a:ext cx="28614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40" name="Straight Arrow Connector 1639"/>
          <p:cNvCxnSpPr/>
          <p:nvPr/>
        </p:nvCxnSpPr>
        <p:spPr bwMode="auto">
          <a:xfrm>
            <a:off x="7416551" y="1869089"/>
            <a:ext cx="28614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41" name="Straight Arrow Connector 1640"/>
          <p:cNvCxnSpPr/>
          <p:nvPr/>
        </p:nvCxnSpPr>
        <p:spPr bwMode="auto">
          <a:xfrm flipH="1">
            <a:off x="8058270" y="4862042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42" name="Straight Arrow Connector 1641"/>
          <p:cNvCxnSpPr/>
          <p:nvPr/>
        </p:nvCxnSpPr>
        <p:spPr bwMode="auto">
          <a:xfrm flipH="1">
            <a:off x="8058270" y="4405943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43" name="Straight Arrow Connector 1642"/>
          <p:cNvCxnSpPr/>
          <p:nvPr/>
        </p:nvCxnSpPr>
        <p:spPr bwMode="auto">
          <a:xfrm flipH="1">
            <a:off x="8058270" y="3875785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44" name="Straight Arrow Connector 1643"/>
          <p:cNvCxnSpPr/>
          <p:nvPr/>
        </p:nvCxnSpPr>
        <p:spPr bwMode="auto">
          <a:xfrm flipH="1">
            <a:off x="8064573" y="2003733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45" name="Straight Arrow Connector 1644"/>
          <p:cNvCxnSpPr/>
          <p:nvPr/>
        </p:nvCxnSpPr>
        <p:spPr bwMode="auto">
          <a:xfrm flipH="1">
            <a:off x="8057779" y="1676074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46" name="Straight Arrow Connector 1645"/>
          <p:cNvCxnSpPr/>
          <p:nvPr/>
        </p:nvCxnSpPr>
        <p:spPr bwMode="auto">
          <a:xfrm flipH="1">
            <a:off x="8055483" y="1535622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47" name="Straight Arrow Connector 1646"/>
          <p:cNvCxnSpPr/>
          <p:nvPr/>
        </p:nvCxnSpPr>
        <p:spPr bwMode="auto">
          <a:xfrm>
            <a:off x="7499558" y="959151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48" name="Straight Arrow Connector 1647"/>
          <p:cNvCxnSpPr/>
          <p:nvPr/>
        </p:nvCxnSpPr>
        <p:spPr bwMode="auto">
          <a:xfrm>
            <a:off x="6608809" y="443141"/>
            <a:ext cx="110511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49" name="Straight Arrow Connector 1648"/>
          <p:cNvCxnSpPr/>
          <p:nvPr/>
        </p:nvCxnSpPr>
        <p:spPr bwMode="auto">
          <a:xfrm>
            <a:off x="7500895" y="2168243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50" name="Straight Arrow Connector 1649"/>
          <p:cNvCxnSpPr/>
          <p:nvPr/>
        </p:nvCxnSpPr>
        <p:spPr bwMode="auto">
          <a:xfrm>
            <a:off x="7500895" y="2317518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51" name="Straight Arrow Connector 1650"/>
          <p:cNvCxnSpPr/>
          <p:nvPr/>
        </p:nvCxnSpPr>
        <p:spPr bwMode="auto">
          <a:xfrm>
            <a:off x="7500895" y="2466793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52" name="Straight Arrow Connector 1651"/>
          <p:cNvCxnSpPr/>
          <p:nvPr/>
        </p:nvCxnSpPr>
        <p:spPr bwMode="auto">
          <a:xfrm>
            <a:off x="7510847" y="2606117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57" name="Straight Arrow Connector 1656"/>
          <p:cNvCxnSpPr/>
          <p:nvPr/>
        </p:nvCxnSpPr>
        <p:spPr bwMode="auto">
          <a:xfrm>
            <a:off x="8280855" y="312221"/>
            <a:ext cx="22846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61" name="Straight Connector 1660"/>
          <p:cNvCxnSpPr/>
          <p:nvPr/>
        </p:nvCxnSpPr>
        <p:spPr bwMode="auto">
          <a:xfrm flipV="1">
            <a:off x="7426986" y="1420773"/>
            <a:ext cx="863820" cy="558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66" name="Straight Arrow Connector 1665"/>
          <p:cNvCxnSpPr/>
          <p:nvPr/>
        </p:nvCxnSpPr>
        <p:spPr bwMode="auto">
          <a:xfrm flipH="1">
            <a:off x="5497798" y="3474086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73" name="Straight Arrow Connector 1672"/>
          <p:cNvCxnSpPr/>
          <p:nvPr/>
        </p:nvCxnSpPr>
        <p:spPr bwMode="auto">
          <a:xfrm flipH="1">
            <a:off x="671922" y="736372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96" name="Straight Arrow Connector 1695"/>
          <p:cNvCxnSpPr/>
          <p:nvPr/>
        </p:nvCxnSpPr>
        <p:spPr bwMode="auto">
          <a:xfrm flipH="1">
            <a:off x="3775578" y="681346"/>
            <a:ext cx="2262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3957</TotalTime>
  <Words>597</Words>
  <Application>Microsoft Macintosh PowerPoint</Application>
  <PresentationFormat>On-screen Show (4:3)</PresentationFormat>
  <Paragraphs>373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112</cp:revision>
  <dcterms:created xsi:type="dcterms:W3CDTF">2014-02-16T01:31:59Z</dcterms:created>
  <dcterms:modified xsi:type="dcterms:W3CDTF">2016-04-21T21:06:10Z</dcterms:modified>
</cp:coreProperties>
</file>