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7" autoAdjust="0"/>
    <p:restoredTop sz="97917" autoAdjust="0"/>
  </p:normalViewPr>
  <p:slideViewPr>
    <p:cSldViewPr snapToGrid="0" snapToObjects="1">
      <p:cViewPr>
        <p:scale>
          <a:sx n="135" d="100"/>
          <a:sy n="135" d="100"/>
        </p:scale>
        <p:origin x="-110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54" name="TextBox 53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Elbow Connector 87"/>
          <p:cNvCxnSpPr/>
          <p:nvPr/>
        </p:nvCxnSpPr>
        <p:spPr bwMode="auto">
          <a:xfrm>
            <a:off x="2385296" y="3315475"/>
            <a:ext cx="2992758" cy="2819818"/>
          </a:xfrm>
          <a:prstGeom prst="bentConnector3">
            <a:avLst>
              <a:gd name="adj1" fmla="val 96"/>
            </a:avLst>
          </a:prstGeom>
          <a:ln w="28575" cmpd="sng">
            <a:solidFill>
              <a:srgbClr val="8EB8D8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-78374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Extracellularly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Regulated Kinase 1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-50561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P27361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312" name="Straight Connector 311"/>
          <p:cNvCxnSpPr/>
          <p:nvPr/>
        </p:nvCxnSpPr>
        <p:spPr bwMode="auto">
          <a:xfrm>
            <a:off x="2347635" y="1170230"/>
            <a:ext cx="12679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9" name="Straight Connector 218"/>
          <p:cNvCxnSpPr/>
          <p:nvPr/>
        </p:nvCxnSpPr>
        <p:spPr bwMode="auto">
          <a:xfrm>
            <a:off x="881582" y="1592867"/>
            <a:ext cx="18729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>
            <a:off x="894997" y="2692113"/>
            <a:ext cx="18729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0" name="Straight Connector 209"/>
          <p:cNvCxnSpPr/>
          <p:nvPr/>
        </p:nvCxnSpPr>
        <p:spPr bwMode="auto">
          <a:xfrm>
            <a:off x="888383" y="2109973"/>
            <a:ext cx="18729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8" name="Group 47"/>
          <p:cNvGrpSpPr/>
          <p:nvPr/>
        </p:nvGrpSpPr>
        <p:grpSpPr>
          <a:xfrm>
            <a:off x="74128" y="3974330"/>
            <a:ext cx="919115" cy="394460"/>
            <a:chOff x="537046" y="6214612"/>
            <a:chExt cx="1257639" cy="560003"/>
          </a:xfrm>
        </p:grpSpPr>
        <p:sp>
          <p:nvSpPr>
            <p:cNvPr id="40" name="Snip Same Side Corner Rectangle 39"/>
            <p:cNvSpPr/>
            <p:nvPr/>
          </p:nvSpPr>
          <p:spPr bwMode="auto">
            <a:xfrm>
              <a:off x="625865" y="6214612"/>
              <a:ext cx="1080000" cy="540000"/>
            </a:xfrm>
            <a:prstGeom prst="snip2SameRect">
              <a:avLst>
                <a:gd name="adj1" fmla="val 50000"/>
                <a:gd name="adj2" fmla="val 48148"/>
              </a:avLst>
            </a:prstGeom>
            <a:solidFill>
              <a:srgbClr val="73737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37046" y="6219924"/>
              <a:ext cx="1257639" cy="55469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IEX-1/IER3</a:t>
              </a: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>
                      <a:lumMod val="85000"/>
                    </a:schemeClr>
                  </a:solidFill>
                  <a:latin typeface="Arial" charset="0"/>
                </a:rPr>
                <a:t>P46695</a:t>
              </a:r>
              <a:endParaRPr lang="en-US" sz="9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231723" y="3590736"/>
            <a:ext cx="594291" cy="228490"/>
            <a:chOff x="7601839" y="4144168"/>
            <a:chExt cx="862158" cy="391672"/>
          </a:xfrm>
        </p:grpSpPr>
        <p:sp>
          <p:nvSpPr>
            <p:cNvPr id="70" name="AutoShape 171"/>
            <p:cNvSpPr>
              <a:spLocks noChangeArrowheads="1"/>
            </p:cNvSpPr>
            <p:nvPr/>
          </p:nvSpPr>
          <p:spPr bwMode="auto">
            <a:xfrm>
              <a:off x="7729063" y="419161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71" name="Text Box 172"/>
            <p:cNvSpPr txBox="1">
              <a:spLocks noChangeArrowheads="1"/>
            </p:cNvSpPr>
            <p:nvPr/>
          </p:nvSpPr>
          <p:spPr bwMode="auto">
            <a:xfrm>
              <a:off x="7601839" y="4144168"/>
              <a:ext cx="862158" cy="391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latin typeface="Arial" charset="0"/>
                </a:rPr>
                <a:t>DD</a:t>
              </a:r>
              <a:endParaRPr lang="en-US" sz="900" dirty="0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1191967" y="2159901"/>
            <a:ext cx="971468" cy="390718"/>
            <a:chOff x="454813" y="1139280"/>
            <a:chExt cx="1329274" cy="554691"/>
          </a:xfrm>
        </p:grpSpPr>
        <p:sp>
          <p:nvSpPr>
            <p:cNvPr id="83" name="Rounded Rectangle 8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54813" y="1139280"/>
              <a:ext cx="1329274" cy="5546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ERK1/MAPK3</a:t>
              </a:r>
              <a:endParaRPr lang="en-US" sz="9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P27361</a:t>
              </a:r>
              <a:endParaRPr lang="en-US" sz="9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388820" y="1810104"/>
            <a:ext cx="594291" cy="228491"/>
            <a:chOff x="7630676" y="5324587"/>
            <a:chExt cx="862158" cy="391673"/>
          </a:xfrm>
        </p:grpSpPr>
        <p:sp>
          <p:nvSpPr>
            <p:cNvPr id="6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80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rgbClr val="FFFFFF"/>
                  </a:solidFill>
                  <a:latin typeface="Arial" charset="0"/>
                </a:rPr>
                <a:t>-Y210</a:t>
              </a:r>
              <a:endParaRPr lang="en-US" sz="9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1388820" y="1654591"/>
            <a:ext cx="594291" cy="228491"/>
            <a:chOff x="7630676" y="5324587"/>
            <a:chExt cx="862158" cy="391673"/>
          </a:xfrm>
        </p:grpSpPr>
        <p:sp>
          <p:nvSpPr>
            <p:cNvPr id="9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92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rgbClr val="FFFFFF"/>
                  </a:solidFill>
                  <a:latin typeface="Arial" charset="0"/>
                </a:rPr>
                <a:t>-T207</a:t>
              </a:r>
              <a:endParaRPr lang="en-US" sz="9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1388820" y="1499070"/>
            <a:ext cx="594291" cy="228489"/>
            <a:chOff x="7620676" y="5019399"/>
            <a:chExt cx="862158" cy="391673"/>
          </a:xfrm>
        </p:grpSpPr>
        <p:sp>
          <p:nvSpPr>
            <p:cNvPr id="9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95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+Y204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1388820" y="1343557"/>
            <a:ext cx="594291" cy="228489"/>
            <a:chOff x="7620676" y="5019399"/>
            <a:chExt cx="862158" cy="391673"/>
          </a:xfrm>
        </p:grpSpPr>
        <p:sp>
          <p:nvSpPr>
            <p:cNvPr id="9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98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+T202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1388820" y="1188054"/>
            <a:ext cx="594291" cy="228491"/>
            <a:chOff x="7592082" y="6000910"/>
            <a:chExt cx="862158" cy="391673"/>
          </a:xfrm>
        </p:grpSpPr>
        <p:sp>
          <p:nvSpPr>
            <p:cNvPr id="10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102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rgbClr val="FFFFFF"/>
                  </a:solidFill>
                  <a:latin typeface="Arial" charset="0"/>
                </a:rPr>
                <a:t>T198</a:t>
              </a:r>
              <a:endParaRPr lang="en-US" sz="9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1388820" y="1965619"/>
            <a:ext cx="594291" cy="228491"/>
            <a:chOff x="7592082" y="6000910"/>
            <a:chExt cx="862158" cy="391673"/>
          </a:xfrm>
        </p:grpSpPr>
        <p:sp>
          <p:nvSpPr>
            <p:cNvPr id="10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105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rgbClr val="FFFFFF"/>
                  </a:solidFill>
                  <a:latin typeface="Arial" charset="0"/>
                </a:rPr>
                <a:t>S283</a:t>
              </a:r>
              <a:endParaRPr lang="en-US" sz="9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1388820" y="1032541"/>
            <a:ext cx="594291" cy="228491"/>
            <a:chOff x="7630676" y="5324587"/>
            <a:chExt cx="862158" cy="391673"/>
          </a:xfrm>
        </p:grpSpPr>
        <p:sp>
          <p:nvSpPr>
            <p:cNvPr id="107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108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rgbClr val="FFFFFF"/>
                  </a:solidFill>
                  <a:latin typeface="Arial" charset="0"/>
                </a:rPr>
                <a:t>-Y53</a:t>
              </a:r>
              <a:endParaRPr lang="en-US" sz="9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3524662" y="1630869"/>
            <a:ext cx="919115" cy="396626"/>
            <a:chOff x="3740102" y="2066168"/>
            <a:chExt cx="1257639" cy="563078"/>
          </a:xfrm>
        </p:grpSpPr>
        <p:sp>
          <p:nvSpPr>
            <p:cNvPr id="110" name="Rounded Rectangle 10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3740102" y="2068870"/>
              <a:ext cx="1257639" cy="56037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VHR/DUSP3</a:t>
              </a: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P51452</a:t>
              </a:r>
              <a:endParaRPr lang="en-US" sz="9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3520334" y="623651"/>
            <a:ext cx="919115" cy="392621"/>
            <a:chOff x="3740102" y="2066168"/>
            <a:chExt cx="1257639" cy="557392"/>
          </a:xfrm>
        </p:grpSpPr>
        <p:sp>
          <p:nvSpPr>
            <p:cNvPr id="113" name="Rounded Rectangle 112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740102" y="2068869"/>
              <a:ext cx="1257639" cy="55469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MKP2/DUSP4</a:t>
              </a: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Q13115</a:t>
              </a:r>
              <a:endParaRPr lang="en-US" sz="9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3526384" y="1129696"/>
            <a:ext cx="919115" cy="392621"/>
            <a:chOff x="3740102" y="2066168"/>
            <a:chExt cx="1257639" cy="557392"/>
          </a:xfrm>
        </p:grpSpPr>
        <p:sp>
          <p:nvSpPr>
            <p:cNvPr id="116" name="Rounded Rectangle 115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3740102" y="2068869"/>
              <a:ext cx="1257639" cy="55469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MKP4/DUSP9</a:t>
              </a: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Q99956</a:t>
              </a:r>
              <a:endParaRPr lang="en-US" sz="9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" name="Elbow Connector 10"/>
          <p:cNvCxnSpPr/>
          <p:nvPr/>
        </p:nvCxnSpPr>
        <p:spPr bwMode="auto">
          <a:xfrm rot="5400000">
            <a:off x="1725589" y="1070904"/>
            <a:ext cx="695117" cy="264439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/>
          <p:nvPr/>
        </p:nvCxnSpPr>
        <p:spPr bwMode="auto">
          <a:xfrm flipH="1">
            <a:off x="1946036" y="1432737"/>
            <a:ext cx="2593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9" name="Group 118"/>
          <p:cNvGrpSpPr/>
          <p:nvPr/>
        </p:nvGrpSpPr>
        <p:grpSpPr>
          <a:xfrm>
            <a:off x="2390191" y="1962446"/>
            <a:ext cx="919115" cy="392621"/>
            <a:chOff x="3740102" y="2066168"/>
            <a:chExt cx="1257639" cy="557392"/>
          </a:xfrm>
        </p:grpSpPr>
        <p:sp>
          <p:nvSpPr>
            <p:cNvPr id="120" name="Rounded Rectangle 11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3740102" y="2068869"/>
              <a:ext cx="1257639" cy="55469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MKP3/DUSP6</a:t>
              </a: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Q16828</a:t>
              </a:r>
              <a:endParaRPr lang="en-US" sz="9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7" name="Straight Connector 56"/>
          <p:cNvCxnSpPr/>
          <p:nvPr/>
        </p:nvCxnSpPr>
        <p:spPr bwMode="auto">
          <a:xfrm>
            <a:off x="3219818" y="2141855"/>
            <a:ext cx="1623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>
            <a:off x="3415784" y="865281"/>
            <a:ext cx="16403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5" name="Straight Connector 124"/>
          <p:cNvCxnSpPr/>
          <p:nvPr/>
        </p:nvCxnSpPr>
        <p:spPr bwMode="auto">
          <a:xfrm flipV="1">
            <a:off x="3365499" y="855565"/>
            <a:ext cx="0" cy="129634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2" name="Group 131"/>
          <p:cNvGrpSpPr/>
          <p:nvPr/>
        </p:nvGrpSpPr>
        <p:grpSpPr>
          <a:xfrm>
            <a:off x="-4259" y="872273"/>
            <a:ext cx="1008934" cy="390718"/>
            <a:chOff x="426341" y="1139280"/>
            <a:chExt cx="1380540" cy="554691"/>
          </a:xfrm>
        </p:grpSpPr>
        <p:sp>
          <p:nvSpPr>
            <p:cNvPr id="133" name="Rounded Rectangle 13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426341" y="1139280"/>
              <a:ext cx="1380540" cy="5546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MEK1/MAP2K1</a:t>
              </a:r>
              <a:endParaRPr lang="en-US" sz="9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Q02750</a:t>
              </a:r>
              <a:endParaRPr lang="en-US" sz="9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-4259" y="1407280"/>
            <a:ext cx="1008934" cy="390718"/>
            <a:chOff x="426342" y="1139280"/>
            <a:chExt cx="1380540" cy="554690"/>
          </a:xfrm>
        </p:grpSpPr>
        <p:sp>
          <p:nvSpPr>
            <p:cNvPr id="136" name="Rounded Rectangle 13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426342" y="1139280"/>
              <a:ext cx="1380540" cy="5546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MEK2/MAP2K2</a:t>
              </a:r>
              <a:endParaRPr lang="en-US" sz="9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P36507</a:t>
              </a:r>
              <a:endParaRPr lang="en-US" sz="9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86772" y="1959363"/>
            <a:ext cx="843442" cy="390718"/>
            <a:chOff x="537046" y="349955"/>
            <a:chExt cx="1154094" cy="554691"/>
          </a:xfrm>
        </p:grpSpPr>
        <p:sp>
          <p:nvSpPr>
            <p:cNvPr id="140" name="Rounded Rectangle 13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537046" y="349955"/>
              <a:ext cx="1154094" cy="5546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JAK2</a:t>
              </a:r>
              <a:endParaRPr lang="en-US" sz="9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O60674</a:t>
              </a:r>
              <a:endParaRPr lang="en-US" sz="9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224716" y="3053839"/>
            <a:ext cx="594291" cy="228489"/>
            <a:chOff x="7620676" y="5019399"/>
            <a:chExt cx="862158" cy="391673"/>
          </a:xfrm>
        </p:grpSpPr>
        <p:sp>
          <p:nvSpPr>
            <p:cNvPr id="14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145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+S736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211347" y="530553"/>
            <a:ext cx="594291" cy="228491"/>
            <a:chOff x="7630676" y="5295559"/>
            <a:chExt cx="862158" cy="391673"/>
          </a:xfrm>
        </p:grpSpPr>
        <p:sp>
          <p:nvSpPr>
            <p:cNvPr id="147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148" name="Text Box 157"/>
            <p:cNvSpPr txBox="1">
              <a:spLocks noChangeArrowheads="1"/>
            </p:cNvSpPr>
            <p:nvPr/>
          </p:nvSpPr>
          <p:spPr bwMode="auto">
            <a:xfrm>
              <a:off x="7630676" y="5295559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rgbClr val="FFFFFF"/>
                  </a:solidFill>
                  <a:latin typeface="Arial" charset="0"/>
                </a:rPr>
                <a:t>-T292</a:t>
              </a:r>
              <a:endParaRPr lang="en-US" sz="9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30" name="Elbow Connector 129"/>
          <p:cNvCxnSpPr/>
          <p:nvPr/>
        </p:nvCxnSpPr>
        <p:spPr bwMode="auto">
          <a:xfrm rot="16200000" flipV="1">
            <a:off x="591392" y="773986"/>
            <a:ext cx="1794907" cy="1572936"/>
          </a:xfrm>
          <a:prstGeom prst="bentConnector3">
            <a:avLst>
              <a:gd name="adj1" fmla="val 100765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5" name="Straight Arrow Connector 154"/>
          <p:cNvCxnSpPr/>
          <p:nvPr/>
        </p:nvCxnSpPr>
        <p:spPr bwMode="auto">
          <a:xfrm flipH="1">
            <a:off x="1889398" y="1742873"/>
            <a:ext cx="40060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8" name="Elbow Connector 157"/>
          <p:cNvCxnSpPr/>
          <p:nvPr/>
        </p:nvCxnSpPr>
        <p:spPr bwMode="auto">
          <a:xfrm rot="16200000" flipV="1">
            <a:off x="1723932" y="1809867"/>
            <a:ext cx="673123" cy="289750"/>
          </a:xfrm>
          <a:prstGeom prst="bentConnector3">
            <a:avLst>
              <a:gd name="adj1" fmla="val 100134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>
            <a:off x="2078571" y="2282866"/>
            <a:ext cx="12679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75" name="Group 174"/>
          <p:cNvGrpSpPr/>
          <p:nvPr/>
        </p:nvGrpSpPr>
        <p:grpSpPr>
          <a:xfrm>
            <a:off x="88527" y="2541139"/>
            <a:ext cx="843442" cy="390718"/>
            <a:chOff x="537046" y="349955"/>
            <a:chExt cx="1154094" cy="554691"/>
          </a:xfrm>
        </p:grpSpPr>
        <p:sp>
          <p:nvSpPr>
            <p:cNvPr id="176" name="Rounded Rectangle 17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537046" y="349955"/>
              <a:ext cx="1154094" cy="5546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err="1" smtClean="0">
                  <a:solidFill>
                    <a:schemeClr val="bg1"/>
                  </a:solidFill>
                  <a:latin typeface="Arial" charset="0"/>
                </a:rPr>
                <a:t>Lck</a:t>
              </a:r>
              <a:endParaRPr lang="en-US" sz="9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P06239</a:t>
              </a:r>
              <a:endParaRPr lang="en-US" sz="90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78" name="Elbow Connector 177"/>
          <p:cNvCxnSpPr/>
          <p:nvPr/>
        </p:nvCxnSpPr>
        <p:spPr bwMode="auto">
          <a:xfrm rot="5400000" flipH="1" flipV="1">
            <a:off x="742500" y="1969864"/>
            <a:ext cx="1040188" cy="404313"/>
          </a:xfrm>
          <a:prstGeom prst="bentConnector3">
            <a:avLst>
              <a:gd name="adj1" fmla="val 10028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5" name="Elbow Connector 214"/>
          <p:cNvCxnSpPr/>
          <p:nvPr/>
        </p:nvCxnSpPr>
        <p:spPr bwMode="auto">
          <a:xfrm>
            <a:off x="911587" y="1041845"/>
            <a:ext cx="561601" cy="551022"/>
          </a:xfrm>
          <a:prstGeom prst="bentConnector3">
            <a:avLst>
              <a:gd name="adj1" fmla="val 2896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1" name="Straight Arrow Connector 220"/>
          <p:cNvCxnSpPr/>
          <p:nvPr/>
        </p:nvCxnSpPr>
        <p:spPr bwMode="auto">
          <a:xfrm>
            <a:off x="1076260" y="1458327"/>
            <a:ext cx="41380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23" name="Group 222"/>
          <p:cNvGrpSpPr/>
          <p:nvPr/>
        </p:nvGrpSpPr>
        <p:grpSpPr>
          <a:xfrm>
            <a:off x="1269631" y="5280130"/>
            <a:ext cx="919115" cy="398464"/>
            <a:chOff x="473789" y="5344549"/>
            <a:chExt cx="1257639" cy="565688"/>
          </a:xfrm>
        </p:grpSpPr>
        <p:sp>
          <p:nvSpPr>
            <p:cNvPr id="224" name="Snip Same Side Corner Rectangle 223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473789" y="5349861"/>
              <a:ext cx="1257639" cy="56037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rgbClr val="262626"/>
                  </a:solidFill>
                  <a:latin typeface="Arial" charset="0"/>
                </a:rPr>
                <a:t>ADAM15</a:t>
              </a: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rgbClr val="7F773E"/>
                  </a:solidFill>
                  <a:latin typeface="Arial" charset="0"/>
                </a:rPr>
                <a:t>Q13444</a:t>
              </a:r>
              <a:endParaRPr lang="en-US" sz="90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1244477" y="3632527"/>
            <a:ext cx="919115" cy="394460"/>
            <a:chOff x="507046" y="3634424"/>
            <a:chExt cx="1257639" cy="560003"/>
          </a:xfrm>
        </p:grpSpPr>
        <p:sp>
          <p:nvSpPr>
            <p:cNvPr id="227" name="Snip Same Side Corner Rectangle 22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507046" y="3639736"/>
              <a:ext cx="1257639" cy="55469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ARRB2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P32121</a:t>
              </a:r>
              <a:endParaRPr lang="en-US" sz="9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1244477" y="2826645"/>
            <a:ext cx="919115" cy="394460"/>
            <a:chOff x="507046" y="3634424"/>
            <a:chExt cx="1257639" cy="560003"/>
          </a:xfrm>
        </p:grpSpPr>
        <p:sp>
          <p:nvSpPr>
            <p:cNvPr id="230" name="Snip Same Side Corner Rectangle 22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507046" y="3639736"/>
              <a:ext cx="1257639" cy="55469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CANX</a:t>
              </a: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P27824</a:t>
              </a:r>
              <a:endParaRPr lang="en-US" sz="9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100141" y="3232662"/>
            <a:ext cx="843442" cy="390718"/>
            <a:chOff x="550901" y="1139280"/>
            <a:chExt cx="1154094" cy="554691"/>
          </a:xfrm>
        </p:grpSpPr>
        <p:sp>
          <p:nvSpPr>
            <p:cNvPr id="233" name="Rounded Rectangle 23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550901" y="1139280"/>
              <a:ext cx="1154094" cy="5546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DAPK1</a:t>
              </a:r>
              <a:endParaRPr lang="en-US" sz="9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P53355</a:t>
              </a:r>
              <a:endParaRPr lang="en-US" sz="9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224716" y="2926402"/>
            <a:ext cx="594291" cy="228489"/>
            <a:chOff x="7620676" y="5019399"/>
            <a:chExt cx="862158" cy="391673"/>
          </a:xfrm>
        </p:grpSpPr>
        <p:sp>
          <p:nvSpPr>
            <p:cNvPr id="23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237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+S734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8" name="Group 237"/>
          <p:cNvGrpSpPr/>
          <p:nvPr/>
        </p:nvGrpSpPr>
        <p:grpSpPr>
          <a:xfrm>
            <a:off x="221789" y="2357623"/>
            <a:ext cx="594291" cy="228491"/>
            <a:chOff x="7592082" y="6000910"/>
            <a:chExt cx="862158" cy="391673"/>
          </a:xfrm>
        </p:grpSpPr>
        <p:sp>
          <p:nvSpPr>
            <p:cNvPr id="23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240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rgbClr val="FFFFFF"/>
                  </a:solidFill>
                  <a:latin typeface="Arial" charset="0"/>
                </a:rPr>
                <a:t>S59</a:t>
              </a:r>
              <a:endParaRPr lang="en-US" sz="9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46" name="Straight Connector 245"/>
          <p:cNvCxnSpPr/>
          <p:nvPr/>
        </p:nvCxnSpPr>
        <p:spPr bwMode="auto">
          <a:xfrm>
            <a:off x="2087504" y="2457908"/>
            <a:ext cx="12381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5" name="Straight Connector 254"/>
          <p:cNvCxnSpPr/>
          <p:nvPr/>
        </p:nvCxnSpPr>
        <p:spPr bwMode="auto">
          <a:xfrm>
            <a:off x="2083024" y="2375022"/>
            <a:ext cx="12426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4" name="Straight Connector 263"/>
          <p:cNvCxnSpPr/>
          <p:nvPr/>
        </p:nvCxnSpPr>
        <p:spPr bwMode="auto">
          <a:xfrm>
            <a:off x="2389167" y="1458327"/>
            <a:ext cx="0" cy="11514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6" name="Elbow Connector 265"/>
          <p:cNvCxnSpPr/>
          <p:nvPr/>
        </p:nvCxnSpPr>
        <p:spPr bwMode="auto">
          <a:xfrm rot="10800000" flipV="1">
            <a:off x="1068874" y="2280733"/>
            <a:ext cx="1119872" cy="483030"/>
          </a:xfrm>
          <a:prstGeom prst="bentConnector3">
            <a:avLst>
              <a:gd name="adj1" fmla="val -1983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3" name="Elbow Connector 272"/>
          <p:cNvCxnSpPr/>
          <p:nvPr/>
        </p:nvCxnSpPr>
        <p:spPr bwMode="auto">
          <a:xfrm rot="5400000">
            <a:off x="-96321" y="3604194"/>
            <a:ext cx="1997188" cy="316330"/>
          </a:xfrm>
          <a:prstGeom prst="bentConnector3">
            <a:avLst>
              <a:gd name="adj1" fmla="val 9984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5" name="Straight Arrow Connector 274"/>
          <p:cNvCxnSpPr/>
          <p:nvPr/>
        </p:nvCxnSpPr>
        <p:spPr bwMode="auto">
          <a:xfrm flipH="1">
            <a:off x="736123" y="3022676"/>
            <a:ext cx="324315" cy="908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9" name="Straight Connector 278"/>
          <p:cNvCxnSpPr/>
          <p:nvPr/>
        </p:nvCxnSpPr>
        <p:spPr bwMode="auto">
          <a:xfrm>
            <a:off x="1141347" y="967504"/>
            <a:ext cx="0" cy="40707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0" name="Straight Arrow Connector 279"/>
          <p:cNvCxnSpPr/>
          <p:nvPr/>
        </p:nvCxnSpPr>
        <p:spPr bwMode="auto">
          <a:xfrm>
            <a:off x="1157735" y="2366584"/>
            <a:ext cx="13995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2" name="Straight Arrow Connector 281"/>
          <p:cNvCxnSpPr/>
          <p:nvPr/>
        </p:nvCxnSpPr>
        <p:spPr bwMode="auto">
          <a:xfrm flipH="1">
            <a:off x="732164" y="3706837"/>
            <a:ext cx="41380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83" name="Group 282"/>
          <p:cNvGrpSpPr/>
          <p:nvPr/>
        </p:nvGrpSpPr>
        <p:grpSpPr>
          <a:xfrm>
            <a:off x="1244477" y="3229586"/>
            <a:ext cx="919115" cy="394460"/>
            <a:chOff x="507046" y="3634424"/>
            <a:chExt cx="1257639" cy="560003"/>
          </a:xfrm>
        </p:grpSpPr>
        <p:sp>
          <p:nvSpPr>
            <p:cNvPr id="284" name="Snip Same Side Corner Rectangle 28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5" name="TextBox 284"/>
            <p:cNvSpPr txBox="1"/>
            <p:nvPr/>
          </p:nvSpPr>
          <p:spPr>
            <a:xfrm>
              <a:off x="507046" y="3639736"/>
              <a:ext cx="1257639" cy="55469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HSF4</a:t>
              </a: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Q9ULV5</a:t>
              </a:r>
              <a:endParaRPr lang="en-US" sz="9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87" name="Straight Arrow Connector 286"/>
          <p:cNvCxnSpPr/>
          <p:nvPr/>
        </p:nvCxnSpPr>
        <p:spPr bwMode="auto">
          <a:xfrm flipH="1">
            <a:off x="873134" y="977844"/>
            <a:ext cx="2378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91" name="Group 290"/>
          <p:cNvGrpSpPr/>
          <p:nvPr/>
        </p:nvGrpSpPr>
        <p:grpSpPr>
          <a:xfrm>
            <a:off x="232714" y="3789369"/>
            <a:ext cx="594291" cy="228491"/>
            <a:chOff x="7592082" y="6000910"/>
            <a:chExt cx="862158" cy="391673"/>
          </a:xfrm>
        </p:grpSpPr>
        <p:sp>
          <p:nvSpPr>
            <p:cNvPr id="29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293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rgbClr val="FFFFFF"/>
                  </a:solidFill>
                  <a:latin typeface="Arial" charset="0"/>
                </a:rPr>
                <a:t>T18</a:t>
              </a:r>
              <a:endParaRPr lang="en-US" sz="9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94" name="Straight Arrow Connector 293"/>
          <p:cNvCxnSpPr/>
          <p:nvPr/>
        </p:nvCxnSpPr>
        <p:spPr bwMode="auto">
          <a:xfrm flipH="1">
            <a:off x="873134" y="4155898"/>
            <a:ext cx="2378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6" name="Straight Connector 295"/>
          <p:cNvCxnSpPr/>
          <p:nvPr/>
        </p:nvCxnSpPr>
        <p:spPr bwMode="auto">
          <a:xfrm>
            <a:off x="31446" y="794127"/>
            <a:ext cx="0" cy="309818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00" name="Group 299"/>
          <p:cNvGrpSpPr/>
          <p:nvPr/>
        </p:nvGrpSpPr>
        <p:grpSpPr>
          <a:xfrm>
            <a:off x="2326677" y="946157"/>
            <a:ext cx="1078800" cy="399155"/>
            <a:chOff x="7820514" y="2798808"/>
            <a:chExt cx="1476139" cy="566667"/>
          </a:xfrm>
        </p:grpSpPr>
        <p:sp>
          <p:nvSpPr>
            <p:cNvPr id="301" name="Rounded Rectangle 300"/>
            <p:cNvSpPr/>
            <p:nvPr/>
          </p:nvSpPr>
          <p:spPr bwMode="auto">
            <a:xfrm>
              <a:off x="8024456" y="279880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2" name="TextBox 301"/>
            <p:cNvSpPr txBox="1"/>
            <p:nvPr/>
          </p:nvSpPr>
          <p:spPr>
            <a:xfrm>
              <a:off x="7820514" y="2810785"/>
              <a:ext cx="1476139" cy="55469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err="1" smtClean="0">
                  <a:solidFill>
                    <a:schemeClr val="bg1"/>
                  </a:solidFill>
                  <a:latin typeface="Arial" charset="0"/>
                </a:rPr>
                <a:t>HPTPeta</a:t>
              </a: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/PTPRJ</a:t>
              </a: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Q12913</a:t>
              </a:r>
              <a:endParaRPr lang="en-US" sz="9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06" name="Straight Connector 305"/>
          <p:cNvCxnSpPr/>
          <p:nvPr/>
        </p:nvCxnSpPr>
        <p:spPr bwMode="auto">
          <a:xfrm>
            <a:off x="2200800" y="867127"/>
            <a:ext cx="12149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9" name="Elbow Connector 308"/>
          <p:cNvCxnSpPr/>
          <p:nvPr/>
        </p:nvCxnSpPr>
        <p:spPr bwMode="auto">
          <a:xfrm rot="10800000" flipV="1">
            <a:off x="1924064" y="1165938"/>
            <a:ext cx="394178" cy="348161"/>
          </a:xfrm>
          <a:prstGeom prst="bentConnector3">
            <a:avLst>
              <a:gd name="adj1" fmla="val -3509"/>
            </a:avLst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16" name="Group 315"/>
          <p:cNvGrpSpPr/>
          <p:nvPr/>
        </p:nvGrpSpPr>
        <p:grpSpPr>
          <a:xfrm>
            <a:off x="1244477" y="4035468"/>
            <a:ext cx="919115" cy="394460"/>
            <a:chOff x="507046" y="3634424"/>
            <a:chExt cx="1257639" cy="560003"/>
          </a:xfrm>
        </p:grpSpPr>
        <p:sp>
          <p:nvSpPr>
            <p:cNvPr id="317" name="Snip Same Side Corner Rectangle 31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8" name="TextBox 317"/>
            <p:cNvSpPr txBox="1"/>
            <p:nvPr/>
          </p:nvSpPr>
          <p:spPr>
            <a:xfrm>
              <a:off x="507046" y="3639736"/>
              <a:ext cx="1257639" cy="55469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MORG1</a:t>
              </a: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Q9BRX9</a:t>
              </a:r>
              <a:endParaRPr lang="en-US" sz="9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9" name="Group 318"/>
          <p:cNvGrpSpPr/>
          <p:nvPr/>
        </p:nvGrpSpPr>
        <p:grpSpPr>
          <a:xfrm>
            <a:off x="1244477" y="4438409"/>
            <a:ext cx="919115" cy="394460"/>
            <a:chOff x="507046" y="3634424"/>
            <a:chExt cx="1257639" cy="560003"/>
          </a:xfrm>
        </p:grpSpPr>
        <p:sp>
          <p:nvSpPr>
            <p:cNvPr id="320" name="Snip Same Side Corner Rectangle 31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1" name="TextBox 320"/>
            <p:cNvSpPr txBox="1"/>
            <p:nvPr/>
          </p:nvSpPr>
          <p:spPr>
            <a:xfrm>
              <a:off x="507046" y="3639736"/>
              <a:ext cx="1257639" cy="55469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NISCH</a:t>
              </a: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Q9Y2I1</a:t>
              </a:r>
              <a:endParaRPr lang="en-US" sz="9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2" name="Group 321"/>
          <p:cNvGrpSpPr/>
          <p:nvPr/>
        </p:nvGrpSpPr>
        <p:grpSpPr>
          <a:xfrm>
            <a:off x="2358790" y="4045535"/>
            <a:ext cx="1008934" cy="390718"/>
            <a:chOff x="426341" y="1139280"/>
            <a:chExt cx="1380540" cy="554691"/>
          </a:xfrm>
        </p:grpSpPr>
        <p:sp>
          <p:nvSpPr>
            <p:cNvPr id="323" name="Rounded Rectangle 32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4" name="Rectangle 323"/>
            <p:cNvSpPr/>
            <p:nvPr/>
          </p:nvSpPr>
          <p:spPr>
            <a:xfrm>
              <a:off x="426341" y="1139280"/>
              <a:ext cx="1380540" cy="5546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SGK1</a:t>
              </a:r>
              <a:endParaRPr lang="en-US" sz="9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O00141</a:t>
              </a:r>
              <a:endParaRPr lang="en-US" sz="9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5" name="Group 324"/>
          <p:cNvGrpSpPr/>
          <p:nvPr/>
        </p:nvGrpSpPr>
        <p:grpSpPr>
          <a:xfrm>
            <a:off x="1244477" y="4841351"/>
            <a:ext cx="919115" cy="394460"/>
            <a:chOff x="507046" y="3634424"/>
            <a:chExt cx="1257639" cy="560003"/>
          </a:xfrm>
        </p:grpSpPr>
        <p:sp>
          <p:nvSpPr>
            <p:cNvPr id="326" name="Snip Same Side Corner Rectangle 32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7" name="TextBox 326"/>
            <p:cNvSpPr txBox="1"/>
            <p:nvPr/>
          </p:nvSpPr>
          <p:spPr>
            <a:xfrm>
              <a:off x="507046" y="3639736"/>
              <a:ext cx="1257639" cy="55469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PEA-15/MAT1</a:t>
              </a: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Q15121</a:t>
              </a:r>
              <a:endParaRPr lang="en-US" sz="9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8" name="Group 327"/>
          <p:cNvGrpSpPr/>
          <p:nvPr/>
        </p:nvGrpSpPr>
        <p:grpSpPr>
          <a:xfrm>
            <a:off x="37773" y="4849967"/>
            <a:ext cx="1008934" cy="390718"/>
            <a:chOff x="426341" y="1139280"/>
            <a:chExt cx="1380540" cy="554691"/>
          </a:xfrm>
        </p:grpSpPr>
        <p:sp>
          <p:nvSpPr>
            <p:cNvPr id="329" name="Rounded Rectangle 32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0" name="Rectangle 329"/>
            <p:cNvSpPr/>
            <p:nvPr/>
          </p:nvSpPr>
          <p:spPr>
            <a:xfrm>
              <a:off x="426341" y="1139280"/>
              <a:ext cx="1380540" cy="5546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MNK2/MKNK2</a:t>
              </a:r>
              <a:endParaRPr lang="en-US" sz="9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Q9HBH9</a:t>
              </a:r>
              <a:endParaRPr lang="en-US" sz="9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31" name="Group 330"/>
          <p:cNvGrpSpPr/>
          <p:nvPr/>
        </p:nvGrpSpPr>
        <p:grpSpPr>
          <a:xfrm>
            <a:off x="245094" y="4661664"/>
            <a:ext cx="594291" cy="228489"/>
            <a:chOff x="7620676" y="5019399"/>
            <a:chExt cx="862158" cy="391673"/>
          </a:xfrm>
        </p:grpSpPr>
        <p:sp>
          <p:nvSpPr>
            <p:cNvPr id="33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333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+T379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4" name="Group 333"/>
          <p:cNvGrpSpPr/>
          <p:nvPr/>
        </p:nvGrpSpPr>
        <p:grpSpPr>
          <a:xfrm>
            <a:off x="245094" y="4518621"/>
            <a:ext cx="594291" cy="228489"/>
            <a:chOff x="7620676" y="5019399"/>
            <a:chExt cx="862158" cy="391673"/>
          </a:xfrm>
        </p:grpSpPr>
        <p:sp>
          <p:nvSpPr>
            <p:cNvPr id="33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336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+T249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7" name="Group 336"/>
          <p:cNvGrpSpPr/>
          <p:nvPr/>
        </p:nvGrpSpPr>
        <p:grpSpPr>
          <a:xfrm>
            <a:off x="245094" y="4371566"/>
            <a:ext cx="594291" cy="228489"/>
            <a:chOff x="7620676" y="5019399"/>
            <a:chExt cx="862158" cy="391673"/>
          </a:xfrm>
        </p:grpSpPr>
        <p:sp>
          <p:nvSpPr>
            <p:cNvPr id="33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339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+T244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41" name="Straight Arrow Connector 340"/>
          <p:cNvCxnSpPr/>
          <p:nvPr/>
        </p:nvCxnSpPr>
        <p:spPr bwMode="auto">
          <a:xfrm flipH="1">
            <a:off x="915166" y="5038296"/>
            <a:ext cx="2378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1" name="Straight Arrow Connector 350"/>
          <p:cNvCxnSpPr/>
          <p:nvPr/>
        </p:nvCxnSpPr>
        <p:spPr bwMode="auto">
          <a:xfrm flipH="1">
            <a:off x="736123" y="3158314"/>
            <a:ext cx="32431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2" name="Straight Arrow Connector 351"/>
          <p:cNvCxnSpPr/>
          <p:nvPr/>
        </p:nvCxnSpPr>
        <p:spPr bwMode="auto">
          <a:xfrm flipH="1">
            <a:off x="743436" y="4481053"/>
            <a:ext cx="32543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3" name="Straight Arrow Connector 352"/>
          <p:cNvCxnSpPr/>
          <p:nvPr/>
        </p:nvCxnSpPr>
        <p:spPr bwMode="auto">
          <a:xfrm flipH="1">
            <a:off x="746810" y="4629095"/>
            <a:ext cx="322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8" name="Straight Arrow Connector 357"/>
          <p:cNvCxnSpPr/>
          <p:nvPr/>
        </p:nvCxnSpPr>
        <p:spPr bwMode="auto">
          <a:xfrm flipH="1">
            <a:off x="726562" y="4481053"/>
            <a:ext cx="33387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60" name="Group 359"/>
          <p:cNvGrpSpPr/>
          <p:nvPr/>
        </p:nvGrpSpPr>
        <p:grpSpPr>
          <a:xfrm>
            <a:off x="1269631" y="5716759"/>
            <a:ext cx="919115" cy="398464"/>
            <a:chOff x="473789" y="5344549"/>
            <a:chExt cx="1257639" cy="565688"/>
          </a:xfrm>
        </p:grpSpPr>
        <p:sp>
          <p:nvSpPr>
            <p:cNvPr id="361" name="Snip Same Side Corner Rectangle 360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2" name="TextBox 361"/>
            <p:cNvSpPr txBox="1"/>
            <p:nvPr/>
          </p:nvSpPr>
          <p:spPr>
            <a:xfrm>
              <a:off x="473789" y="5349861"/>
              <a:ext cx="1257639" cy="56037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rgbClr val="262626"/>
                  </a:solidFill>
                  <a:latin typeface="Arial" charset="0"/>
                </a:rPr>
                <a:t>TPR</a:t>
              </a: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rgbClr val="7F773E"/>
                  </a:solidFill>
                  <a:latin typeface="Arial" charset="0"/>
                </a:rPr>
                <a:t>P12270</a:t>
              </a:r>
              <a:endParaRPr lang="en-US" sz="900" dirty="0">
                <a:solidFill>
                  <a:srgbClr val="7F773E"/>
                </a:solidFill>
              </a:endParaRPr>
            </a:p>
          </p:txBody>
        </p:sp>
      </p:grpSp>
      <p:cxnSp>
        <p:nvCxnSpPr>
          <p:cNvPr id="371" name="Elbow Connector 370"/>
          <p:cNvCxnSpPr/>
          <p:nvPr/>
        </p:nvCxnSpPr>
        <p:spPr bwMode="auto">
          <a:xfrm rot="5400000" flipH="1" flipV="1">
            <a:off x="1811179" y="2870457"/>
            <a:ext cx="855539" cy="300437"/>
          </a:xfrm>
          <a:prstGeom prst="bentConnector3">
            <a:avLst>
              <a:gd name="adj1" fmla="val -294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8" name="Straight Arrow Connector 377"/>
          <p:cNvCxnSpPr/>
          <p:nvPr/>
        </p:nvCxnSpPr>
        <p:spPr bwMode="auto">
          <a:xfrm flipH="1">
            <a:off x="2081056" y="3022676"/>
            <a:ext cx="29795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4" name="Straight Connector 383"/>
          <p:cNvCxnSpPr/>
          <p:nvPr/>
        </p:nvCxnSpPr>
        <p:spPr bwMode="auto">
          <a:xfrm>
            <a:off x="2298443" y="2681477"/>
            <a:ext cx="0" cy="31677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6" name="Straight Connector 385"/>
          <p:cNvCxnSpPr/>
          <p:nvPr/>
        </p:nvCxnSpPr>
        <p:spPr bwMode="auto">
          <a:xfrm>
            <a:off x="1141347" y="2692113"/>
            <a:ext cx="115709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9" name="Straight Arrow Connector 388"/>
          <p:cNvCxnSpPr/>
          <p:nvPr/>
        </p:nvCxnSpPr>
        <p:spPr bwMode="auto">
          <a:xfrm>
            <a:off x="2298443" y="4258413"/>
            <a:ext cx="1766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3" name="Straight Arrow Connector 392"/>
          <p:cNvCxnSpPr/>
          <p:nvPr/>
        </p:nvCxnSpPr>
        <p:spPr bwMode="auto">
          <a:xfrm flipH="1">
            <a:off x="2112815" y="4258413"/>
            <a:ext cx="1766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4" name="Straight Arrow Connector 393"/>
          <p:cNvCxnSpPr/>
          <p:nvPr/>
        </p:nvCxnSpPr>
        <p:spPr bwMode="auto">
          <a:xfrm flipH="1">
            <a:off x="2112815" y="4630430"/>
            <a:ext cx="1766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5" name="Straight Arrow Connector 394"/>
          <p:cNvCxnSpPr/>
          <p:nvPr/>
        </p:nvCxnSpPr>
        <p:spPr bwMode="auto">
          <a:xfrm flipH="1">
            <a:off x="2112318" y="5017726"/>
            <a:ext cx="1766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6" name="Straight Arrow Connector 395"/>
          <p:cNvCxnSpPr/>
          <p:nvPr/>
        </p:nvCxnSpPr>
        <p:spPr bwMode="auto">
          <a:xfrm flipH="1">
            <a:off x="2112815" y="3826698"/>
            <a:ext cx="1766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7" name="Straight Arrow Connector 396"/>
          <p:cNvCxnSpPr/>
          <p:nvPr/>
        </p:nvCxnSpPr>
        <p:spPr bwMode="auto">
          <a:xfrm flipH="1">
            <a:off x="2107116" y="3362674"/>
            <a:ext cx="1766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8" name="Straight Arrow Connector 397"/>
          <p:cNvCxnSpPr/>
          <p:nvPr/>
        </p:nvCxnSpPr>
        <p:spPr bwMode="auto">
          <a:xfrm flipH="1">
            <a:off x="2098680" y="2931429"/>
            <a:ext cx="1766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12" name="Group 411"/>
          <p:cNvGrpSpPr/>
          <p:nvPr/>
        </p:nvGrpSpPr>
        <p:grpSpPr>
          <a:xfrm>
            <a:off x="2552602" y="1761158"/>
            <a:ext cx="594291" cy="228491"/>
            <a:chOff x="7592082" y="6000910"/>
            <a:chExt cx="862158" cy="391673"/>
          </a:xfrm>
        </p:grpSpPr>
        <p:sp>
          <p:nvSpPr>
            <p:cNvPr id="41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414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rgbClr val="FFFFFF"/>
                  </a:solidFill>
                  <a:latin typeface="Arial" charset="0"/>
                </a:rPr>
                <a:t>S300</a:t>
              </a:r>
              <a:endParaRPr lang="en-US" sz="9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15" name="Group 414"/>
          <p:cNvGrpSpPr/>
          <p:nvPr/>
        </p:nvGrpSpPr>
        <p:grpSpPr>
          <a:xfrm>
            <a:off x="2552602" y="1608853"/>
            <a:ext cx="594291" cy="228491"/>
            <a:chOff x="7592082" y="6000910"/>
            <a:chExt cx="862158" cy="391673"/>
          </a:xfrm>
        </p:grpSpPr>
        <p:sp>
          <p:nvSpPr>
            <p:cNvPr id="41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417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rgbClr val="FFFFFF"/>
                  </a:solidFill>
                  <a:latin typeface="Arial" charset="0"/>
                </a:rPr>
                <a:t>S197</a:t>
              </a:r>
              <a:endParaRPr lang="en-US" sz="9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18" name="Group 417"/>
          <p:cNvGrpSpPr/>
          <p:nvPr/>
        </p:nvGrpSpPr>
        <p:grpSpPr>
          <a:xfrm>
            <a:off x="2552602" y="1465703"/>
            <a:ext cx="594291" cy="228491"/>
            <a:chOff x="7630676" y="5324587"/>
            <a:chExt cx="862158" cy="391673"/>
          </a:xfrm>
        </p:grpSpPr>
        <p:sp>
          <p:nvSpPr>
            <p:cNvPr id="419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420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rgbClr val="FFFFFF"/>
                  </a:solidFill>
                  <a:latin typeface="Arial" charset="0"/>
                </a:rPr>
                <a:t>-S174</a:t>
              </a:r>
              <a:endParaRPr lang="en-US" sz="9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21" name="Group 420"/>
          <p:cNvGrpSpPr/>
          <p:nvPr/>
        </p:nvGrpSpPr>
        <p:grpSpPr>
          <a:xfrm>
            <a:off x="2552602" y="1333768"/>
            <a:ext cx="594291" cy="228491"/>
            <a:chOff x="7592082" y="6000910"/>
            <a:chExt cx="862158" cy="391673"/>
          </a:xfrm>
        </p:grpSpPr>
        <p:sp>
          <p:nvSpPr>
            <p:cNvPr id="42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423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rgbClr val="FFFFFF"/>
                  </a:solidFill>
                  <a:latin typeface="Arial" charset="0"/>
                </a:rPr>
                <a:t>S197</a:t>
              </a:r>
              <a:endParaRPr lang="en-US" sz="9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27" name="Straight Arrow Connector 426"/>
          <p:cNvCxnSpPr/>
          <p:nvPr/>
        </p:nvCxnSpPr>
        <p:spPr bwMode="auto">
          <a:xfrm>
            <a:off x="2379007" y="1861300"/>
            <a:ext cx="28016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0" name="Straight Arrow Connector 429"/>
          <p:cNvCxnSpPr/>
          <p:nvPr/>
        </p:nvCxnSpPr>
        <p:spPr bwMode="auto">
          <a:xfrm>
            <a:off x="2368861" y="1703810"/>
            <a:ext cx="28016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1" name="Straight Arrow Connector 430"/>
          <p:cNvCxnSpPr/>
          <p:nvPr/>
        </p:nvCxnSpPr>
        <p:spPr bwMode="auto">
          <a:xfrm>
            <a:off x="2379007" y="1458327"/>
            <a:ext cx="28016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2" name="Straight Arrow Connector 431"/>
          <p:cNvCxnSpPr/>
          <p:nvPr/>
        </p:nvCxnSpPr>
        <p:spPr bwMode="auto">
          <a:xfrm>
            <a:off x="2290006" y="1575994"/>
            <a:ext cx="3722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33" name="Group 432"/>
          <p:cNvGrpSpPr/>
          <p:nvPr/>
        </p:nvGrpSpPr>
        <p:grpSpPr>
          <a:xfrm>
            <a:off x="2403700" y="2861282"/>
            <a:ext cx="919115" cy="392621"/>
            <a:chOff x="3740102" y="2066168"/>
            <a:chExt cx="1257639" cy="557392"/>
          </a:xfrm>
        </p:grpSpPr>
        <p:sp>
          <p:nvSpPr>
            <p:cNvPr id="434" name="Rounded Rectangle 433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35" name="TextBox 434"/>
            <p:cNvSpPr txBox="1"/>
            <p:nvPr/>
          </p:nvSpPr>
          <p:spPr>
            <a:xfrm>
              <a:off x="3740102" y="2068869"/>
              <a:ext cx="1257639" cy="55469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MKP1/DUSP1</a:t>
              </a: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P28562</a:t>
              </a:r>
              <a:endParaRPr lang="en-US" sz="9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36" name="Group 435"/>
          <p:cNvGrpSpPr/>
          <p:nvPr/>
        </p:nvGrpSpPr>
        <p:grpSpPr>
          <a:xfrm>
            <a:off x="2552602" y="2680862"/>
            <a:ext cx="594291" cy="228491"/>
            <a:chOff x="7630676" y="5324587"/>
            <a:chExt cx="862158" cy="391673"/>
          </a:xfrm>
        </p:grpSpPr>
        <p:sp>
          <p:nvSpPr>
            <p:cNvPr id="437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438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rgbClr val="FFFFFF"/>
                  </a:solidFill>
                  <a:latin typeface="Arial" charset="0"/>
                </a:rPr>
                <a:t>-S323</a:t>
              </a:r>
              <a:endParaRPr lang="en-US" sz="9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39" name="Group 438"/>
          <p:cNvGrpSpPr/>
          <p:nvPr/>
        </p:nvGrpSpPr>
        <p:grpSpPr>
          <a:xfrm>
            <a:off x="2549846" y="2543486"/>
            <a:ext cx="594291" cy="228491"/>
            <a:chOff x="7630676" y="5324587"/>
            <a:chExt cx="862158" cy="391673"/>
          </a:xfrm>
        </p:grpSpPr>
        <p:sp>
          <p:nvSpPr>
            <p:cNvPr id="44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441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rgbClr val="FFFFFF"/>
                  </a:solidFill>
                  <a:latin typeface="Arial" charset="0"/>
                </a:rPr>
                <a:t>-S296</a:t>
              </a:r>
              <a:endParaRPr lang="en-US" sz="9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52" name="Elbow Connector 451"/>
          <p:cNvCxnSpPr/>
          <p:nvPr/>
        </p:nvCxnSpPr>
        <p:spPr bwMode="auto">
          <a:xfrm rot="5400000" flipH="1" flipV="1">
            <a:off x="2666920" y="1448237"/>
            <a:ext cx="1578841" cy="294068"/>
          </a:xfrm>
          <a:prstGeom prst="bentConnector3">
            <a:avLst>
              <a:gd name="adj1" fmla="val 100194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56" name="Group 455"/>
          <p:cNvGrpSpPr/>
          <p:nvPr/>
        </p:nvGrpSpPr>
        <p:grpSpPr>
          <a:xfrm>
            <a:off x="2341323" y="3544286"/>
            <a:ext cx="1043868" cy="392621"/>
            <a:chOff x="3637894" y="2066168"/>
            <a:chExt cx="1428341" cy="557392"/>
          </a:xfrm>
        </p:grpSpPr>
        <p:sp>
          <p:nvSpPr>
            <p:cNvPr id="457" name="Rounded Rectangle 456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58" name="TextBox 457"/>
            <p:cNvSpPr txBox="1"/>
            <p:nvPr/>
          </p:nvSpPr>
          <p:spPr>
            <a:xfrm>
              <a:off x="3637894" y="2068869"/>
              <a:ext cx="1428341" cy="55469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MKP7/DUSP16</a:t>
              </a: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Q9BY84</a:t>
              </a:r>
              <a:endParaRPr lang="en-US" sz="90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59" name="Group 458"/>
          <p:cNvGrpSpPr/>
          <p:nvPr/>
        </p:nvGrpSpPr>
        <p:grpSpPr>
          <a:xfrm>
            <a:off x="2567424" y="3345580"/>
            <a:ext cx="594291" cy="228491"/>
            <a:chOff x="7592082" y="6000910"/>
            <a:chExt cx="862158" cy="391673"/>
          </a:xfrm>
        </p:grpSpPr>
        <p:sp>
          <p:nvSpPr>
            <p:cNvPr id="46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461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rgbClr val="FFFFFF"/>
                  </a:solidFill>
                  <a:latin typeface="Arial" charset="0"/>
                </a:rPr>
                <a:t>S446</a:t>
              </a:r>
              <a:endParaRPr lang="en-US" sz="9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62" name="Straight Arrow Connector 461"/>
          <p:cNvCxnSpPr/>
          <p:nvPr/>
        </p:nvCxnSpPr>
        <p:spPr bwMode="auto">
          <a:xfrm>
            <a:off x="2378096" y="3448446"/>
            <a:ext cx="29795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" name="Group 12"/>
          <p:cNvGrpSpPr/>
          <p:nvPr/>
        </p:nvGrpSpPr>
        <p:grpSpPr>
          <a:xfrm>
            <a:off x="7302565" y="3751724"/>
            <a:ext cx="919115" cy="1305710"/>
            <a:chOff x="7042840" y="3970719"/>
            <a:chExt cx="1106841" cy="1572397"/>
          </a:xfrm>
        </p:grpSpPr>
        <p:grpSp>
          <p:nvGrpSpPr>
            <p:cNvPr id="469" name="Group 468"/>
            <p:cNvGrpSpPr/>
            <p:nvPr/>
          </p:nvGrpSpPr>
          <p:grpSpPr>
            <a:xfrm>
              <a:off x="7042840" y="5063267"/>
              <a:ext cx="1106841" cy="479849"/>
              <a:chOff x="507046" y="2817700"/>
              <a:chExt cx="1257639" cy="565688"/>
            </a:xfrm>
          </p:grpSpPr>
          <p:sp>
            <p:nvSpPr>
              <p:cNvPr id="470" name="Snip Same Side Corner Rectangle 469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71" name="TextBox 470"/>
              <p:cNvSpPr txBox="1"/>
              <p:nvPr/>
            </p:nvSpPr>
            <p:spPr>
              <a:xfrm>
                <a:off x="507046" y="2823012"/>
                <a:ext cx="1257639" cy="56037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PML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AB743D"/>
                    </a:solidFill>
                    <a:latin typeface="Arial" charset="0"/>
                  </a:rPr>
                  <a:t>P29590</a:t>
                </a:r>
                <a:endParaRPr lang="en-US" sz="90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472" name="Group 471"/>
            <p:cNvGrpSpPr/>
            <p:nvPr/>
          </p:nvGrpSpPr>
          <p:grpSpPr>
            <a:xfrm>
              <a:off x="7243895" y="4826956"/>
              <a:ext cx="715674" cy="275159"/>
              <a:chOff x="7592082" y="6000910"/>
              <a:chExt cx="862158" cy="391673"/>
            </a:xfrm>
          </p:grpSpPr>
          <p:sp>
            <p:nvSpPr>
              <p:cNvPr id="47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47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S530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75" name="Group 474"/>
            <p:cNvGrpSpPr/>
            <p:nvPr/>
          </p:nvGrpSpPr>
          <p:grpSpPr>
            <a:xfrm>
              <a:off x="7243895" y="4655709"/>
              <a:ext cx="715674" cy="275159"/>
              <a:chOff x="7592082" y="6000910"/>
              <a:chExt cx="862158" cy="391673"/>
            </a:xfrm>
          </p:grpSpPr>
          <p:sp>
            <p:nvSpPr>
              <p:cNvPr id="47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47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S527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78" name="Group 477"/>
            <p:cNvGrpSpPr/>
            <p:nvPr/>
          </p:nvGrpSpPr>
          <p:grpSpPr>
            <a:xfrm>
              <a:off x="7243895" y="4484461"/>
              <a:ext cx="715674" cy="275159"/>
              <a:chOff x="7592082" y="6000910"/>
              <a:chExt cx="862158" cy="391673"/>
            </a:xfrm>
          </p:grpSpPr>
          <p:sp>
            <p:nvSpPr>
              <p:cNvPr id="47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48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S40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81" name="Group 480"/>
            <p:cNvGrpSpPr/>
            <p:nvPr/>
          </p:nvGrpSpPr>
          <p:grpSpPr>
            <a:xfrm>
              <a:off x="7243895" y="4313209"/>
              <a:ext cx="715674" cy="275159"/>
              <a:chOff x="7620676" y="5019399"/>
              <a:chExt cx="862158" cy="391675"/>
            </a:xfrm>
          </p:grpSpPr>
          <p:sp>
            <p:nvSpPr>
              <p:cNvPr id="48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48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+S38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84" name="Group 483"/>
            <p:cNvGrpSpPr/>
            <p:nvPr/>
          </p:nvGrpSpPr>
          <p:grpSpPr>
            <a:xfrm>
              <a:off x="7243895" y="4141962"/>
              <a:ext cx="715674" cy="275159"/>
              <a:chOff x="7620676" y="5019399"/>
              <a:chExt cx="862158" cy="391675"/>
            </a:xfrm>
          </p:grpSpPr>
          <p:sp>
            <p:nvSpPr>
              <p:cNvPr id="48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48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+S36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87" name="Group 486"/>
            <p:cNvGrpSpPr/>
            <p:nvPr/>
          </p:nvGrpSpPr>
          <p:grpSpPr>
            <a:xfrm>
              <a:off x="7243895" y="3970719"/>
              <a:ext cx="715674" cy="275159"/>
              <a:chOff x="7592082" y="6000910"/>
              <a:chExt cx="862158" cy="391673"/>
            </a:xfrm>
          </p:grpSpPr>
          <p:sp>
            <p:nvSpPr>
              <p:cNvPr id="48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48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T28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490" name="Straight Arrow Connector 489"/>
          <p:cNvCxnSpPr/>
          <p:nvPr/>
        </p:nvCxnSpPr>
        <p:spPr bwMode="auto">
          <a:xfrm flipH="1">
            <a:off x="898456" y="1542268"/>
            <a:ext cx="2378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2" name="Straight Connector 491"/>
          <p:cNvCxnSpPr/>
          <p:nvPr/>
        </p:nvCxnSpPr>
        <p:spPr bwMode="auto">
          <a:xfrm flipV="1">
            <a:off x="3309305" y="2442854"/>
            <a:ext cx="0" cy="3611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6" name="Straight Arrow Connector 495"/>
          <p:cNvCxnSpPr/>
          <p:nvPr/>
        </p:nvCxnSpPr>
        <p:spPr bwMode="auto">
          <a:xfrm flipH="1">
            <a:off x="3052383" y="2670304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7" name="Straight Arrow Connector 496"/>
          <p:cNvCxnSpPr/>
          <p:nvPr/>
        </p:nvCxnSpPr>
        <p:spPr bwMode="auto">
          <a:xfrm flipH="1">
            <a:off x="3052383" y="2795134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" name="Group 1"/>
          <p:cNvGrpSpPr/>
          <p:nvPr/>
        </p:nvGrpSpPr>
        <p:grpSpPr>
          <a:xfrm>
            <a:off x="2436586" y="6149080"/>
            <a:ext cx="843442" cy="572651"/>
            <a:chOff x="5680918" y="683234"/>
            <a:chExt cx="1015712" cy="689614"/>
          </a:xfrm>
        </p:grpSpPr>
        <p:grpSp>
          <p:nvGrpSpPr>
            <p:cNvPr id="278" name="Group 277"/>
            <p:cNvGrpSpPr/>
            <p:nvPr/>
          </p:nvGrpSpPr>
          <p:grpSpPr>
            <a:xfrm>
              <a:off x="5680918" y="902327"/>
              <a:ext cx="1015712" cy="470521"/>
              <a:chOff x="550901" y="1139280"/>
              <a:chExt cx="1154094" cy="554690"/>
            </a:xfrm>
          </p:grpSpPr>
          <p:sp>
            <p:nvSpPr>
              <p:cNvPr id="281" name="Rounded Rectangle 280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86" name="Rectangle 285"/>
              <p:cNvSpPr/>
              <p:nvPr/>
            </p:nvSpPr>
            <p:spPr>
              <a:xfrm>
                <a:off x="550901" y="1139280"/>
                <a:ext cx="1154094" cy="5546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Akt1/</a:t>
                </a:r>
                <a:r>
                  <a:rPr lang="en-US" sz="900" dirty="0" err="1" smtClean="0">
                    <a:solidFill>
                      <a:schemeClr val="bg1"/>
                    </a:solidFill>
                    <a:latin typeface="Arial" charset="0"/>
                  </a:rPr>
                  <a:t>PKB</a:t>
                </a:r>
                <a:r>
                  <a:rPr lang="en-US" sz="900" dirty="0" err="1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endParaRPr lang="en-US" sz="900" dirty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P31749</a:t>
                </a:r>
                <a:endParaRPr lang="en-US" sz="90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88" name="Group 287"/>
            <p:cNvGrpSpPr/>
            <p:nvPr/>
          </p:nvGrpSpPr>
          <p:grpSpPr>
            <a:xfrm>
              <a:off x="5834422" y="683234"/>
              <a:ext cx="715674" cy="275159"/>
              <a:chOff x="7620676" y="5019399"/>
              <a:chExt cx="862158" cy="391675"/>
            </a:xfrm>
          </p:grpSpPr>
          <p:sp>
            <p:nvSpPr>
              <p:cNvPr id="28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29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+T308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6337025" y="743914"/>
            <a:ext cx="919115" cy="1153306"/>
            <a:chOff x="8420043" y="4114138"/>
            <a:chExt cx="1106841" cy="1388864"/>
          </a:xfrm>
        </p:grpSpPr>
        <p:grpSp>
          <p:nvGrpSpPr>
            <p:cNvPr id="295" name="Group 294"/>
            <p:cNvGrpSpPr/>
            <p:nvPr/>
          </p:nvGrpSpPr>
          <p:grpSpPr>
            <a:xfrm>
              <a:off x="8420043" y="5023153"/>
              <a:ext cx="1106841" cy="479849"/>
              <a:chOff x="507046" y="2817700"/>
              <a:chExt cx="1257639" cy="565688"/>
            </a:xfrm>
          </p:grpSpPr>
          <p:sp>
            <p:nvSpPr>
              <p:cNvPr id="297" name="Snip Same Side Corner Rectangle 296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99" name="TextBox 298"/>
              <p:cNvSpPr txBox="1"/>
              <p:nvPr/>
            </p:nvSpPr>
            <p:spPr>
              <a:xfrm>
                <a:off x="507046" y="2823012"/>
                <a:ext cx="1257639" cy="56037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AML1/RUNX1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AB743D"/>
                    </a:solidFill>
                    <a:latin typeface="Arial" charset="0"/>
                  </a:rPr>
                  <a:t>Q01196</a:t>
                </a:r>
                <a:endParaRPr lang="en-US" sz="90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303" name="Group 302"/>
            <p:cNvGrpSpPr/>
            <p:nvPr/>
          </p:nvGrpSpPr>
          <p:grpSpPr>
            <a:xfrm>
              <a:off x="8625787" y="4787099"/>
              <a:ext cx="715674" cy="275159"/>
              <a:chOff x="7592082" y="6000910"/>
              <a:chExt cx="862158" cy="391673"/>
            </a:xfrm>
          </p:grpSpPr>
          <p:sp>
            <p:nvSpPr>
              <p:cNvPr id="30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30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S435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07" name="Group 306"/>
            <p:cNvGrpSpPr/>
            <p:nvPr/>
          </p:nvGrpSpPr>
          <p:grpSpPr>
            <a:xfrm>
              <a:off x="8628956" y="4430938"/>
              <a:ext cx="715674" cy="275157"/>
              <a:chOff x="7620676" y="4984921"/>
              <a:chExt cx="862158" cy="391673"/>
            </a:xfrm>
          </p:grpSpPr>
          <p:sp>
            <p:nvSpPr>
              <p:cNvPr id="30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31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921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+T273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11" name="Group 310"/>
            <p:cNvGrpSpPr/>
            <p:nvPr/>
          </p:nvGrpSpPr>
          <p:grpSpPr>
            <a:xfrm>
              <a:off x="8628956" y="4617676"/>
              <a:ext cx="715674" cy="275159"/>
              <a:chOff x="7592082" y="6000910"/>
              <a:chExt cx="862158" cy="391673"/>
            </a:xfrm>
          </p:grpSpPr>
          <p:sp>
            <p:nvSpPr>
              <p:cNvPr id="31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31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S276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15" name="Group 314"/>
            <p:cNvGrpSpPr/>
            <p:nvPr/>
          </p:nvGrpSpPr>
          <p:grpSpPr>
            <a:xfrm>
              <a:off x="8628956" y="4266569"/>
              <a:ext cx="715674" cy="275159"/>
              <a:chOff x="7592082" y="5983494"/>
              <a:chExt cx="862158" cy="391673"/>
            </a:xfrm>
          </p:grpSpPr>
          <p:sp>
            <p:nvSpPr>
              <p:cNvPr id="34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34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83494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S266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46" name="Group 345"/>
            <p:cNvGrpSpPr/>
            <p:nvPr/>
          </p:nvGrpSpPr>
          <p:grpSpPr>
            <a:xfrm>
              <a:off x="8628956" y="4114138"/>
              <a:ext cx="715674" cy="275157"/>
              <a:chOff x="7620676" y="5019399"/>
              <a:chExt cx="862158" cy="391673"/>
            </a:xfrm>
          </p:grpSpPr>
          <p:sp>
            <p:nvSpPr>
              <p:cNvPr id="34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34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+S249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7302565" y="5748312"/>
            <a:ext cx="919115" cy="785444"/>
            <a:chOff x="9689643" y="4510962"/>
            <a:chExt cx="1106841" cy="945868"/>
          </a:xfrm>
        </p:grpSpPr>
        <p:grpSp>
          <p:nvGrpSpPr>
            <p:cNvPr id="349" name="Group 348"/>
            <p:cNvGrpSpPr/>
            <p:nvPr/>
          </p:nvGrpSpPr>
          <p:grpSpPr>
            <a:xfrm>
              <a:off x="9689643" y="4976981"/>
              <a:ext cx="1106841" cy="479849"/>
              <a:chOff x="507046" y="2817700"/>
              <a:chExt cx="1257639" cy="565688"/>
            </a:xfrm>
          </p:grpSpPr>
          <p:sp>
            <p:nvSpPr>
              <p:cNvPr id="350" name="Snip Same Side Corner Rectangle 349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54" name="TextBox 353"/>
              <p:cNvSpPr txBox="1"/>
              <p:nvPr/>
            </p:nvSpPr>
            <p:spPr>
              <a:xfrm>
                <a:off x="507046" y="2823012"/>
                <a:ext cx="1257639" cy="56037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AR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AB743D"/>
                    </a:solidFill>
                    <a:latin typeface="Arial" charset="0"/>
                  </a:rPr>
                  <a:t>P10275</a:t>
                </a:r>
                <a:endParaRPr lang="en-US" sz="90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355" name="Group 354"/>
            <p:cNvGrpSpPr/>
            <p:nvPr/>
          </p:nvGrpSpPr>
          <p:grpSpPr>
            <a:xfrm>
              <a:off x="9885226" y="4725679"/>
              <a:ext cx="715674" cy="275159"/>
              <a:chOff x="7630676" y="5290109"/>
              <a:chExt cx="862158" cy="391673"/>
            </a:xfrm>
          </p:grpSpPr>
          <p:sp>
            <p:nvSpPr>
              <p:cNvPr id="35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35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90109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-S650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59" name="Group 358"/>
            <p:cNvGrpSpPr/>
            <p:nvPr/>
          </p:nvGrpSpPr>
          <p:grpSpPr>
            <a:xfrm>
              <a:off x="9885226" y="4510962"/>
              <a:ext cx="715674" cy="275159"/>
              <a:chOff x="7630676" y="5290109"/>
              <a:chExt cx="862158" cy="391673"/>
            </a:xfrm>
          </p:grpSpPr>
          <p:sp>
            <p:nvSpPr>
              <p:cNvPr id="36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364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90109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-S515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5388090" y="498517"/>
            <a:ext cx="919115" cy="578300"/>
            <a:chOff x="9650272" y="3722255"/>
            <a:chExt cx="1106841" cy="696416"/>
          </a:xfrm>
        </p:grpSpPr>
        <p:grpSp>
          <p:nvGrpSpPr>
            <p:cNvPr id="365" name="Group 364"/>
            <p:cNvGrpSpPr/>
            <p:nvPr/>
          </p:nvGrpSpPr>
          <p:grpSpPr>
            <a:xfrm>
              <a:off x="9650272" y="3943644"/>
              <a:ext cx="1106841" cy="475027"/>
              <a:chOff x="507046" y="3634424"/>
              <a:chExt cx="1257639" cy="560004"/>
            </a:xfrm>
          </p:grpSpPr>
          <p:sp>
            <p:nvSpPr>
              <p:cNvPr id="366" name="Snip Same Side Corner Rectangle 365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67" name="TextBox 366"/>
              <p:cNvSpPr txBox="1"/>
              <p:nvPr/>
            </p:nvSpPr>
            <p:spPr>
              <a:xfrm>
                <a:off x="507046" y="3639736"/>
                <a:ext cx="1257639" cy="55469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ARHGEF2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Q8TDA3</a:t>
                </a:r>
                <a:endParaRPr lang="en-US" sz="9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68" name="Group 367"/>
            <p:cNvGrpSpPr/>
            <p:nvPr/>
          </p:nvGrpSpPr>
          <p:grpSpPr>
            <a:xfrm>
              <a:off x="9838500" y="3722255"/>
              <a:ext cx="715674" cy="275159"/>
              <a:chOff x="7620676" y="5019399"/>
              <a:chExt cx="862158" cy="391675"/>
            </a:xfrm>
          </p:grpSpPr>
          <p:sp>
            <p:nvSpPr>
              <p:cNvPr id="36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37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+T679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4486616" y="4335653"/>
            <a:ext cx="843442" cy="580891"/>
            <a:chOff x="9773370" y="5466723"/>
            <a:chExt cx="1015712" cy="699536"/>
          </a:xfrm>
        </p:grpSpPr>
        <p:grpSp>
          <p:nvGrpSpPr>
            <p:cNvPr id="372" name="Group 371"/>
            <p:cNvGrpSpPr/>
            <p:nvPr/>
          </p:nvGrpSpPr>
          <p:grpSpPr>
            <a:xfrm>
              <a:off x="9773370" y="5695738"/>
              <a:ext cx="1015712" cy="470521"/>
              <a:chOff x="550901" y="1139280"/>
              <a:chExt cx="1154094" cy="554690"/>
            </a:xfrm>
          </p:grpSpPr>
          <p:sp>
            <p:nvSpPr>
              <p:cNvPr id="373" name="Rounded Rectangle 372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74" name="Rectangle 373"/>
              <p:cNvSpPr/>
              <p:nvPr/>
            </p:nvSpPr>
            <p:spPr>
              <a:xfrm>
                <a:off x="550901" y="1139280"/>
                <a:ext cx="1154094" cy="5546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B-</a:t>
                </a:r>
                <a:r>
                  <a:rPr lang="en-US" sz="900" dirty="0" err="1" smtClean="0">
                    <a:solidFill>
                      <a:schemeClr val="bg1"/>
                    </a:solidFill>
                    <a:latin typeface="Arial" charset="0"/>
                  </a:rPr>
                  <a:t>Raf</a:t>
                </a:r>
                <a:endParaRPr lang="en-US" sz="9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P15056</a:t>
                </a:r>
                <a:endParaRPr lang="en-US" sz="90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75" name="Group 374"/>
            <p:cNvGrpSpPr/>
            <p:nvPr/>
          </p:nvGrpSpPr>
          <p:grpSpPr>
            <a:xfrm>
              <a:off x="9929816" y="5466723"/>
              <a:ext cx="715674" cy="275159"/>
              <a:chOff x="7630676" y="5290109"/>
              <a:chExt cx="862158" cy="391673"/>
            </a:xfrm>
          </p:grpSpPr>
          <p:sp>
            <p:nvSpPr>
              <p:cNvPr id="37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37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90109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-T753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79" name="Group 378"/>
          <p:cNvGrpSpPr/>
          <p:nvPr/>
        </p:nvGrpSpPr>
        <p:grpSpPr>
          <a:xfrm>
            <a:off x="4409591" y="2817430"/>
            <a:ext cx="997491" cy="560775"/>
            <a:chOff x="9680136" y="5490945"/>
            <a:chExt cx="1201225" cy="675311"/>
          </a:xfrm>
        </p:grpSpPr>
        <p:grpSp>
          <p:nvGrpSpPr>
            <p:cNvPr id="380" name="Group 379"/>
            <p:cNvGrpSpPr/>
            <p:nvPr/>
          </p:nvGrpSpPr>
          <p:grpSpPr>
            <a:xfrm>
              <a:off x="9680136" y="5695735"/>
              <a:ext cx="1201225" cy="470521"/>
              <a:chOff x="444964" y="1139280"/>
              <a:chExt cx="1364881" cy="554691"/>
            </a:xfrm>
          </p:grpSpPr>
          <p:sp>
            <p:nvSpPr>
              <p:cNvPr id="385" name="Rounded Rectangle 384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87" name="Rectangle 386"/>
              <p:cNvSpPr/>
              <p:nvPr/>
            </p:nvSpPr>
            <p:spPr>
              <a:xfrm>
                <a:off x="444964" y="1139280"/>
                <a:ext cx="1364881" cy="5546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BARK1/GRK2</a:t>
                </a:r>
                <a:endParaRPr lang="en-US" sz="9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P25098</a:t>
                </a:r>
                <a:endParaRPr lang="en-US" sz="90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81" name="Group 380"/>
            <p:cNvGrpSpPr/>
            <p:nvPr/>
          </p:nvGrpSpPr>
          <p:grpSpPr>
            <a:xfrm>
              <a:off x="9929816" y="5490945"/>
              <a:ext cx="715674" cy="275159"/>
              <a:chOff x="7630676" y="5324587"/>
              <a:chExt cx="862158" cy="391673"/>
            </a:xfrm>
          </p:grpSpPr>
          <p:sp>
            <p:nvSpPr>
              <p:cNvPr id="38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38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-S670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5388090" y="2041775"/>
            <a:ext cx="919115" cy="1062109"/>
            <a:chOff x="6434175" y="6387144"/>
            <a:chExt cx="1106841" cy="1279042"/>
          </a:xfrm>
        </p:grpSpPr>
        <p:grpSp>
          <p:nvGrpSpPr>
            <p:cNvPr id="388" name="Group 387"/>
            <p:cNvGrpSpPr/>
            <p:nvPr/>
          </p:nvGrpSpPr>
          <p:grpSpPr>
            <a:xfrm>
              <a:off x="6434175" y="7191159"/>
              <a:ext cx="1106841" cy="475027"/>
              <a:chOff x="507046" y="3634424"/>
              <a:chExt cx="1257639" cy="560003"/>
            </a:xfrm>
          </p:grpSpPr>
          <p:sp>
            <p:nvSpPr>
              <p:cNvPr id="390" name="Snip Same Side Corner Rectangle 389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99" name="TextBox 398"/>
              <p:cNvSpPr txBox="1"/>
              <p:nvPr/>
            </p:nvSpPr>
            <p:spPr>
              <a:xfrm>
                <a:off x="507046" y="3639736"/>
                <a:ext cx="1257639" cy="554691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Bcl-2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P10415</a:t>
                </a:r>
                <a:endParaRPr lang="en-US" sz="9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01" name="Group 400"/>
            <p:cNvGrpSpPr/>
            <p:nvPr/>
          </p:nvGrpSpPr>
          <p:grpSpPr>
            <a:xfrm>
              <a:off x="6629758" y="6963840"/>
              <a:ext cx="715674" cy="275159"/>
              <a:chOff x="7620676" y="5019399"/>
              <a:chExt cx="862158" cy="391675"/>
            </a:xfrm>
          </p:grpSpPr>
          <p:sp>
            <p:nvSpPr>
              <p:cNvPr id="40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40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+S87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04" name="Group 403"/>
            <p:cNvGrpSpPr/>
            <p:nvPr/>
          </p:nvGrpSpPr>
          <p:grpSpPr>
            <a:xfrm>
              <a:off x="6629758" y="6771612"/>
              <a:ext cx="715674" cy="275159"/>
              <a:chOff x="7592082" y="6000910"/>
              <a:chExt cx="862158" cy="391673"/>
            </a:xfrm>
          </p:grpSpPr>
          <p:sp>
            <p:nvSpPr>
              <p:cNvPr id="40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40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T74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07" name="Group 406"/>
            <p:cNvGrpSpPr/>
            <p:nvPr/>
          </p:nvGrpSpPr>
          <p:grpSpPr>
            <a:xfrm>
              <a:off x="6629758" y="6579380"/>
              <a:ext cx="715674" cy="275159"/>
              <a:chOff x="7592082" y="6000910"/>
              <a:chExt cx="862158" cy="391673"/>
            </a:xfrm>
          </p:grpSpPr>
          <p:sp>
            <p:nvSpPr>
              <p:cNvPr id="40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40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S70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10" name="Group 409"/>
            <p:cNvGrpSpPr/>
            <p:nvPr/>
          </p:nvGrpSpPr>
          <p:grpSpPr>
            <a:xfrm>
              <a:off x="6629758" y="6387144"/>
              <a:ext cx="715674" cy="275159"/>
              <a:chOff x="7620676" y="5019399"/>
              <a:chExt cx="862158" cy="391675"/>
            </a:xfrm>
          </p:grpSpPr>
          <p:sp>
            <p:nvSpPr>
              <p:cNvPr id="41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42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+T56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5388090" y="5510005"/>
            <a:ext cx="919115" cy="601216"/>
            <a:chOff x="7032846" y="5808976"/>
            <a:chExt cx="1106841" cy="724013"/>
          </a:xfrm>
        </p:grpSpPr>
        <p:grpSp>
          <p:nvGrpSpPr>
            <p:cNvPr id="425" name="Group 424"/>
            <p:cNvGrpSpPr/>
            <p:nvPr/>
          </p:nvGrpSpPr>
          <p:grpSpPr>
            <a:xfrm>
              <a:off x="7032846" y="6057960"/>
              <a:ext cx="1106841" cy="475029"/>
              <a:chOff x="507046" y="4525112"/>
              <a:chExt cx="1257639" cy="560007"/>
            </a:xfrm>
          </p:grpSpPr>
          <p:sp>
            <p:nvSpPr>
              <p:cNvPr id="426" name="Snip Same Side Corner Rectangle 425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28" name="TextBox 427"/>
              <p:cNvSpPr txBox="1"/>
              <p:nvPr/>
            </p:nvSpPr>
            <p:spPr>
              <a:xfrm>
                <a:off x="507046" y="4530427"/>
                <a:ext cx="1257639" cy="55469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err="1" smtClean="0">
                    <a:solidFill>
                      <a:schemeClr val="bg1"/>
                    </a:solidFill>
                    <a:latin typeface="Arial" charset="0"/>
                  </a:rPr>
                  <a:t>Calpain</a:t>
                </a: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 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C5F2C6"/>
                    </a:solidFill>
                    <a:latin typeface="Arial" charset="0"/>
                  </a:rPr>
                  <a:t>P17655</a:t>
                </a:r>
                <a:endParaRPr lang="en-US" sz="90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447" name="Group 446"/>
            <p:cNvGrpSpPr/>
            <p:nvPr/>
          </p:nvGrpSpPr>
          <p:grpSpPr>
            <a:xfrm>
              <a:off x="7245643" y="5808976"/>
              <a:ext cx="715674" cy="277978"/>
              <a:chOff x="7620676" y="4984567"/>
              <a:chExt cx="862158" cy="395688"/>
            </a:xfrm>
          </p:grpSpPr>
          <p:sp>
            <p:nvSpPr>
              <p:cNvPr id="44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44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567"/>
                <a:ext cx="862158" cy="3956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+S49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50" name="Group 449"/>
          <p:cNvGrpSpPr/>
          <p:nvPr/>
        </p:nvGrpSpPr>
        <p:grpSpPr>
          <a:xfrm>
            <a:off x="3534045" y="2066072"/>
            <a:ext cx="843442" cy="572651"/>
            <a:chOff x="5680918" y="683234"/>
            <a:chExt cx="1015712" cy="689614"/>
          </a:xfrm>
        </p:grpSpPr>
        <p:grpSp>
          <p:nvGrpSpPr>
            <p:cNvPr id="451" name="Group 450"/>
            <p:cNvGrpSpPr/>
            <p:nvPr/>
          </p:nvGrpSpPr>
          <p:grpSpPr>
            <a:xfrm>
              <a:off x="5680918" y="902327"/>
              <a:ext cx="1015712" cy="470521"/>
              <a:chOff x="550901" y="1139280"/>
              <a:chExt cx="1154094" cy="554690"/>
            </a:xfrm>
          </p:grpSpPr>
          <p:sp>
            <p:nvSpPr>
              <p:cNvPr id="491" name="Rounded Rectangle 490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93" name="Rectangle 492"/>
              <p:cNvSpPr/>
              <p:nvPr/>
            </p:nvSpPr>
            <p:spPr>
              <a:xfrm>
                <a:off x="550901" y="1139280"/>
                <a:ext cx="1154094" cy="5546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CDK2</a:t>
                </a:r>
                <a:endParaRPr lang="en-US" sz="900" dirty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P24941</a:t>
                </a:r>
                <a:endParaRPr lang="en-US" sz="90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53" name="Group 452"/>
            <p:cNvGrpSpPr/>
            <p:nvPr/>
          </p:nvGrpSpPr>
          <p:grpSpPr>
            <a:xfrm>
              <a:off x="5834422" y="683234"/>
              <a:ext cx="715674" cy="275159"/>
              <a:chOff x="7620676" y="5019399"/>
              <a:chExt cx="862158" cy="391675"/>
            </a:xfrm>
          </p:grpSpPr>
          <p:sp>
            <p:nvSpPr>
              <p:cNvPr id="45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45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+T160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5388090" y="4926369"/>
            <a:ext cx="919115" cy="595399"/>
            <a:chOff x="5778407" y="5712940"/>
            <a:chExt cx="1106841" cy="717007"/>
          </a:xfrm>
        </p:grpSpPr>
        <p:grpSp>
          <p:nvGrpSpPr>
            <p:cNvPr id="444" name="Group 443"/>
            <p:cNvGrpSpPr/>
            <p:nvPr/>
          </p:nvGrpSpPr>
          <p:grpSpPr>
            <a:xfrm>
              <a:off x="5970702" y="5712940"/>
              <a:ext cx="715674" cy="275159"/>
              <a:chOff x="7620676" y="4984921"/>
              <a:chExt cx="862158" cy="391675"/>
            </a:xfrm>
          </p:grpSpPr>
          <p:sp>
            <p:nvSpPr>
              <p:cNvPr id="44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44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921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+S505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94" name="Group 493"/>
            <p:cNvGrpSpPr/>
            <p:nvPr/>
          </p:nvGrpSpPr>
          <p:grpSpPr>
            <a:xfrm>
              <a:off x="5778407" y="5954920"/>
              <a:ext cx="1106841" cy="475027"/>
              <a:chOff x="507046" y="4525112"/>
              <a:chExt cx="1257639" cy="560004"/>
            </a:xfrm>
          </p:grpSpPr>
          <p:sp>
            <p:nvSpPr>
              <p:cNvPr id="495" name="Snip Same Side Corner Rectangle 494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98" name="TextBox 497"/>
              <p:cNvSpPr txBox="1"/>
              <p:nvPr/>
            </p:nvSpPr>
            <p:spPr>
              <a:xfrm>
                <a:off x="507046" y="4530424"/>
                <a:ext cx="1257639" cy="55469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cPLA2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C5F2C6"/>
                    </a:solidFill>
                    <a:latin typeface="Arial" charset="0"/>
                  </a:rPr>
                  <a:t>P47712</a:t>
                </a:r>
                <a:endParaRPr lang="en-US" sz="900" dirty="0">
                  <a:solidFill>
                    <a:srgbClr val="C5F2C6"/>
                  </a:solidFill>
                </a:endParaRPr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>
            <a:off x="4486616" y="4949224"/>
            <a:ext cx="843442" cy="572544"/>
            <a:chOff x="9629437" y="2948629"/>
            <a:chExt cx="1015712" cy="689485"/>
          </a:xfrm>
        </p:grpSpPr>
        <p:grpSp>
          <p:nvGrpSpPr>
            <p:cNvPr id="499" name="Group 498"/>
            <p:cNvGrpSpPr/>
            <p:nvPr/>
          </p:nvGrpSpPr>
          <p:grpSpPr>
            <a:xfrm>
              <a:off x="9629437" y="3167593"/>
              <a:ext cx="1015712" cy="470521"/>
              <a:chOff x="537046" y="349955"/>
              <a:chExt cx="1154094" cy="554690"/>
            </a:xfrm>
          </p:grpSpPr>
          <p:sp>
            <p:nvSpPr>
              <p:cNvPr id="500" name="Rounded Rectangle 499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01" name="Rectangle 500"/>
              <p:cNvSpPr/>
              <p:nvPr/>
            </p:nvSpPr>
            <p:spPr>
              <a:xfrm>
                <a:off x="537046" y="349955"/>
                <a:ext cx="1154094" cy="5546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EGFR</a:t>
                </a:r>
                <a:endParaRPr lang="en-US" sz="9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P00533</a:t>
                </a:r>
                <a:endParaRPr lang="en-US" sz="90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02" name="Group 501"/>
            <p:cNvGrpSpPr/>
            <p:nvPr/>
          </p:nvGrpSpPr>
          <p:grpSpPr>
            <a:xfrm>
              <a:off x="9787998" y="2948629"/>
              <a:ext cx="715674" cy="275159"/>
              <a:chOff x="7630676" y="5324587"/>
              <a:chExt cx="862158" cy="391673"/>
            </a:xfrm>
          </p:grpSpPr>
          <p:sp>
            <p:nvSpPr>
              <p:cNvPr id="50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504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-T693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5" name="Group 14"/>
          <p:cNvGrpSpPr/>
          <p:nvPr/>
        </p:nvGrpSpPr>
        <p:grpSpPr>
          <a:xfrm>
            <a:off x="6337025" y="1951925"/>
            <a:ext cx="919115" cy="1152869"/>
            <a:chOff x="5827413" y="4114664"/>
            <a:chExt cx="1106841" cy="1388338"/>
          </a:xfrm>
        </p:grpSpPr>
        <p:grpSp>
          <p:nvGrpSpPr>
            <p:cNvPr id="429" name="Group 428"/>
            <p:cNvGrpSpPr/>
            <p:nvPr/>
          </p:nvGrpSpPr>
          <p:grpSpPr>
            <a:xfrm>
              <a:off x="6022996" y="4114664"/>
              <a:ext cx="715674" cy="275159"/>
              <a:chOff x="7620676" y="4967682"/>
              <a:chExt cx="862158" cy="391675"/>
            </a:xfrm>
          </p:grpSpPr>
          <p:sp>
            <p:nvSpPr>
              <p:cNvPr id="44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44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67682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+S324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05" name="Group 504"/>
            <p:cNvGrpSpPr/>
            <p:nvPr/>
          </p:nvGrpSpPr>
          <p:grpSpPr>
            <a:xfrm>
              <a:off x="5827413" y="5023153"/>
              <a:ext cx="1106841" cy="479849"/>
              <a:chOff x="507046" y="2817700"/>
              <a:chExt cx="1257639" cy="565688"/>
            </a:xfrm>
          </p:grpSpPr>
          <p:sp>
            <p:nvSpPr>
              <p:cNvPr id="506" name="Snip Same Side Corner Rectangle 505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07" name="TextBox 506"/>
              <p:cNvSpPr txBox="1"/>
              <p:nvPr/>
            </p:nvSpPr>
            <p:spPr>
              <a:xfrm>
                <a:off x="507046" y="2823012"/>
                <a:ext cx="1257639" cy="56037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Elk-1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AB743D"/>
                    </a:solidFill>
                    <a:latin typeface="Arial" charset="0"/>
                  </a:rPr>
                  <a:t>P19419</a:t>
                </a:r>
                <a:endParaRPr lang="en-US" sz="90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508" name="Group 507"/>
            <p:cNvGrpSpPr/>
            <p:nvPr/>
          </p:nvGrpSpPr>
          <p:grpSpPr>
            <a:xfrm>
              <a:off x="6022996" y="4786842"/>
              <a:ext cx="715674" cy="275159"/>
              <a:chOff x="7592082" y="6000910"/>
              <a:chExt cx="862158" cy="391673"/>
            </a:xfrm>
          </p:grpSpPr>
          <p:sp>
            <p:nvSpPr>
              <p:cNvPr id="50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51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S422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17" name="Group 516"/>
            <p:cNvGrpSpPr/>
            <p:nvPr/>
          </p:nvGrpSpPr>
          <p:grpSpPr>
            <a:xfrm>
              <a:off x="6022996" y="4627871"/>
              <a:ext cx="715674" cy="275157"/>
              <a:chOff x="7620676" y="5019399"/>
              <a:chExt cx="862158" cy="391673"/>
            </a:xfrm>
          </p:grpSpPr>
          <p:sp>
            <p:nvSpPr>
              <p:cNvPr id="51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51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+S389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20" name="Group 519"/>
            <p:cNvGrpSpPr/>
            <p:nvPr/>
          </p:nvGrpSpPr>
          <p:grpSpPr>
            <a:xfrm>
              <a:off x="6022996" y="4468911"/>
              <a:ext cx="715674" cy="275157"/>
              <a:chOff x="7620676" y="5019399"/>
              <a:chExt cx="862158" cy="391673"/>
            </a:xfrm>
          </p:grpSpPr>
          <p:sp>
            <p:nvSpPr>
              <p:cNvPr id="52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52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+S383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23" name="Group 522"/>
            <p:cNvGrpSpPr/>
            <p:nvPr/>
          </p:nvGrpSpPr>
          <p:grpSpPr>
            <a:xfrm>
              <a:off x="6022996" y="4309962"/>
              <a:ext cx="715674" cy="275159"/>
              <a:chOff x="7592082" y="6000910"/>
              <a:chExt cx="862158" cy="391673"/>
            </a:xfrm>
          </p:grpSpPr>
          <p:sp>
            <p:nvSpPr>
              <p:cNvPr id="52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52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T336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6337025" y="3117265"/>
            <a:ext cx="919115" cy="879760"/>
            <a:chOff x="4635234" y="4585536"/>
            <a:chExt cx="1106841" cy="1059447"/>
          </a:xfrm>
        </p:grpSpPr>
        <p:grpSp>
          <p:nvGrpSpPr>
            <p:cNvPr id="527" name="Group 526"/>
            <p:cNvGrpSpPr/>
            <p:nvPr/>
          </p:nvGrpSpPr>
          <p:grpSpPr>
            <a:xfrm>
              <a:off x="4830817" y="4585536"/>
              <a:ext cx="715674" cy="275157"/>
              <a:chOff x="7620676" y="5001983"/>
              <a:chExt cx="862158" cy="391673"/>
            </a:xfrm>
          </p:grpSpPr>
          <p:sp>
            <p:nvSpPr>
              <p:cNvPr id="54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54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01983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+S104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28" name="Group 527"/>
            <p:cNvGrpSpPr/>
            <p:nvPr/>
          </p:nvGrpSpPr>
          <p:grpSpPr>
            <a:xfrm>
              <a:off x="4635234" y="5165134"/>
              <a:ext cx="1106841" cy="479849"/>
              <a:chOff x="507046" y="2817700"/>
              <a:chExt cx="1257639" cy="565688"/>
            </a:xfrm>
          </p:grpSpPr>
          <p:sp>
            <p:nvSpPr>
              <p:cNvPr id="541" name="Snip Same Side Corner Rectangle 540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42" name="TextBox 541"/>
              <p:cNvSpPr txBox="1"/>
              <p:nvPr/>
            </p:nvSpPr>
            <p:spPr>
              <a:xfrm>
                <a:off x="507046" y="2823012"/>
                <a:ext cx="1257639" cy="56037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err="1" smtClean="0">
                    <a:solidFill>
                      <a:schemeClr val="bg1"/>
                    </a:solidFill>
                    <a:latin typeface="Arial" charset="0"/>
                  </a:rPr>
                  <a:t>ER</a:t>
                </a:r>
                <a:r>
                  <a:rPr lang="en-US" sz="900" dirty="0" err="1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/ESR1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AB743D"/>
                    </a:solidFill>
                    <a:latin typeface="Arial" charset="0"/>
                  </a:rPr>
                  <a:t>P03372</a:t>
                </a:r>
                <a:endParaRPr lang="en-US" sz="90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530" name="Group 529"/>
            <p:cNvGrpSpPr/>
            <p:nvPr/>
          </p:nvGrpSpPr>
          <p:grpSpPr>
            <a:xfrm>
              <a:off x="4830817" y="4942579"/>
              <a:ext cx="715674" cy="275159"/>
              <a:chOff x="7620676" y="5019399"/>
              <a:chExt cx="862158" cy="391675"/>
            </a:xfrm>
          </p:grpSpPr>
          <p:sp>
            <p:nvSpPr>
              <p:cNvPr id="53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53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+S118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31" name="Group 530"/>
            <p:cNvGrpSpPr/>
            <p:nvPr/>
          </p:nvGrpSpPr>
          <p:grpSpPr>
            <a:xfrm>
              <a:off x="4830817" y="4783619"/>
              <a:ext cx="715674" cy="275159"/>
              <a:chOff x="7620676" y="5019399"/>
              <a:chExt cx="862158" cy="391675"/>
            </a:xfrm>
          </p:grpSpPr>
          <p:sp>
            <p:nvSpPr>
              <p:cNvPr id="53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53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+S106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7" name="Group 16"/>
          <p:cNvGrpSpPr/>
          <p:nvPr/>
        </p:nvGrpSpPr>
        <p:grpSpPr>
          <a:xfrm>
            <a:off x="6337025" y="3986463"/>
            <a:ext cx="919115" cy="756844"/>
            <a:chOff x="4675157" y="3626201"/>
            <a:chExt cx="1106841" cy="911426"/>
          </a:xfrm>
        </p:grpSpPr>
        <p:grpSp>
          <p:nvGrpSpPr>
            <p:cNvPr id="547" name="Group 546"/>
            <p:cNvGrpSpPr/>
            <p:nvPr/>
          </p:nvGrpSpPr>
          <p:grpSpPr>
            <a:xfrm>
              <a:off x="4675157" y="4057778"/>
              <a:ext cx="1106841" cy="479849"/>
              <a:chOff x="507046" y="2817700"/>
              <a:chExt cx="1257639" cy="565689"/>
            </a:xfrm>
          </p:grpSpPr>
          <p:sp>
            <p:nvSpPr>
              <p:cNvPr id="554" name="Snip Same Side Corner Rectangle 553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55" name="TextBox 554"/>
              <p:cNvSpPr txBox="1"/>
              <p:nvPr/>
            </p:nvSpPr>
            <p:spPr>
              <a:xfrm>
                <a:off x="507046" y="2823012"/>
                <a:ext cx="1257639" cy="56037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err="1" smtClean="0">
                    <a:solidFill>
                      <a:schemeClr val="bg1"/>
                    </a:solidFill>
                    <a:latin typeface="Arial" charset="0"/>
                  </a:rPr>
                  <a:t>ER</a:t>
                </a:r>
                <a:r>
                  <a:rPr lang="en-US" sz="900" dirty="0" err="1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b</a:t>
                </a: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/ESR2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AB743D"/>
                    </a:solidFill>
                    <a:latin typeface="Arial" charset="0"/>
                  </a:rPr>
                  <a:t>Q92731</a:t>
                </a:r>
                <a:endParaRPr lang="en-US" sz="90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558" name="Group 557"/>
            <p:cNvGrpSpPr/>
            <p:nvPr/>
          </p:nvGrpSpPr>
          <p:grpSpPr>
            <a:xfrm>
              <a:off x="4882366" y="3821527"/>
              <a:ext cx="715674" cy="275159"/>
              <a:chOff x="7592082" y="6000910"/>
              <a:chExt cx="862158" cy="391673"/>
            </a:xfrm>
          </p:grpSpPr>
          <p:sp>
            <p:nvSpPr>
              <p:cNvPr id="55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56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S105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61" name="Group 560"/>
            <p:cNvGrpSpPr/>
            <p:nvPr/>
          </p:nvGrpSpPr>
          <p:grpSpPr>
            <a:xfrm>
              <a:off x="4888909" y="3626201"/>
              <a:ext cx="715674" cy="275159"/>
              <a:chOff x="7620676" y="4984567"/>
              <a:chExt cx="862158" cy="391675"/>
            </a:xfrm>
          </p:grpSpPr>
          <p:sp>
            <p:nvSpPr>
              <p:cNvPr id="56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56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567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+S87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6337025" y="4752933"/>
            <a:ext cx="919115" cy="584665"/>
            <a:chOff x="5858054" y="3324732"/>
            <a:chExt cx="1106841" cy="704080"/>
          </a:xfrm>
        </p:grpSpPr>
        <p:grpSp>
          <p:nvGrpSpPr>
            <p:cNvPr id="565" name="Group 564"/>
            <p:cNvGrpSpPr/>
            <p:nvPr/>
          </p:nvGrpSpPr>
          <p:grpSpPr>
            <a:xfrm>
              <a:off x="5858054" y="3548963"/>
              <a:ext cx="1106841" cy="479849"/>
              <a:chOff x="507046" y="2817700"/>
              <a:chExt cx="1257639" cy="565688"/>
            </a:xfrm>
          </p:grpSpPr>
          <p:sp>
            <p:nvSpPr>
              <p:cNvPr id="572" name="Snip Same Side Corner Rectangle 571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73" name="TextBox 572"/>
              <p:cNvSpPr txBox="1"/>
              <p:nvPr/>
            </p:nvSpPr>
            <p:spPr>
              <a:xfrm>
                <a:off x="507046" y="2823012"/>
                <a:ext cx="1257639" cy="56037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Ets-1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AB743D"/>
                    </a:solidFill>
                    <a:latin typeface="Arial" charset="0"/>
                  </a:rPr>
                  <a:t>P14921</a:t>
                </a:r>
                <a:endParaRPr lang="en-US" sz="90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567" name="Group 566"/>
            <p:cNvGrpSpPr/>
            <p:nvPr/>
          </p:nvGrpSpPr>
          <p:grpSpPr>
            <a:xfrm>
              <a:off x="6051486" y="3324732"/>
              <a:ext cx="715674" cy="275159"/>
              <a:chOff x="7620676" y="5019399"/>
              <a:chExt cx="862158" cy="391675"/>
            </a:xfrm>
          </p:grpSpPr>
          <p:sp>
            <p:nvSpPr>
              <p:cNvPr id="56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56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+T38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74" name="Group 573"/>
          <p:cNvGrpSpPr/>
          <p:nvPr/>
        </p:nvGrpSpPr>
        <p:grpSpPr>
          <a:xfrm>
            <a:off x="6337025" y="5355111"/>
            <a:ext cx="919115" cy="604779"/>
            <a:chOff x="5858054" y="3300510"/>
            <a:chExt cx="1106841" cy="728302"/>
          </a:xfrm>
        </p:grpSpPr>
        <p:grpSp>
          <p:nvGrpSpPr>
            <p:cNvPr id="575" name="Group 574"/>
            <p:cNvGrpSpPr/>
            <p:nvPr/>
          </p:nvGrpSpPr>
          <p:grpSpPr>
            <a:xfrm>
              <a:off x="5858054" y="3548963"/>
              <a:ext cx="1106841" cy="479849"/>
              <a:chOff x="507046" y="2817700"/>
              <a:chExt cx="1257639" cy="565688"/>
            </a:xfrm>
          </p:grpSpPr>
          <p:sp>
            <p:nvSpPr>
              <p:cNvPr id="579" name="Snip Same Side Corner Rectangle 578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80" name="TextBox 579"/>
              <p:cNvSpPr txBox="1"/>
              <p:nvPr/>
            </p:nvSpPr>
            <p:spPr>
              <a:xfrm>
                <a:off x="507046" y="2823012"/>
                <a:ext cx="1257639" cy="56037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Ets-2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AB743D"/>
                    </a:solidFill>
                    <a:latin typeface="Arial" charset="0"/>
                  </a:rPr>
                  <a:t>P15036</a:t>
                </a:r>
                <a:endParaRPr lang="en-US" sz="90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576" name="Group 575"/>
            <p:cNvGrpSpPr/>
            <p:nvPr/>
          </p:nvGrpSpPr>
          <p:grpSpPr>
            <a:xfrm>
              <a:off x="6051486" y="3300510"/>
              <a:ext cx="715674" cy="275159"/>
              <a:chOff x="7620676" y="4984921"/>
              <a:chExt cx="862158" cy="391675"/>
            </a:xfrm>
          </p:grpSpPr>
          <p:sp>
            <p:nvSpPr>
              <p:cNvPr id="57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57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921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+T72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81" name="Group 580"/>
          <p:cNvGrpSpPr/>
          <p:nvPr/>
        </p:nvGrpSpPr>
        <p:grpSpPr>
          <a:xfrm>
            <a:off x="8231611" y="496078"/>
            <a:ext cx="919115" cy="775387"/>
            <a:chOff x="9689643" y="4523073"/>
            <a:chExt cx="1106841" cy="933757"/>
          </a:xfrm>
        </p:grpSpPr>
        <p:grpSp>
          <p:nvGrpSpPr>
            <p:cNvPr id="582" name="Group 581"/>
            <p:cNvGrpSpPr/>
            <p:nvPr/>
          </p:nvGrpSpPr>
          <p:grpSpPr>
            <a:xfrm>
              <a:off x="9689643" y="4976981"/>
              <a:ext cx="1106841" cy="479849"/>
              <a:chOff x="507046" y="2817700"/>
              <a:chExt cx="1257639" cy="565688"/>
            </a:xfrm>
          </p:grpSpPr>
          <p:sp>
            <p:nvSpPr>
              <p:cNvPr id="589" name="Snip Same Side Corner Rectangle 588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90" name="TextBox 589"/>
              <p:cNvSpPr txBox="1"/>
              <p:nvPr/>
            </p:nvSpPr>
            <p:spPr>
              <a:xfrm>
                <a:off x="507046" y="2823012"/>
                <a:ext cx="1257639" cy="56037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ETV6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AB743D"/>
                    </a:solidFill>
                    <a:latin typeface="Arial" charset="0"/>
                  </a:rPr>
                  <a:t>P41212</a:t>
                </a:r>
                <a:endParaRPr lang="en-US" sz="90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583" name="Group 582"/>
            <p:cNvGrpSpPr/>
            <p:nvPr/>
          </p:nvGrpSpPr>
          <p:grpSpPr>
            <a:xfrm>
              <a:off x="9885226" y="4725679"/>
              <a:ext cx="715674" cy="275159"/>
              <a:chOff x="7630676" y="5290109"/>
              <a:chExt cx="862158" cy="391673"/>
            </a:xfrm>
          </p:grpSpPr>
          <p:sp>
            <p:nvSpPr>
              <p:cNvPr id="58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58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90109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-S257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84" name="Group 583"/>
            <p:cNvGrpSpPr/>
            <p:nvPr/>
          </p:nvGrpSpPr>
          <p:grpSpPr>
            <a:xfrm>
              <a:off x="9885226" y="4523073"/>
              <a:ext cx="715674" cy="275159"/>
              <a:chOff x="7630676" y="5307348"/>
              <a:chExt cx="862158" cy="391673"/>
            </a:xfrm>
          </p:grpSpPr>
          <p:sp>
            <p:nvSpPr>
              <p:cNvPr id="58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58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07348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-S213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>
            <a:off x="7302565" y="496077"/>
            <a:ext cx="919115" cy="1035190"/>
            <a:chOff x="8692531" y="2874901"/>
            <a:chExt cx="1106841" cy="1246624"/>
          </a:xfrm>
        </p:grpSpPr>
        <p:grpSp>
          <p:nvGrpSpPr>
            <p:cNvPr id="592" name="Group 591"/>
            <p:cNvGrpSpPr/>
            <p:nvPr/>
          </p:nvGrpSpPr>
          <p:grpSpPr>
            <a:xfrm>
              <a:off x="8692531" y="3641676"/>
              <a:ext cx="1106841" cy="479849"/>
              <a:chOff x="507046" y="2817700"/>
              <a:chExt cx="1257639" cy="565688"/>
            </a:xfrm>
          </p:grpSpPr>
          <p:sp>
            <p:nvSpPr>
              <p:cNvPr id="608" name="Snip Same Side Corner Rectangle 607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09" name="TextBox 608"/>
              <p:cNvSpPr txBox="1"/>
              <p:nvPr/>
            </p:nvSpPr>
            <p:spPr>
              <a:xfrm>
                <a:off x="507046" y="2823012"/>
                <a:ext cx="1257639" cy="56037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err="1" smtClean="0">
                    <a:solidFill>
                      <a:schemeClr val="bg1"/>
                    </a:solidFill>
                    <a:latin typeface="Arial" charset="0"/>
                  </a:rPr>
                  <a:t>Fos</a:t>
                </a:r>
                <a:endParaRPr lang="en-US" sz="9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AB743D"/>
                    </a:solidFill>
                    <a:latin typeface="Arial" charset="0"/>
                  </a:rPr>
                  <a:t>P01100</a:t>
                </a:r>
                <a:endParaRPr lang="en-US" sz="90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595" name="Group 594"/>
            <p:cNvGrpSpPr/>
            <p:nvPr/>
          </p:nvGrpSpPr>
          <p:grpSpPr>
            <a:xfrm>
              <a:off x="8901444" y="3211977"/>
              <a:ext cx="715674" cy="275159"/>
              <a:chOff x="7592082" y="5966432"/>
              <a:chExt cx="862158" cy="391673"/>
            </a:xfrm>
          </p:grpSpPr>
          <p:sp>
            <p:nvSpPr>
              <p:cNvPr id="60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60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5966432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T331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96" name="Group 595"/>
            <p:cNvGrpSpPr/>
            <p:nvPr/>
          </p:nvGrpSpPr>
          <p:grpSpPr>
            <a:xfrm>
              <a:off x="8901444" y="3039567"/>
              <a:ext cx="715674" cy="275159"/>
              <a:chOff x="7592082" y="6000910"/>
              <a:chExt cx="862158" cy="391673"/>
            </a:xfrm>
          </p:grpSpPr>
          <p:sp>
            <p:nvSpPr>
              <p:cNvPr id="60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60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T325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97" name="Group 596"/>
            <p:cNvGrpSpPr/>
            <p:nvPr/>
          </p:nvGrpSpPr>
          <p:grpSpPr>
            <a:xfrm>
              <a:off x="8901444" y="2874901"/>
              <a:ext cx="715674" cy="275157"/>
              <a:chOff x="7620676" y="5019399"/>
              <a:chExt cx="862158" cy="391673"/>
            </a:xfrm>
          </p:grpSpPr>
          <p:sp>
            <p:nvSpPr>
              <p:cNvPr id="59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59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+T232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10" name="Group 609"/>
            <p:cNvGrpSpPr/>
            <p:nvPr/>
          </p:nvGrpSpPr>
          <p:grpSpPr>
            <a:xfrm>
              <a:off x="8893443" y="3427005"/>
              <a:ext cx="715674" cy="275159"/>
              <a:chOff x="7620676" y="5019399"/>
              <a:chExt cx="862158" cy="391675"/>
            </a:xfrm>
          </p:grpSpPr>
          <p:sp>
            <p:nvSpPr>
              <p:cNvPr id="61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61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+S374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1" name="Group 20"/>
          <p:cNvGrpSpPr/>
          <p:nvPr/>
        </p:nvGrpSpPr>
        <p:grpSpPr>
          <a:xfrm>
            <a:off x="8138187" y="1255171"/>
            <a:ext cx="1105962" cy="925626"/>
            <a:chOff x="6156069" y="6810843"/>
            <a:chExt cx="1331851" cy="1114682"/>
          </a:xfrm>
        </p:grpSpPr>
        <p:grpSp>
          <p:nvGrpSpPr>
            <p:cNvPr id="614" name="Group 613"/>
            <p:cNvGrpSpPr/>
            <p:nvPr/>
          </p:nvGrpSpPr>
          <p:grpSpPr>
            <a:xfrm>
              <a:off x="6156069" y="7445676"/>
              <a:ext cx="1331851" cy="479849"/>
              <a:chOff x="391664" y="2817700"/>
              <a:chExt cx="1513305" cy="565689"/>
            </a:xfrm>
          </p:grpSpPr>
          <p:sp>
            <p:nvSpPr>
              <p:cNvPr id="621" name="Snip Same Side Corner Rectangle 620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22" name="TextBox 621"/>
              <p:cNvSpPr txBox="1"/>
              <p:nvPr/>
            </p:nvSpPr>
            <p:spPr>
              <a:xfrm>
                <a:off x="391664" y="2823012"/>
                <a:ext cx="1513305" cy="56037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FOXO3/FKHRL1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AB743D"/>
                    </a:solidFill>
                    <a:latin typeface="Arial" charset="0"/>
                  </a:rPr>
                  <a:t>O43524</a:t>
                </a:r>
                <a:endParaRPr lang="en-US" sz="90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615" name="Group 614"/>
            <p:cNvGrpSpPr/>
            <p:nvPr/>
          </p:nvGrpSpPr>
          <p:grpSpPr>
            <a:xfrm>
              <a:off x="6453199" y="7218600"/>
              <a:ext cx="715674" cy="275159"/>
              <a:chOff x="7630676" y="5324587"/>
              <a:chExt cx="862158" cy="391673"/>
            </a:xfrm>
          </p:grpSpPr>
          <p:sp>
            <p:nvSpPr>
              <p:cNvPr id="619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620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-S425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16" name="Group 615"/>
            <p:cNvGrpSpPr/>
            <p:nvPr/>
          </p:nvGrpSpPr>
          <p:grpSpPr>
            <a:xfrm>
              <a:off x="6453199" y="7003883"/>
              <a:ext cx="715674" cy="275159"/>
              <a:chOff x="7630676" y="5324587"/>
              <a:chExt cx="862158" cy="391673"/>
            </a:xfrm>
          </p:grpSpPr>
          <p:sp>
            <p:nvSpPr>
              <p:cNvPr id="61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61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-S344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23" name="Group 622"/>
            <p:cNvGrpSpPr/>
            <p:nvPr/>
          </p:nvGrpSpPr>
          <p:grpSpPr>
            <a:xfrm>
              <a:off x="6453199" y="6810843"/>
              <a:ext cx="715674" cy="275159"/>
              <a:chOff x="7630676" y="5324587"/>
              <a:chExt cx="862158" cy="391673"/>
            </a:xfrm>
          </p:grpSpPr>
          <p:sp>
            <p:nvSpPr>
              <p:cNvPr id="624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625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-S294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950" name="Group 949"/>
          <p:cNvGrpSpPr/>
          <p:nvPr/>
        </p:nvGrpSpPr>
        <p:grpSpPr>
          <a:xfrm>
            <a:off x="4448779" y="1902750"/>
            <a:ext cx="919115" cy="892672"/>
            <a:chOff x="4673913" y="1873989"/>
            <a:chExt cx="928536" cy="901822"/>
          </a:xfrm>
        </p:grpSpPr>
        <p:grpSp>
          <p:nvGrpSpPr>
            <p:cNvPr id="626" name="Group 625"/>
            <p:cNvGrpSpPr/>
            <p:nvPr/>
          </p:nvGrpSpPr>
          <p:grpSpPr>
            <a:xfrm>
              <a:off x="4673913" y="2377308"/>
              <a:ext cx="928536" cy="398503"/>
              <a:chOff x="507046" y="3634424"/>
              <a:chExt cx="1257639" cy="560004"/>
            </a:xfrm>
          </p:grpSpPr>
          <p:sp>
            <p:nvSpPr>
              <p:cNvPr id="627" name="Snip Same Side Corner Rectangle 626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28" name="TextBox 627"/>
              <p:cNvSpPr txBox="1"/>
              <p:nvPr/>
            </p:nvSpPr>
            <p:spPr>
              <a:xfrm>
                <a:off x="507046" y="3639736"/>
                <a:ext cx="1257639" cy="55469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Grb10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Q13322</a:t>
                </a:r>
                <a:endParaRPr lang="en-US" sz="9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629" name="Group 628"/>
            <p:cNvGrpSpPr/>
            <p:nvPr/>
          </p:nvGrpSpPr>
          <p:grpSpPr>
            <a:xfrm>
              <a:off x="4841485" y="2195189"/>
              <a:ext cx="600383" cy="230832"/>
              <a:chOff x="7630676" y="5324587"/>
              <a:chExt cx="862158" cy="391673"/>
            </a:xfrm>
          </p:grpSpPr>
          <p:sp>
            <p:nvSpPr>
              <p:cNvPr id="63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63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-S476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32" name="Group 631"/>
            <p:cNvGrpSpPr/>
            <p:nvPr/>
          </p:nvGrpSpPr>
          <p:grpSpPr>
            <a:xfrm>
              <a:off x="4841485" y="2034016"/>
              <a:ext cx="600383" cy="230832"/>
              <a:chOff x="7592082" y="6000910"/>
              <a:chExt cx="862158" cy="391673"/>
            </a:xfrm>
          </p:grpSpPr>
          <p:sp>
            <p:nvSpPr>
              <p:cNvPr id="63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63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S418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35" name="Group 634"/>
            <p:cNvGrpSpPr/>
            <p:nvPr/>
          </p:nvGrpSpPr>
          <p:grpSpPr>
            <a:xfrm>
              <a:off x="4841485" y="1873989"/>
              <a:ext cx="600383" cy="230832"/>
              <a:chOff x="7630676" y="5324587"/>
              <a:chExt cx="862158" cy="391673"/>
            </a:xfrm>
          </p:grpSpPr>
          <p:sp>
            <p:nvSpPr>
              <p:cNvPr id="63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63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-S150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4448779" y="1126229"/>
            <a:ext cx="919115" cy="755727"/>
            <a:chOff x="7038141" y="7103898"/>
            <a:chExt cx="1106841" cy="910082"/>
          </a:xfrm>
        </p:grpSpPr>
        <p:grpSp>
          <p:nvGrpSpPr>
            <p:cNvPr id="639" name="Group 638"/>
            <p:cNvGrpSpPr/>
            <p:nvPr/>
          </p:nvGrpSpPr>
          <p:grpSpPr>
            <a:xfrm>
              <a:off x="7038141" y="7538953"/>
              <a:ext cx="1106841" cy="475027"/>
              <a:chOff x="507046" y="3634424"/>
              <a:chExt cx="1257639" cy="560004"/>
            </a:xfrm>
          </p:grpSpPr>
          <p:sp>
            <p:nvSpPr>
              <p:cNvPr id="649" name="Snip Same Side Corner Rectangle 648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50" name="TextBox 649"/>
              <p:cNvSpPr txBox="1"/>
              <p:nvPr/>
            </p:nvSpPr>
            <p:spPr>
              <a:xfrm>
                <a:off x="507046" y="3639736"/>
                <a:ext cx="1257639" cy="55469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IRS1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P35568</a:t>
                </a:r>
                <a:endParaRPr lang="en-US" sz="9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640" name="Group 639"/>
            <p:cNvGrpSpPr/>
            <p:nvPr/>
          </p:nvGrpSpPr>
          <p:grpSpPr>
            <a:xfrm>
              <a:off x="7237892" y="7309751"/>
              <a:ext cx="715674" cy="275159"/>
              <a:chOff x="7630676" y="5324587"/>
              <a:chExt cx="862158" cy="391673"/>
            </a:xfrm>
          </p:grpSpPr>
          <p:sp>
            <p:nvSpPr>
              <p:cNvPr id="64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64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-S616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42" name="Group 641"/>
            <p:cNvGrpSpPr/>
            <p:nvPr/>
          </p:nvGrpSpPr>
          <p:grpSpPr>
            <a:xfrm>
              <a:off x="7237892" y="7103898"/>
              <a:ext cx="715674" cy="275159"/>
              <a:chOff x="7630676" y="5324587"/>
              <a:chExt cx="862158" cy="391673"/>
            </a:xfrm>
          </p:grpSpPr>
          <p:sp>
            <p:nvSpPr>
              <p:cNvPr id="64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644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-S312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651" name="Group 650"/>
          <p:cNvGrpSpPr/>
          <p:nvPr/>
        </p:nvGrpSpPr>
        <p:grpSpPr>
          <a:xfrm>
            <a:off x="223481" y="1780204"/>
            <a:ext cx="594291" cy="228491"/>
            <a:chOff x="7630676" y="5324587"/>
            <a:chExt cx="862158" cy="391673"/>
          </a:xfrm>
        </p:grpSpPr>
        <p:sp>
          <p:nvSpPr>
            <p:cNvPr id="65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653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rgbClr val="FFFFFF"/>
                  </a:solidFill>
                  <a:latin typeface="Arial" charset="0"/>
                </a:rPr>
                <a:t>-S523</a:t>
              </a:r>
              <a:endParaRPr lang="en-US" sz="9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27" name="Elbow Connector 26"/>
          <p:cNvCxnSpPr/>
          <p:nvPr/>
        </p:nvCxnSpPr>
        <p:spPr bwMode="auto">
          <a:xfrm rot="5400000">
            <a:off x="361411" y="1043435"/>
            <a:ext cx="1219430" cy="458562"/>
          </a:xfrm>
          <a:prstGeom prst="bentConnector3">
            <a:avLst>
              <a:gd name="adj1" fmla="val 100506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0" name="Group 49"/>
          <p:cNvGrpSpPr/>
          <p:nvPr/>
        </p:nvGrpSpPr>
        <p:grpSpPr>
          <a:xfrm>
            <a:off x="7302565" y="1499001"/>
            <a:ext cx="919115" cy="942294"/>
            <a:chOff x="5779962" y="6850129"/>
            <a:chExt cx="1106841" cy="1134754"/>
          </a:xfrm>
        </p:grpSpPr>
        <p:grpSp>
          <p:nvGrpSpPr>
            <p:cNvPr id="655" name="Group 654"/>
            <p:cNvGrpSpPr/>
            <p:nvPr/>
          </p:nvGrpSpPr>
          <p:grpSpPr>
            <a:xfrm>
              <a:off x="5779962" y="7505034"/>
              <a:ext cx="1106841" cy="479849"/>
              <a:chOff x="507046" y="2817700"/>
              <a:chExt cx="1257639" cy="565689"/>
            </a:xfrm>
          </p:grpSpPr>
          <p:sp>
            <p:nvSpPr>
              <p:cNvPr id="662" name="Snip Same Side Corner Rectangle 661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63" name="TextBox 662"/>
              <p:cNvSpPr txBox="1"/>
              <p:nvPr/>
            </p:nvSpPr>
            <p:spPr>
              <a:xfrm>
                <a:off x="507046" y="2823012"/>
                <a:ext cx="1257639" cy="56037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Jun/c-Jun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AB743D"/>
                    </a:solidFill>
                    <a:latin typeface="Arial" charset="0"/>
                  </a:rPr>
                  <a:t>P05412</a:t>
                </a:r>
                <a:endParaRPr lang="en-US" sz="90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656" name="Group 655"/>
            <p:cNvGrpSpPr/>
            <p:nvPr/>
          </p:nvGrpSpPr>
          <p:grpSpPr>
            <a:xfrm>
              <a:off x="5975545" y="7265847"/>
              <a:ext cx="715674" cy="275159"/>
              <a:chOff x="7630676" y="5307348"/>
              <a:chExt cx="862158" cy="391673"/>
            </a:xfrm>
          </p:grpSpPr>
          <p:sp>
            <p:nvSpPr>
              <p:cNvPr id="66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66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07348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-S243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64" name="Group 663"/>
            <p:cNvGrpSpPr/>
            <p:nvPr/>
          </p:nvGrpSpPr>
          <p:grpSpPr>
            <a:xfrm>
              <a:off x="5975545" y="7053329"/>
              <a:ext cx="715674" cy="275159"/>
              <a:chOff x="7620676" y="4984921"/>
              <a:chExt cx="862158" cy="391675"/>
            </a:xfrm>
          </p:grpSpPr>
          <p:sp>
            <p:nvSpPr>
              <p:cNvPr id="66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66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921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+S73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67" name="Group 666"/>
            <p:cNvGrpSpPr/>
            <p:nvPr/>
          </p:nvGrpSpPr>
          <p:grpSpPr>
            <a:xfrm>
              <a:off x="5975545" y="6850129"/>
              <a:ext cx="715674" cy="275159"/>
              <a:chOff x="7620676" y="4984921"/>
              <a:chExt cx="862158" cy="391675"/>
            </a:xfrm>
          </p:grpSpPr>
          <p:sp>
            <p:nvSpPr>
              <p:cNvPr id="66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66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921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+S63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>
            <a:off x="3458157" y="2695704"/>
            <a:ext cx="1008934" cy="725695"/>
            <a:chOff x="6627659" y="2210131"/>
            <a:chExt cx="1215006" cy="873915"/>
          </a:xfrm>
        </p:grpSpPr>
        <p:grpSp>
          <p:nvGrpSpPr>
            <p:cNvPr id="670" name="Group 669"/>
            <p:cNvGrpSpPr/>
            <p:nvPr/>
          </p:nvGrpSpPr>
          <p:grpSpPr>
            <a:xfrm>
              <a:off x="6627659" y="2613525"/>
              <a:ext cx="1215006" cy="470521"/>
              <a:chOff x="426341" y="1139280"/>
              <a:chExt cx="1380540" cy="554691"/>
            </a:xfrm>
          </p:grpSpPr>
          <p:sp>
            <p:nvSpPr>
              <p:cNvPr id="671" name="Rounded Rectangle 670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672" name="Rectangle 671"/>
              <p:cNvSpPr/>
              <p:nvPr/>
            </p:nvSpPr>
            <p:spPr>
              <a:xfrm>
                <a:off x="426341" y="1139280"/>
                <a:ext cx="1380540" cy="5546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MAPKAPK2</a:t>
                </a:r>
                <a:endParaRPr lang="en-US" sz="9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P49137</a:t>
                </a:r>
                <a:endParaRPr lang="en-US" sz="90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673" name="Group 672"/>
            <p:cNvGrpSpPr/>
            <p:nvPr/>
          </p:nvGrpSpPr>
          <p:grpSpPr>
            <a:xfrm>
              <a:off x="6877325" y="2386761"/>
              <a:ext cx="715674" cy="275157"/>
              <a:chOff x="7620676" y="5019399"/>
              <a:chExt cx="862158" cy="391673"/>
            </a:xfrm>
          </p:grpSpPr>
          <p:sp>
            <p:nvSpPr>
              <p:cNvPr id="67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67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+T334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79" name="Group 678"/>
            <p:cNvGrpSpPr/>
            <p:nvPr/>
          </p:nvGrpSpPr>
          <p:grpSpPr>
            <a:xfrm>
              <a:off x="6877325" y="2210131"/>
              <a:ext cx="715674" cy="275157"/>
              <a:chOff x="7620676" y="5019399"/>
              <a:chExt cx="862158" cy="391673"/>
            </a:xfrm>
          </p:grpSpPr>
          <p:sp>
            <p:nvSpPr>
              <p:cNvPr id="68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68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+T222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83" name="Group 682"/>
          <p:cNvGrpSpPr/>
          <p:nvPr/>
        </p:nvGrpSpPr>
        <p:grpSpPr>
          <a:xfrm>
            <a:off x="3455525" y="6173109"/>
            <a:ext cx="1008935" cy="390718"/>
            <a:chOff x="426341" y="1139280"/>
            <a:chExt cx="1380540" cy="554691"/>
          </a:xfrm>
        </p:grpSpPr>
        <p:sp>
          <p:nvSpPr>
            <p:cNvPr id="690" name="Rounded Rectangle 68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1" name="Rectangle 690"/>
            <p:cNvSpPr/>
            <p:nvPr/>
          </p:nvSpPr>
          <p:spPr>
            <a:xfrm>
              <a:off x="426341" y="1139280"/>
              <a:ext cx="1380540" cy="5546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bg1"/>
                  </a:solidFill>
                  <a:latin typeface="Arial" charset="0"/>
                </a:rPr>
                <a:t>MAPKAPK3</a:t>
              </a:r>
              <a:endParaRPr lang="en-US" sz="9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9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Q16644</a:t>
              </a:r>
              <a:endParaRPr lang="en-US" sz="9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3" name="Group 692"/>
          <p:cNvGrpSpPr/>
          <p:nvPr/>
        </p:nvGrpSpPr>
        <p:grpSpPr>
          <a:xfrm>
            <a:off x="210057" y="686465"/>
            <a:ext cx="594291" cy="228491"/>
            <a:chOff x="7592082" y="6000910"/>
            <a:chExt cx="862158" cy="391673"/>
          </a:xfrm>
        </p:grpSpPr>
        <p:sp>
          <p:nvSpPr>
            <p:cNvPr id="69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00"/>
            </a:p>
          </p:txBody>
        </p:sp>
        <p:sp>
          <p:nvSpPr>
            <p:cNvPr id="695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916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00" dirty="0" smtClean="0">
                  <a:solidFill>
                    <a:srgbClr val="FFFFFF"/>
                  </a:solidFill>
                  <a:latin typeface="Arial" charset="0"/>
                </a:rPr>
                <a:t>T386</a:t>
              </a:r>
              <a:endParaRPr lang="en-US" sz="90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696" name="Straight Arrow Connector 695"/>
          <p:cNvCxnSpPr/>
          <p:nvPr/>
        </p:nvCxnSpPr>
        <p:spPr bwMode="auto">
          <a:xfrm>
            <a:off x="31446" y="3892316"/>
            <a:ext cx="2696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97" name="Straight Arrow Connector 696"/>
          <p:cNvCxnSpPr/>
          <p:nvPr/>
        </p:nvCxnSpPr>
        <p:spPr bwMode="auto">
          <a:xfrm>
            <a:off x="23198" y="2469631"/>
            <a:ext cx="2696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98" name="Straight Arrow Connector 697"/>
          <p:cNvCxnSpPr/>
          <p:nvPr/>
        </p:nvCxnSpPr>
        <p:spPr bwMode="auto">
          <a:xfrm>
            <a:off x="40071" y="801996"/>
            <a:ext cx="26960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699" name="Group 698"/>
          <p:cNvGrpSpPr/>
          <p:nvPr/>
        </p:nvGrpSpPr>
        <p:grpSpPr>
          <a:xfrm>
            <a:off x="7302565" y="5166055"/>
            <a:ext cx="919115" cy="604779"/>
            <a:chOff x="5858054" y="3300510"/>
            <a:chExt cx="1106841" cy="728302"/>
          </a:xfrm>
        </p:grpSpPr>
        <p:grpSp>
          <p:nvGrpSpPr>
            <p:cNvPr id="700" name="Group 699"/>
            <p:cNvGrpSpPr/>
            <p:nvPr/>
          </p:nvGrpSpPr>
          <p:grpSpPr>
            <a:xfrm>
              <a:off x="5858054" y="3548963"/>
              <a:ext cx="1106841" cy="479849"/>
              <a:chOff x="507046" y="2817700"/>
              <a:chExt cx="1257639" cy="565688"/>
            </a:xfrm>
          </p:grpSpPr>
          <p:sp>
            <p:nvSpPr>
              <p:cNvPr id="704" name="Snip Same Side Corner Rectangle 703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05" name="TextBox 704"/>
              <p:cNvSpPr txBox="1"/>
              <p:nvPr/>
            </p:nvSpPr>
            <p:spPr>
              <a:xfrm>
                <a:off x="507046" y="2823012"/>
                <a:ext cx="1257639" cy="56037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RARG2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AB743D"/>
                    </a:solidFill>
                    <a:latin typeface="Arial" charset="0"/>
                  </a:rPr>
                  <a:t>P13631</a:t>
                </a:r>
                <a:endParaRPr lang="en-US" sz="90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701" name="Group 700"/>
            <p:cNvGrpSpPr/>
            <p:nvPr/>
          </p:nvGrpSpPr>
          <p:grpSpPr>
            <a:xfrm>
              <a:off x="6051486" y="3300510"/>
              <a:ext cx="715674" cy="275159"/>
              <a:chOff x="7620676" y="4984921"/>
              <a:chExt cx="862158" cy="391675"/>
            </a:xfrm>
          </p:grpSpPr>
          <p:sp>
            <p:nvSpPr>
              <p:cNvPr id="70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70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921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+S79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54" name="Group 153"/>
          <p:cNvGrpSpPr/>
          <p:nvPr/>
        </p:nvGrpSpPr>
        <p:grpSpPr>
          <a:xfrm>
            <a:off x="41446" y="5233665"/>
            <a:ext cx="1008934" cy="877557"/>
            <a:chOff x="4440117" y="6956995"/>
            <a:chExt cx="1215006" cy="1056795"/>
          </a:xfrm>
        </p:grpSpPr>
        <p:grpSp>
          <p:nvGrpSpPr>
            <p:cNvPr id="707" name="Group 706"/>
            <p:cNvGrpSpPr/>
            <p:nvPr/>
          </p:nvGrpSpPr>
          <p:grpSpPr>
            <a:xfrm>
              <a:off x="4440117" y="7543269"/>
              <a:ext cx="1215006" cy="470521"/>
              <a:chOff x="426341" y="1139280"/>
              <a:chExt cx="1380540" cy="554691"/>
            </a:xfrm>
          </p:grpSpPr>
          <p:sp>
            <p:nvSpPr>
              <p:cNvPr id="714" name="Rounded Rectangle 713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15" name="Rectangle 714"/>
              <p:cNvSpPr/>
              <p:nvPr/>
            </p:nvSpPr>
            <p:spPr>
              <a:xfrm>
                <a:off x="426341" y="1139280"/>
                <a:ext cx="1380540" cy="5546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MNK1/MKNK1</a:t>
                </a:r>
                <a:endParaRPr lang="en-US" sz="9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Q9BUB5</a:t>
                </a:r>
                <a:endParaRPr lang="en-US" sz="90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708" name="Group 707"/>
            <p:cNvGrpSpPr/>
            <p:nvPr/>
          </p:nvGrpSpPr>
          <p:grpSpPr>
            <a:xfrm>
              <a:off x="4689783" y="7326665"/>
              <a:ext cx="715674" cy="275157"/>
              <a:chOff x="7620676" y="5019399"/>
              <a:chExt cx="862158" cy="391673"/>
            </a:xfrm>
          </p:grpSpPr>
          <p:sp>
            <p:nvSpPr>
              <p:cNvPr id="71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71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+T385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09" name="Group 708"/>
            <p:cNvGrpSpPr/>
            <p:nvPr/>
          </p:nvGrpSpPr>
          <p:grpSpPr>
            <a:xfrm>
              <a:off x="4689783" y="7150035"/>
              <a:ext cx="715674" cy="275157"/>
              <a:chOff x="7620676" y="5019399"/>
              <a:chExt cx="862158" cy="391673"/>
            </a:xfrm>
          </p:grpSpPr>
          <p:sp>
            <p:nvSpPr>
              <p:cNvPr id="71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71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+T255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16" name="Group 715"/>
            <p:cNvGrpSpPr/>
            <p:nvPr/>
          </p:nvGrpSpPr>
          <p:grpSpPr>
            <a:xfrm>
              <a:off x="4689783" y="6956995"/>
              <a:ext cx="715674" cy="275157"/>
              <a:chOff x="7620676" y="5019399"/>
              <a:chExt cx="862158" cy="391673"/>
            </a:xfrm>
          </p:grpSpPr>
          <p:sp>
            <p:nvSpPr>
              <p:cNvPr id="71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71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+T250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19" name="Group 718"/>
          <p:cNvGrpSpPr/>
          <p:nvPr/>
        </p:nvGrpSpPr>
        <p:grpSpPr>
          <a:xfrm>
            <a:off x="3395420" y="4305482"/>
            <a:ext cx="1151805" cy="877559"/>
            <a:chOff x="4359304" y="6956995"/>
            <a:chExt cx="1387057" cy="1056798"/>
          </a:xfrm>
        </p:grpSpPr>
        <p:grpSp>
          <p:nvGrpSpPr>
            <p:cNvPr id="720" name="Group 719"/>
            <p:cNvGrpSpPr/>
            <p:nvPr/>
          </p:nvGrpSpPr>
          <p:grpSpPr>
            <a:xfrm>
              <a:off x="4359304" y="7543271"/>
              <a:ext cx="1387057" cy="470522"/>
              <a:chOff x="334518" y="1139280"/>
              <a:chExt cx="1576032" cy="554691"/>
            </a:xfrm>
          </p:grpSpPr>
          <p:sp>
            <p:nvSpPr>
              <p:cNvPr id="730" name="Rounded Rectangle 729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31" name="Rectangle 730"/>
              <p:cNvSpPr/>
              <p:nvPr/>
            </p:nvSpPr>
            <p:spPr>
              <a:xfrm>
                <a:off x="334518" y="1139280"/>
                <a:ext cx="1576032" cy="5546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MSK1/RPS6KA5</a:t>
                </a:r>
                <a:endParaRPr lang="en-US" sz="9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O75582</a:t>
                </a:r>
                <a:endParaRPr lang="en-US" sz="90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721" name="Group 720"/>
            <p:cNvGrpSpPr/>
            <p:nvPr/>
          </p:nvGrpSpPr>
          <p:grpSpPr>
            <a:xfrm>
              <a:off x="4689783" y="7326665"/>
              <a:ext cx="715674" cy="275157"/>
              <a:chOff x="7620676" y="5019399"/>
              <a:chExt cx="862158" cy="391673"/>
            </a:xfrm>
          </p:grpSpPr>
          <p:sp>
            <p:nvSpPr>
              <p:cNvPr id="72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72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+T700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22" name="Group 721"/>
            <p:cNvGrpSpPr/>
            <p:nvPr/>
          </p:nvGrpSpPr>
          <p:grpSpPr>
            <a:xfrm>
              <a:off x="4689783" y="7150035"/>
              <a:ext cx="715674" cy="275157"/>
              <a:chOff x="7620676" y="5019399"/>
              <a:chExt cx="862158" cy="391673"/>
            </a:xfrm>
          </p:grpSpPr>
          <p:sp>
            <p:nvSpPr>
              <p:cNvPr id="72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72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+T581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23" name="Group 722"/>
            <p:cNvGrpSpPr/>
            <p:nvPr/>
          </p:nvGrpSpPr>
          <p:grpSpPr>
            <a:xfrm>
              <a:off x="4689783" y="6956995"/>
              <a:ext cx="715674" cy="275157"/>
              <a:chOff x="7620676" y="5019399"/>
              <a:chExt cx="862158" cy="391673"/>
            </a:xfrm>
          </p:grpSpPr>
          <p:sp>
            <p:nvSpPr>
              <p:cNvPr id="72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72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+S360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32" name="Group 731"/>
          <p:cNvGrpSpPr/>
          <p:nvPr/>
        </p:nvGrpSpPr>
        <p:grpSpPr>
          <a:xfrm>
            <a:off x="3405727" y="5233663"/>
            <a:ext cx="1115234" cy="877559"/>
            <a:chOff x="4372079" y="6956995"/>
            <a:chExt cx="1343016" cy="1056798"/>
          </a:xfrm>
        </p:grpSpPr>
        <p:grpSp>
          <p:nvGrpSpPr>
            <p:cNvPr id="733" name="Group 732"/>
            <p:cNvGrpSpPr/>
            <p:nvPr/>
          </p:nvGrpSpPr>
          <p:grpSpPr>
            <a:xfrm>
              <a:off x="4372079" y="7543271"/>
              <a:ext cx="1343016" cy="470522"/>
              <a:chOff x="349034" y="1139280"/>
              <a:chExt cx="1525991" cy="554691"/>
            </a:xfrm>
          </p:grpSpPr>
          <p:sp>
            <p:nvSpPr>
              <p:cNvPr id="743" name="Rounded Rectangle 742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44" name="Rectangle 743"/>
              <p:cNvSpPr/>
              <p:nvPr/>
            </p:nvSpPr>
            <p:spPr>
              <a:xfrm>
                <a:off x="349034" y="1139280"/>
                <a:ext cx="1525991" cy="5546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MSK2/RPS6KA4</a:t>
                </a:r>
                <a:endParaRPr lang="en-US" sz="9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O75676</a:t>
                </a:r>
                <a:endParaRPr lang="en-US" sz="90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734" name="Group 733"/>
            <p:cNvGrpSpPr/>
            <p:nvPr/>
          </p:nvGrpSpPr>
          <p:grpSpPr>
            <a:xfrm>
              <a:off x="4689783" y="7326665"/>
              <a:ext cx="715674" cy="275157"/>
              <a:chOff x="7620676" y="5019399"/>
              <a:chExt cx="862158" cy="391673"/>
            </a:xfrm>
          </p:grpSpPr>
          <p:sp>
            <p:nvSpPr>
              <p:cNvPr id="74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74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+T687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35" name="Group 734"/>
            <p:cNvGrpSpPr/>
            <p:nvPr/>
          </p:nvGrpSpPr>
          <p:grpSpPr>
            <a:xfrm>
              <a:off x="4689783" y="7150035"/>
              <a:ext cx="715674" cy="275157"/>
              <a:chOff x="7620676" y="5019399"/>
              <a:chExt cx="862158" cy="391673"/>
            </a:xfrm>
          </p:grpSpPr>
          <p:sp>
            <p:nvSpPr>
              <p:cNvPr id="73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74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+T568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36" name="Group 735"/>
            <p:cNvGrpSpPr/>
            <p:nvPr/>
          </p:nvGrpSpPr>
          <p:grpSpPr>
            <a:xfrm>
              <a:off x="4689783" y="6956995"/>
              <a:ext cx="715674" cy="275157"/>
              <a:chOff x="7620676" y="5019399"/>
              <a:chExt cx="862158" cy="391673"/>
            </a:xfrm>
          </p:grpSpPr>
          <p:sp>
            <p:nvSpPr>
              <p:cNvPr id="73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73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+S343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45" name="Group 744"/>
          <p:cNvGrpSpPr/>
          <p:nvPr/>
        </p:nvGrpSpPr>
        <p:grpSpPr>
          <a:xfrm>
            <a:off x="8231611" y="2164503"/>
            <a:ext cx="919115" cy="587027"/>
            <a:chOff x="9689643" y="4749901"/>
            <a:chExt cx="1106841" cy="706925"/>
          </a:xfrm>
        </p:grpSpPr>
        <p:grpSp>
          <p:nvGrpSpPr>
            <p:cNvPr id="746" name="Group 745"/>
            <p:cNvGrpSpPr/>
            <p:nvPr/>
          </p:nvGrpSpPr>
          <p:grpSpPr>
            <a:xfrm>
              <a:off x="9689643" y="4976977"/>
              <a:ext cx="1106841" cy="479849"/>
              <a:chOff x="507046" y="2817700"/>
              <a:chExt cx="1257639" cy="565689"/>
            </a:xfrm>
          </p:grpSpPr>
          <p:sp>
            <p:nvSpPr>
              <p:cNvPr id="753" name="Snip Same Side Corner Rectangle 752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54" name="TextBox 753"/>
              <p:cNvSpPr txBox="1"/>
              <p:nvPr/>
            </p:nvSpPr>
            <p:spPr>
              <a:xfrm>
                <a:off x="507046" y="2823012"/>
                <a:ext cx="1257639" cy="56037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err="1" smtClean="0">
                    <a:solidFill>
                      <a:schemeClr val="bg1"/>
                    </a:solidFill>
                    <a:latin typeface="Arial" charset="0"/>
                  </a:rPr>
                  <a:t>Myb</a:t>
                </a:r>
                <a:endParaRPr lang="en-US" sz="9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AB743D"/>
                    </a:solidFill>
                    <a:latin typeface="Arial" charset="0"/>
                  </a:rPr>
                  <a:t>P10242</a:t>
                </a:r>
                <a:endParaRPr lang="en-US" sz="90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747" name="Group 746"/>
            <p:cNvGrpSpPr/>
            <p:nvPr/>
          </p:nvGrpSpPr>
          <p:grpSpPr>
            <a:xfrm>
              <a:off x="9885226" y="4749901"/>
              <a:ext cx="715674" cy="275159"/>
              <a:chOff x="7630676" y="5324587"/>
              <a:chExt cx="862158" cy="391673"/>
            </a:xfrm>
          </p:grpSpPr>
          <p:sp>
            <p:nvSpPr>
              <p:cNvPr id="751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752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-S532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755" name="Group 754"/>
          <p:cNvGrpSpPr/>
          <p:nvPr/>
        </p:nvGrpSpPr>
        <p:grpSpPr>
          <a:xfrm>
            <a:off x="7302565" y="2424638"/>
            <a:ext cx="919115" cy="584665"/>
            <a:chOff x="5858054" y="3324732"/>
            <a:chExt cx="1106841" cy="704080"/>
          </a:xfrm>
        </p:grpSpPr>
        <p:grpSp>
          <p:nvGrpSpPr>
            <p:cNvPr id="756" name="Group 755"/>
            <p:cNvGrpSpPr/>
            <p:nvPr/>
          </p:nvGrpSpPr>
          <p:grpSpPr>
            <a:xfrm>
              <a:off x="5858054" y="3548963"/>
              <a:ext cx="1106841" cy="479849"/>
              <a:chOff x="507046" y="2817700"/>
              <a:chExt cx="1257639" cy="565688"/>
            </a:xfrm>
          </p:grpSpPr>
          <p:sp>
            <p:nvSpPr>
              <p:cNvPr id="760" name="Snip Same Side Corner Rectangle 759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61" name="TextBox 760"/>
              <p:cNvSpPr txBox="1"/>
              <p:nvPr/>
            </p:nvSpPr>
            <p:spPr>
              <a:xfrm>
                <a:off x="507046" y="2823012"/>
                <a:ext cx="1257639" cy="56037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NFAT3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AB743D"/>
                    </a:solidFill>
                    <a:latin typeface="Arial" charset="0"/>
                  </a:rPr>
                  <a:t>Q14934</a:t>
                </a:r>
                <a:endParaRPr lang="en-US" sz="90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757" name="Group 756"/>
            <p:cNvGrpSpPr/>
            <p:nvPr/>
          </p:nvGrpSpPr>
          <p:grpSpPr>
            <a:xfrm>
              <a:off x="6051486" y="3324732"/>
              <a:ext cx="715674" cy="275159"/>
              <a:chOff x="7620676" y="5019399"/>
              <a:chExt cx="862158" cy="391675"/>
            </a:xfrm>
          </p:grpSpPr>
          <p:sp>
            <p:nvSpPr>
              <p:cNvPr id="75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75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+S676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56" name="Group 155"/>
          <p:cNvGrpSpPr/>
          <p:nvPr/>
        </p:nvGrpSpPr>
        <p:grpSpPr>
          <a:xfrm>
            <a:off x="5388090" y="1125342"/>
            <a:ext cx="919115" cy="767717"/>
            <a:chOff x="5546491" y="-983913"/>
            <a:chExt cx="1106841" cy="924521"/>
          </a:xfrm>
        </p:grpSpPr>
        <p:grpSp>
          <p:nvGrpSpPr>
            <p:cNvPr id="763" name="Group 762"/>
            <p:cNvGrpSpPr/>
            <p:nvPr/>
          </p:nvGrpSpPr>
          <p:grpSpPr>
            <a:xfrm>
              <a:off x="5546491" y="-534419"/>
              <a:ext cx="1106841" cy="475027"/>
              <a:chOff x="507046" y="3634424"/>
              <a:chExt cx="1257639" cy="560004"/>
            </a:xfrm>
          </p:grpSpPr>
          <p:sp>
            <p:nvSpPr>
              <p:cNvPr id="767" name="Snip Same Side Corner Rectangle 766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68" name="TextBox 767"/>
              <p:cNvSpPr txBox="1"/>
              <p:nvPr/>
            </p:nvSpPr>
            <p:spPr>
              <a:xfrm>
                <a:off x="507046" y="3639736"/>
                <a:ext cx="1257639" cy="55469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p27Kip1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P46527</a:t>
                </a:r>
                <a:endParaRPr lang="en-US" sz="9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764" name="Group 763"/>
            <p:cNvGrpSpPr/>
            <p:nvPr/>
          </p:nvGrpSpPr>
          <p:grpSpPr>
            <a:xfrm>
              <a:off x="5734719" y="-768043"/>
              <a:ext cx="715674" cy="275159"/>
              <a:chOff x="7620676" y="5001983"/>
              <a:chExt cx="862158" cy="391675"/>
            </a:xfrm>
          </p:grpSpPr>
          <p:sp>
            <p:nvSpPr>
              <p:cNvPr id="76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76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01983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+T187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69" name="Group 768"/>
            <p:cNvGrpSpPr/>
            <p:nvPr/>
          </p:nvGrpSpPr>
          <p:grpSpPr>
            <a:xfrm>
              <a:off x="5734719" y="-983913"/>
              <a:ext cx="715674" cy="275159"/>
              <a:chOff x="7592082" y="6000910"/>
              <a:chExt cx="862158" cy="391673"/>
            </a:xfrm>
          </p:grpSpPr>
          <p:sp>
            <p:nvSpPr>
              <p:cNvPr id="77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77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S178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57" name="Group 156"/>
          <p:cNvGrpSpPr/>
          <p:nvPr/>
        </p:nvGrpSpPr>
        <p:grpSpPr>
          <a:xfrm>
            <a:off x="5388090" y="3552471"/>
            <a:ext cx="919115" cy="732354"/>
            <a:chOff x="4325803" y="5781227"/>
            <a:chExt cx="1106841" cy="881934"/>
          </a:xfrm>
        </p:grpSpPr>
        <p:grpSp>
          <p:nvGrpSpPr>
            <p:cNvPr id="772" name="Group 771"/>
            <p:cNvGrpSpPr/>
            <p:nvPr/>
          </p:nvGrpSpPr>
          <p:grpSpPr>
            <a:xfrm>
              <a:off x="4325803" y="6188134"/>
              <a:ext cx="1106841" cy="475027"/>
              <a:chOff x="507046" y="4525112"/>
              <a:chExt cx="1257639" cy="560004"/>
            </a:xfrm>
          </p:grpSpPr>
          <p:sp>
            <p:nvSpPr>
              <p:cNvPr id="773" name="Snip Same Side Corner Rectangle 772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74" name="TextBox 773"/>
              <p:cNvSpPr txBox="1"/>
              <p:nvPr/>
            </p:nvSpPr>
            <p:spPr>
              <a:xfrm>
                <a:off x="507046" y="4530424"/>
                <a:ext cx="1257639" cy="55469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p47phox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C5F2C6"/>
                    </a:solidFill>
                    <a:latin typeface="Arial" charset="0"/>
                  </a:rPr>
                  <a:t>P14598</a:t>
                </a:r>
                <a:endParaRPr lang="en-US" sz="90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775" name="Group 774"/>
            <p:cNvGrpSpPr/>
            <p:nvPr/>
          </p:nvGrpSpPr>
          <p:grpSpPr>
            <a:xfrm>
              <a:off x="4514369" y="5960105"/>
              <a:ext cx="715674" cy="275159"/>
              <a:chOff x="7592082" y="6000910"/>
              <a:chExt cx="862158" cy="391673"/>
            </a:xfrm>
          </p:grpSpPr>
          <p:sp>
            <p:nvSpPr>
              <p:cNvPr id="77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77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S348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78" name="Group 777"/>
            <p:cNvGrpSpPr/>
            <p:nvPr/>
          </p:nvGrpSpPr>
          <p:grpSpPr>
            <a:xfrm>
              <a:off x="4514369" y="5781227"/>
              <a:ext cx="715674" cy="275157"/>
              <a:chOff x="7620676" y="4984567"/>
              <a:chExt cx="862158" cy="391673"/>
            </a:xfrm>
          </p:grpSpPr>
          <p:sp>
            <p:nvSpPr>
              <p:cNvPr id="77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78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567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+S345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84" name="Group 783"/>
          <p:cNvGrpSpPr/>
          <p:nvPr/>
        </p:nvGrpSpPr>
        <p:grpSpPr>
          <a:xfrm>
            <a:off x="7302565" y="3129275"/>
            <a:ext cx="919115" cy="584665"/>
            <a:chOff x="5858054" y="3324732"/>
            <a:chExt cx="1106841" cy="704080"/>
          </a:xfrm>
        </p:grpSpPr>
        <p:grpSp>
          <p:nvGrpSpPr>
            <p:cNvPr id="785" name="Group 784"/>
            <p:cNvGrpSpPr/>
            <p:nvPr/>
          </p:nvGrpSpPr>
          <p:grpSpPr>
            <a:xfrm>
              <a:off x="5858054" y="3548963"/>
              <a:ext cx="1106841" cy="479849"/>
              <a:chOff x="507046" y="2817700"/>
              <a:chExt cx="1257639" cy="565688"/>
            </a:xfrm>
          </p:grpSpPr>
          <p:sp>
            <p:nvSpPr>
              <p:cNvPr id="789" name="Snip Same Side Corner Rectangle 788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790" name="TextBox 789"/>
              <p:cNvSpPr txBox="1"/>
              <p:nvPr/>
            </p:nvSpPr>
            <p:spPr>
              <a:xfrm>
                <a:off x="507046" y="2823012"/>
                <a:ext cx="1257639" cy="56037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p53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AB743D"/>
                    </a:solidFill>
                    <a:latin typeface="Arial" charset="0"/>
                  </a:rPr>
                  <a:t>P04637</a:t>
                </a:r>
                <a:endParaRPr lang="en-US" sz="90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786" name="Group 785"/>
            <p:cNvGrpSpPr/>
            <p:nvPr/>
          </p:nvGrpSpPr>
          <p:grpSpPr>
            <a:xfrm>
              <a:off x="6051486" y="3324732"/>
              <a:ext cx="715674" cy="275159"/>
              <a:chOff x="7620676" y="5019399"/>
              <a:chExt cx="862158" cy="391675"/>
            </a:xfrm>
          </p:grpSpPr>
          <p:sp>
            <p:nvSpPr>
              <p:cNvPr id="78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78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+S15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791" name="Group 790"/>
          <p:cNvGrpSpPr/>
          <p:nvPr/>
        </p:nvGrpSpPr>
        <p:grpSpPr>
          <a:xfrm>
            <a:off x="3385260" y="3417327"/>
            <a:ext cx="1149601" cy="877553"/>
            <a:chOff x="4347326" y="6957002"/>
            <a:chExt cx="1384404" cy="1056790"/>
          </a:xfrm>
        </p:grpSpPr>
        <p:grpSp>
          <p:nvGrpSpPr>
            <p:cNvPr id="792" name="Group 791"/>
            <p:cNvGrpSpPr/>
            <p:nvPr/>
          </p:nvGrpSpPr>
          <p:grpSpPr>
            <a:xfrm>
              <a:off x="4347326" y="7543271"/>
              <a:ext cx="1384404" cy="470521"/>
              <a:chOff x="320907" y="1139280"/>
              <a:chExt cx="1573017" cy="554690"/>
            </a:xfrm>
          </p:grpSpPr>
          <p:sp>
            <p:nvSpPr>
              <p:cNvPr id="802" name="Rounded Rectangle 801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03" name="Rectangle 802"/>
              <p:cNvSpPr/>
              <p:nvPr/>
            </p:nvSpPr>
            <p:spPr>
              <a:xfrm>
                <a:off x="320907" y="1139280"/>
                <a:ext cx="1573017" cy="5546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p70S6K/RPS6KB1</a:t>
                </a:r>
                <a:endParaRPr lang="en-US" sz="9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P23443</a:t>
                </a:r>
                <a:endParaRPr lang="en-US" sz="90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793" name="Group 792"/>
            <p:cNvGrpSpPr/>
            <p:nvPr/>
          </p:nvGrpSpPr>
          <p:grpSpPr>
            <a:xfrm>
              <a:off x="4689783" y="7326672"/>
              <a:ext cx="715674" cy="275159"/>
              <a:chOff x="7620676" y="5019399"/>
              <a:chExt cx="862158" cy="391675"/>
            </a:xfrm>
          </p:grpSpPr>
          <p:sp>
            <p:nvSpPr>
              <p:cNvPr id="80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80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+S447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94" name="Group 793"/>
            <p:cNvGrpSpPr/>
            <p:nvPr/>
          </p:nvGrpSpPr>
          <p:grpSpPr>
            <a:xfrm>
              <a:off x="4689783" y="7150042"/>
              <a:ext cx="715674" cy="275159"/>
              <a:chOff x="7620676" y="5019399"/>
              <a:chExt cx="862158" cy="391675"/>
            </a:xfrm>
          </p:grpSpPr>
          <p:sp>
            <p:nvSpPr>
              <p:cNvPr id="79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79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+T444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95" name="Group 794"/>
            <p:cNvGrpSpPr/>
            <p:nvPr/>
          </p:nvGrpSpPr>
          <p:grpSpPr>
            <a:xfrm>
              <a:off x="4689783" y="6957002"/>
              <a:ext cx="715674" cy="275159"/>
              <a:chOff x="7620676" y="5019399"/>
              <a:chExt cx="862158" cy="391675"/>
            </a:xfrm>
          </p:grpSpPr>
          <p:sp>
            <p:nvSpPr>
              <p:cNvPr id="79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79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+S434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59" name="Group 158"/>
          <p:cNvGrpSpPr/>
          <p:nvPr/>
        </p:nvGrpSpPr>
        <p:grpSpPr>
          <a:xfrm>
            <a:off x="4448779" y="5517419"/>
            <a:ext cx="919115" cy="591564"/>
            <a:chOff x="9992405" y="2244830"/>
            <a:chExt cx="1106841" cy="712389"/>
          </a:xfrm>
        </p:grpSpPr>
        <p:grpSp>
          <p:nvGrpSpPr>
            <p:cNvPr id="804" name="Group 803"/>
            <p:cNvGrpSpPr/>
            <p:nvPr/>
          </p:nvGrpSpPr>
          <p:grpSpPr>
            <a:xfrm>
              <a:off x="9992405" y="2482192"/>
              <a:ext cx="1106841" cy="475027"/>
              <a:chOff x="507046" y="4525112"/>
              <a:chExt cx="1257639" cy="560004"/>
            </a:xfrm>
          </p:grpSpPr>
          <p:sp>
            <p:nvSpPr>
              <p:cNvPr id="805" name="Snip Same Side Corner Rectangle 804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06" name="TextBox 805"/>
              <p:cNvSpPr txBox="1"/>
              <p:nvPr/>
            </p:nvSpPr>
            <p:spPr>
              <a:xfrm>
                <a:off x="507046" y="4530424"/>
                <a:ext cx="1257639" cy="55469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PIP5KG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C5F2C6"/>
                    </a:solidFill>
                    <a:latin typeface="Arial" charset="0"/>
                  </a:rPr>
                  <a:t>O60331</a:t>
                </a:r>
                <a:endParaRPr lang="en-US" sz="90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807" name="Group 806"/>
            <p:cNvGrpSpPr/>
            <p:nvPr/>
          </p:nvGrpSpPr>
          <p:grpSpPr>
            <a:xfrm>
              <a:off x="10202542" y="2244830"/>
              <a:ext cx="715674" cy="275159"/>
              <a:chOff x="7630676" y="5324587"/>
              <a:chExt cx="862158" cy="391673"/>
            </a:xfrm>
          </p:grpSpPr>
          <p:sp>
            <p:nvSpPr>
              <p:cNvPr id="808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809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-S650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810" name="Group 809"/>
          <p:cNvGrpSpPr/>
          <p:nvPr/>
        </p:nvGrpSpPr>
        <p:grpSpPr>
          <a:xfrm>
            <a:off x="8231611" y="2735234"/>
            <a:ext cx="919115" cy="587027"/>
            <a:chOff x="9689643" y="4749901"/>
            <a:chExt cx="1106841" cy="706925"/>
          </a:xfrm>
        </p:grpSpPr>
        <p:grpSp>
          <p:nvGrpSpPr>
            <p:cNvPr id="811" name="Group 810"/>
            <p:cNvGrpSpPr/>
            <p:nvPr/>
          </p:nvGrpSpPr>
          <p:grpSpPr>
            <a:xfrm>
              <a:off x="9689643" y="4976977"/>
              <a:ext cx="1106841" cy="479849"/>
              <a:chOff x="507046" y="2817700"/>
              <a:chExt cx="1257639" cy="565689"/>
            </a:xfrm>
          </p:grpSpPr>
          <p:sp>
            <p:nvSpPr>
              <p:cNvPr id="818" name="Snip Same Side Corner Rectangle 817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9" name="TextBox 818"/>
              <p:cNvSpPr txBox="1"/>
              <p:nvPr/>
            </p:nvSpPr>
            <p:spPr>
              <a:xfrm>
                <a:off x="507046" y="2823012"/>
                <a:ext cx="1257639" cy="56037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PPAR</a:t>
                </a:r>
                <a:r>
                  <a:rPr lang="en-US" sz="9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g</a:t>
                </a: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-1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AB743D"/>
                    </a:solidFill>
                    <a:latin typeface="Arial" charset="0"/>
                  </a:rPr>
                  <a:t>P37231</a:t>
                </a:r>
                <a:endParaRPr lang="en-US" sz="90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812" name="Group 811"/>
            <p:cNvGrpSpPr/>
            <p:nvPr/>
          </p:nvGrpSpPr>
          <p:grpSpPr>
            <a:xfrm>
              <a:off x="9885226" y="4749901"/>
              <a:ext cx="715674" cy="275159"/>
              <a:chOff x="7630676" y="5324587"/>
              <a:chExt cx="862158" cy="391673"/>
            </a:xfrm>
          </p:grpSpPr>
          <p:sp>
            <p:nvSpPr>
              <p:cNvPr id="81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81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-S112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60" name="Group 159"/>
          <p:cNvGrpSpPr/>
          <p:nvPr/>
        </p:nvGrpSpPr>
        <p:grpSpPr>
          <a:xfrm>
            <a:off x="4486616" y="3382055"/>
            <a:ext cx="843442" cy="902768"/>
            <a:chOff x="4562008" y="-1126225"/>
            <a:chExt cx="1015712" cy="1087155"/>
          </a:xfrm>
        </p:grpSpPr>
        <p:grpSp>
          <p:nvGrpSpPr>
            <p:cNvPr id="781" name="Group 780"/>
            <p:cNvGrpSpPr/>
            <p:nvPr/>
          </p:nvGrpSpPr>
          <p:grpSpPr>
            <a:xfrm>
              <a:off x="4716075" y="-1126225"/>
              <a:ext cx="715674" cy="275159"/>
              <a:chOff x="7620676" y="5019399"/>
              <a:chExt cx="862158" cy="391675"/>
            </a:xfrm>
          </p:grpSpPr>
          <p:sp>
            <p:nvSpPr>
              <p:cNvPr id="78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78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+S289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20" name="Group 819"/>
            <p:cNvGrpSpPr/>
            <p:nvPr/>
          </p:nvGrpSpPr>
          <p:grpSpPr>
            <a:xfrm>
              <a:off x="4562008" y="-509591"/>
              <a:ext cx="1015712" cy="470521"/>
              <a:chOff x="550901" y="1139280"/>
              <a:chExt cx="1154094" cy="554691"/>
            </a:xfrm>
          </p:grpSpPr>
          <p:sp>
            <p:nvSpPr>
              <p:cNvPr id="821" name="Rounded Rectangle 820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22" name="Rectangle 821"/>
              <p:cNvSpPr/>
              <p:nvPr/>
            </p:nvSpPr>
            <p:spPr>
              <a:xfrm>
                <a:off x="550901" y="1139280"/>
                <a:ext cx="1154094" cy="5546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Raf1</a:t>
                </a:r>
                <a:endParaRPr lang="en-US" sz="9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P04049</a:t>
                </a:r>
                <a:endParaRPr lang="en-US" sz="90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824" name="Group 823"/>
            <p:cNvGrpSpPr/>
            <p:nvPr/>
          </p:nvGrpSpPr>
          <p:grpSpPr>
            <a:xfrm>
              <a:off x="4721479" y="-725680"/>
              <a:ext cx="715674" cy="275159"/>
              <a:chOff x="7630676" y="5324587"/>
              <a:chExt cx="862158" cy="391673"/>
            </a:xfrm>
          </p:grpSpPr>
          <p:sp>
            <p:nvSpPr>
              <p:cNvPr id="82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82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-S301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27" name="Group 826"/>
            <p:cNvGrpSpPr/>
            <p:nvPr/>
          </p:nvGrpSpPr>
          <p:grpSpPr>
            <a:xfrm>
              <a:off x="4718247" y="-924505"/>
              <a:ext cx="715674" cy="275159"/>
              <a:chOff x="7630676" y="5324587"/>
              <a:chExt cx="862158" cy="391673"/>
            </a:xfrm>
          </p:grpSpPr>
          <p:sp>
            <p:nvSpPr>
              <p:cNvPr id="828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829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-S296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830" name="Group 829"/>
          <p:cNvGrpSpPr/>
          <p:nvPr/>
        </p:nvGrpSpPr>
        <p:grpSpPr>
          <a:xfrm>
            <a:off x="6337025" y="5928773"/>
            <a:ext cx="919115" cy="604985"/>
            <a:chOff x="5858054" y="3300262"/>
            <a:chExt cx="1106841" cy="728550"/>
          </a:xfrm>
        </p:grpSpPr>
        <p:grpSp>
          <p:nvGrpSpPr>
            <p:cNvPr id="831" name="Group 830"/>
            <p:cNvGrpSpPr/>
            <p:nvPr/>
          </p:nvGrpSpPr>
          <p:grpSpPr>
            <a:xfrm>
              <a:off x="5858054" y="3548963"/>
              <a:ext cx="1106841" cy="479849"/>
              <a:chOff x="507046" y="2817700"/>
              <a:chExt cx="1257639" cy="565688"/>
            </a:xfrm>
          </p:grpSpPr>
          <p:sp>
            <p:nvSpPr>
              <p:cNvPr id="835" name="Snip Same Side Corner Rectangle 834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6" name="TextBox 835"/>
              <p:cNvSpPr txBox="1"/>
              <p:nvPr/>
            </p:nvSpPr>
            <p:spPr>
              <a:xfrm>
                <a:off x="507046" y="2823012"/>
                <a:ext cx="1257639" cy="56037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MITF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AB743D"/>
                    </a:solidFill>
                    <a:latin typeface="Arial" charset="0"/>
                  </a:rPr>
                  <a:t>O75030</a:t>
                </a:r>
                <a:endParaRPr lang="en-US" sz="90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832" name="Group 831"/>
            <p:cNvGrpSpPr/>
            <p:nvPr/>
          </p:nvGrpSpPr>
          <p:grpSpPr>
            <a:xfrm>
              <a:off x="6051486" y="3300262"/>
              <a:ext cx="715674" cy="275159"/>
              <a:chOff x="7620676" y="4984567"/>
              <a:chExt cx="862158" cy="391675"/>
            </a:xfrm>
          </p:grpSpPr>
          <p:sp>
            <p:nvSpPr>
              <p:cNvPr id="83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83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567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+S180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837" name="Group 836"/>
          <p:cNvGrpSpPr/>
          <p:nvPr/>
        </p:nvGrpSpPr>
        <p:grpSpPr>
          <a:xfrm>
            <a:off x="2288457" y="4442150"/>
            <a:ext cx="1149601" cy="877553"/>
            <a:chOff x="4359561" y="6957002"/>
            <a:chExt cx="1384404" cy="1056790"/>
          </a:xfrm>
        </p:grpSpPr>
        <p:grpSp>
          <p:nvGrpSpPr>
            <p:cNvPr id="838" name="Group 837"/>
            <p:cNvGrpSpPr/>
            <p:nvPr/>
          </p:nvGrpSpPr>
          <p:grpSpPr>
            <a:xfrm>
              <a:off x="4359561" y="7543271"/>
              <a:ext cx="1384404" cy="470521"/>
              <a:chOff x="334809" y="1139280"/>
              <a:chExt cx="1573017" cy="554690"/>
            </a:xfrm>
          </p:grpSpPr>
          <p:sp>
            <p:nvSpPr>
              <p:cNvPr id="848" name="Rounded Rectangle 847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49" name="Rectangle 848"/>
              <p:cNvSpPr/>
              <p:nvPr/>
            </p:nvSpPr>
            <p:spPr>
              <a:xfrm>
                <a:off x="334809" y="1139280"/>
                <a:ext cx="1573017" cy="5546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RSK1/RPS6KA1</a:t>
                </a:r>
                <a:endParaRPr lang="en-US" sz="9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Q15418</a:t>
                </a:r>
                <a:endParaRPr lang="en-US" sz="90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839" name="Group 838"/>
            <p:cNvGrpSpPr/>
            <p:nvPr/>
          </p:nvGrpSpPr>
          <p:grpSpPr>
            <a:xfrm>
              <a:off x="4689783" y="7326672"/>
              <a:ext cx="715674" cy="275159"/>
              <a:chOff x="7620676" y="5019399"/>
              <a:chExt cx="862158" cy="391675"/>
            </a:xfrm>
          </p:grpSpPr>
          <p:sp>
            <p:nvSpPr>
              <p:cNvPr id="84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84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+T573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40" name="Group 839"/>
            <p:cNvGrpSpPr/>
            <p:nvPr/>
          </p:nvGrpSpPr>
          <p:grpSpPr>
            <a:xfrm>
              <a:off x="4689783" y="7150042"/>
              <a:ext cx="715674" cy="275159"/>
              <a:chOff x="7620676" y="5019399"/>
              <a:chExt cx="862158" cy="391675"/>
            </a:xfrm>
          </p:grpSpPr>
          <p:sp>
            <p:nvSpPr>
              <p:cNvPr id="84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84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+S363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41" name="Group 840"/>
            <p:cNvGrpSpPr/>
            <p:nvPr/>
          </p:nvGrpSpPr>
          <p:grpSpPr>
            <a:xfrm>
              <a:off x="4689783" y="6957002"/>
              <a:ext cx="715674" cy="275159"/>
              <a:chOff x="7620676" y="5019399"/>
              <a:chExt cx="862158" cy="391675"/>
            </a:xfrm>
          </p:grpSpPr>
          <p:sp>
            <p:nvSpPr>
              <p:cNvPr id="84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84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+T359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850" name="Group 849"/>
          <p:cNvGrpSpPr/>
          <p:nvPr/>
        </p:nvGrpSpPr>
        <p:grpSpPr>
          <a:xfrm>
            <a:off x="2288457" y="5393963"/>
            <a:ext cx="1149601" cy="717259"/>
            <a:chOff x="4359561" y="7150035"/>
            <a:chExt cx="1384404" cy="863757"/>
          </a:xfrm>
        </p:grpSpPr>
        <p:grpSp>
          <p:nvGrpSpPr>
            <p:cNvPr id="851" name="Group 850"/>
            <p:cNvGrpSpPr/>
            <p:nvPr/>
          </p:nvGrpSpPr>
          <p:grpSpPr>
            <a:xfrm>
              <a:off x="4359561" y="7543271"/>
              <a:ext cx="1384404" cy="470521"/>
              <a:chOff x="334809" y="1139280"/>
              <a:chExt cx="1573017" cy="554690"/>
            </a:xfrm>
          </p:grpSpPr>
          <p:sp>
            <p:nvSpPr>
              <p:cNvPr id="861" name="Rounded Rectangle 860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62" name="Rectangle 861"/>
              <p:cNvSpPr/>
              <p:nvPr/>
            </p:nvSpPr>
            <p:spPr>
              <a:xfrm>
                <a:off x="334809" y="1139280"/>
                <a:ext cx="1573017" cy="5546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RSK2/RPS6KA3</a:t>
                </a:r>
                <a:endParaRPr lang="en-US" sz="9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P51812</a:t>
                </a:r>
                <a:endParaRPr lang="en-US" sz="90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852" name="Group 851"/>
            <p:cNvGrpSpPr/>
            <p:nvPr/>
          </p:nvGrpSpPr>
          <p:grpSpPr>
            <a:xfrm>
              <a:off x="4689783" y="7326665"/>
              <a:ext cx="715674" cy="275157"/>
              <a:chOff x="7620676" y="5019399"/>
              <a:chExt cx="862158" cy="391673"/>
            </a:xfrm>
          </p:grpSpPr>
          <p:sp>
            <p:nvSpPr>
              <p:cNvPr id="85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86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+T577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53" name="Group 852"/>
            <p:cNvGrpSpPr/>
            <p:nvPr/>
          </p:nvGrpSpPr>
          <p:grpSpPr>
            <a:xfrm>
              <a:off x="4689783" y="7150035"/>
              <a:ext cx="715674" cy="275157"/>
              <a:chOff x="7620676" y="5019399"/>
              <a:chExt cx="862158" cy="391673"/>
            </a:xfrm>
          </p:grpSpPr>
          <p:sp>
            <p:nvSpPr>
              <p:cNvPr id="85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85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+S386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863" name="Group 862"/>
          <p:cNvGrpSpPr/>
          <p:nvPr/>
        </p:nvGrpSpPr>
        <p:grpSpPr>
          <a:xfrm>
            <a:off x="8231611" y="3305966"/>
            <a:ext cx="919115" cy="587027"/>
            <a:chOff x="9689643" y="4749901"/>
            <a:chExt cx="1106841" cy="706925"/>
          </a:xfrm>
        </p:grpSpPr>
        <p:grpSp>
          <p:nvGrpSpPr>
            <p:cNvPr id="864" name="Group 863"/>
            <p:cNvGrpSpPr/>
            <p:nvPr/>
          </p:nvGrpSpPr>
          <p:grpSpPr>
            <a:xfrm>
              <a:off x="9689643" y="4976977"/>
              <a:ext cx="1106841" cy="479849"/>
              <a:chOff x="507046" y="2817700"/>
              <a:chExt cx="1257639" cy="565689"/>
            </a:xfrm>
          </p:grpSpPr>
          <p:sp>
            <p:nvSpPr>
              <p:cNvPr id="868" name="Snip Same Side Corner Rectangle 867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69" name="TextBox 868"/>
              <p:cNvSpPr txBox="1"/>
              <p:nvPr/>
            </p:nvSpPr>
            <p:spPr>
              <a:xfrm>
                <a:off x="507046" y="2823012"/>
                <a:ext cx="1257639" cy="56037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err="1" smtClean="0">
                    <a:solidFill>
                      <a:schemeClr val="bg1"/>
                    </a:solidFill>
                    <a:latin typeface="Arial" charset="0"/>
                  </a:rPr>
                  <a:t>RXR</a:t>
                </a:r>
                <a:r>
                  <a:rPr lang="en-US" sz="900" dirty="0" err="1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endParaRPr lang="en-US" sz="900" dirty="0" smtClean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AB743D"/>
                    </a:solidFill>
                    <a:latin typeface="Arial" charset="0"/>
                  </a:rPr>
                  <a:t>P19793</a:t>
                </a:r>
                <a:endParaRPr lang="en-US" sz="90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865" name="Group 864"/>
            <p:cNvGrpSpPr/>
            <p:nvPr/>
          </p:nvGrpSpPr>
          <p:grpSpPr>
            <a:xfrm>
              <a:off x="9885226" y="4749901"/>
              <a:ext cx="715674" cy="275159"/>
              <a:chOff x="7630676" y="5324587"/>
              <a:chExt cx="862158" cy="391673"/>
            </a:xfrm>
          </p:grpSpPr>
          <p:sp>
            <p:nvSpPr>
              <p:cNvPr id="86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86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-S260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870" name="Group 869"/>
          <p:cNvGrpSpPr/>
          <p:nvPr/>
        </p:nvGrpSpPr>
        <p:grpSpPr>
          <a:xfrm>
            <a:off x="4448779" y="498517"/>
            <a:ext cx="919115" cy="584788"/>
            <a:chOff x="7038141" y="7309751"/>
            <a:chExt cx="1106841" cy="704229"/>
          </a:xfrm>
        </p:grpSpPr>
        <p:grpSp>
          <p:nvGrpSpPr>
            <p:cNvPr id="871" name="Group 870"/>
            <p:cNvGrpSpPr/>
            <p:nvPr/>
          </p:nvGrpSpPr>
          <p:grpSpPr>
            <a:xfrm>
              <a:off x="7038141" y="7538953"/>
              <a:ext cx="1106841" cy="475027"/>
              <a:chOff x="507046" y="3634424"/>
              <a:chExt cx="1257639" cy="560004"/>
            </a:xfrm>
          </p:grpSpPr>
          <p:sp>
            <p:nvSpPr>
              <p:cNvPr id="878" name="Snip Same Side Corner Rectangle 877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9" name="TextBox 878"/>
              <p:cNvSpPr txBox="1"/>
              <p:nvPr/>
            </p:nvSpPr>
            <p:spPr>
              <a:xfrm>
                <a:off x="507046" y="3639736"/>
                <a:ext cx="1257639" cy="55469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Shc1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P29353</a:t>
                </a:r>
                <a:endParaRPr lang="en-US" sz="90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872" name="Group 871"/>
            <p:cNvGrpSpPr/>
            <p:nvPr/>
          </p:nvGrpSpPr>
          <p:grpSpPr>
            <a:xfrm>
              <a:off x="7237892" y="7309751"/>
              <a:ext cx="715674" cy="275159"/>
              <a:chOff x="7630676" y="5324587"/>
              <a:chExt cx="862158" cy="391673"/>
            </a:xfrm>
          </p:grpSpPr>
          <p:sp>
            <p:nvSpPr>
              <p:cNvPr id="87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87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-S36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880" name="Group 879"/>
          <p:cNvGrpSpPr/>
          <p:nvPr/>
        </p:nvGrpSpPr>
        <p:grpSpPr>
          <a:xfrm>
            <a:off x="5388090" y="4320941"/>
            <a:ext cx="919115" cy="595605"/>
            <a:chOff x="5778407" y="5712692"/>
            <a:chExt cx="1106841" cy="717255"/>
          </a:xfrm>
        </p:grpSpPr>
        <p:grpSp>
          <p:nvGrpSpPr>
            <p:cNvPr id="881" name="Group 880"/>
            <p:cNvGrpSpPr/>
            <p:nvPr/>
          </p:nvGrpSpPr>
          <p:grpSpPr>
            <a:xfrm>
              <a:off x="5970702" y="5712692"/>
              <a:ext cx="715674" cy="275159"/>
              <a:chOff x="7620676" y="4984567"/>
              <a:chExt cx="862158" cy="391675"/>
            </a:xfrm>
          </p:grpSpPr>
          <p:sp>
            <p:nvSpPr>
              <p:cNvPr id="88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88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4984567"/>
                <a:ext cx="862158" cy="39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+S311</a:t>
                </a:r>
                <a:endParaRPr lang="en-US" sz="9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82" name="Group 881"/>
            <p:cNvGrpSpPr/>
            <p:nvPr/>
          </p:nvGrpSpPr>
          <p:grpSpPr>
            <a:xfrm>
              <a:off x="5778407" y="5954920"/>
              <a:ext cx="1106841" cy="475027"/>
              <a:chOff x="507046" y="4525112"/>
              <a:chExt cx="1257639" cy="560004"/>
            </a:xfrm>
          </p:grpSpPr>
          <p:sp>
            <p:nvSpPr>
              <p:cNvPr id="883" name="Snip Same Side Corner Rectangle 882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84" name="TextBox 883"/>
              <p:cNvSpPr txBox="1"/>
              <p:nvPr/>
            </p:nvSpPr>
            <p:spPr>
              <a:xfrm>
                <a:off x="507046" y="4530424"/>
                <a:ext cx="1257639" cy="55469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SPHK1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C5F2C6"/>
                    </a:solidFill>
                    <a:latin typeface="Arial" charset="0"/>
                  </a:rPr>
                  <a:t>Q9NYA1</a:t>
                </a:r>
                <a:endParaRPr lang="en-US" sz="900" dirty="0">
                  <a:solidFill>
                    <a:srgbClr val="C5F2C6"/>
                  </a:solidFill>
                </a:endParaRPr>
              </a:p>
            </p:txBody>
          </p:sp>
        </p:grpSp>
      </p:grpSp>
      <p:grpSp>
        <p:nvGrpSpPr>
          <p:cNvPr id="887" name="Group 886"/>
          <p:cNvGrpSpPr/>
          <p:nvPr/>
        </p:nvGrpSpPr>
        <p:grpSpPr>
          <a:xfrm>
            <a:off x="8231611" y="3876698"/>
            <a:ext cx="919115" cy="587027"/>
            <a:chOff x="9689643" y="4749901"/>
            <a:chExt cx="1106841" cy="706925"/>
          </a:xfrm>
        </p:grpSpPr>
        <p:grpSp>
          <p:nvGrpSpPr>
            <p:cNvPr id="888" name="Group 887"/>
            <p:cNvGrpSpPr/>
            <p:nvPr/>
          </p:nvGrpSpPr>
          <p:grpSpPr>
            <a:xfrm>
              <a:off x="9689643" y="4976977"/>
              <a:ext cx="1106841" cy="479849"/>
              <a:chOff x="507046" y="2817700"/>
              <a:chExt cx="1257639" cy="565689"/>
            </a:xfrm>
          </p:grpSpPr>
          <p:sp>
            <p:nvSpPr>
              <p:cNvPr id="892" name="Snip Same Side Corner Rectangle 891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3" name="TextBox 892"/>
              <p:cNvSpPr txBox="1"/>
              <p:nvPr/>
            </p:nvSpPr>
            <p:spPr>
              <a:xfrm>
                <a:off x="507046" y="2823012"/>
                <a:ext cx="1257639" cy="56037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STAT1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AB743D"/>
                    </a:solidFill>
                    <a:latin typeface="Arial" charset="0"/>
                  </a:rPr>
                  <a:t>P42224</a:t>
                </a:r>
                <a:endParaRPr lang="en-US" sz="90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889" name="Group 888"/>
            <p:cNvGrpSpPr/>
            <p:nvPr/>
          </p:nvGrpSpPr>
          <p:grpSpPr>
            <a:xfrm>
              <a:off x="9885226" y="4749901"/>
              <a:ext cx="715674" cy="275159"/>
              <a:chOff x="7630676" y="5324587"/>
              <a:chExt cx="862158" cy="391673"/>
            </a:xfrm>
          </p:grpSpPr>
          <p:sp>
            <p:nvSpPr>
              <p:cNvPr id="89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89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-S727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894" name="Group 893"/>
          <p:cNvGrpSpPr/>
          <p:nvPr/>
        </p:nvGrpSpPr>
        <p:grpSpPr>
          <a:xfrm>
            <a:off x="8231611" y="4470410"/>
            <a:ext cx="919115" cy="587027"/>
            <a:chOff x="9689643" y="4749901"/>
            <a:chExt cx="1106841" cy="706925"/>
          </a:xfrm>
        </p:grpSpPr>
        <p:grpSp>
          <p:nvGrpSpPr>
            <p:cNvPr id="895" name="Group 894"/>
            <p:cNvGrpSpPr/>
            <p:nvPr/>
          </p:nvGrpSpPr>
          <p:grpSpPr>
            <a:xfrm>
              <a:off x="9689643" y="4976977"/>
              <a:ext cx="1106841" cy="479849"/>
              <a:chOff x="507046" y="2817700"/>
              <a:chExt cx="1257639" cy="565689"/>
            </a:xfrm>
          </p:grpSpPr>
          <p:sp>
            <p:nvSpPr>
              <p:cNvPr id="899" name="Snip Same Side Corner Rectangle 898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00" name="TextBox 899"/>
              <p:cNvSpPr txBox="1"/>
              <p:nvPr/>
            </p:nvSpPr>
            <p:spPr>
              <a:xfrm>
                <a:off x="507046" y="2823012"/>
                <a:ext cx="1257639" cy="56037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STAT3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AB743D"/>
                    </a:solidFill>
                    <a:latin typeface="Arial" charset="0"/>
                  </a:rPr>
                  <a:t>P40763</a:t>
                </a:r>
                <a:endParaRPr lang="en-US" sz="90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896" name="Group 895"/>
            <p:cNvGrpSpPr/>
            <p:nvPr/>
          </p:nvGrpSpPr>
          <p:grpSpPr>
            <a:xfrm>
              <a:off x="9885226" y="4749901"/>
              <a:ext cx="715674" cy="275159"/>
              <a:chOff x="7630676" y="5324587"/>
              <a:chExt cx="862158" cy="391673"/>
            </a:xfrm>
          </p:grpSpPr>
          <p:sp>
            <p:nvSpPr>
              <p:cNvPr id="89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89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-S727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61" name="Group 160"/>
          <p:cNvGrpSpPr/>
          <p:nvPr/>
        </p:nvGrpSpPr>
        <p:grpSpPr>
          <a:xfrm>
            <a:off x="8231611" y="5024390"/>
            <a:ext cx="919115" cy="746442"/>
            <a:chOff x="9695531" y="-786284"/>
            <a:chExt cx="1106841" cy="898900"/>
          </a:xfrm>
        </p:grpSpPr>
        <p:grpSp>
          <p:nvGrpSpPr>
            <p:cNvPr id="901" name="Group 900"/>
            <p:cNvGrpSpPr/>
            <p:nvPr/>
          </p:nvGrpSpPr>
          <p:grpSpPr>
            <a:xfrm>
              <a:off x="9695531" y="-594309"/>
              <a:ext cx="1106841" cy="706925"/>
              <a:chOff x="9689643" y="4749901"/>
              <a:chExt cx="1106841" cy="706925"/>
            </a:xfrm>
          </p:grpSpPr>
          <p:grpSp>
            <p:nvGrpSpPr>
              <p:cNvPr id="902" name="Group 901"/>
              <p:cNvGrpSpPr/>
              <p:nvPr/>
            </p:nvGrpSpPr>
            <p:grpSpPr>
              <a:xfrm>
                <a:off x="9689643" y="4976977"/>
                <a:ext cx="1106841" cy="479849"/>
                <a:chOff x="507046" y="2817700"/>
                <a:chExt cx="1257639" cy="565689"/>
              </a:xfrm>
            </p:grpSpPr>
            <p:sp>
              <p:nvSpPr>
                <p:cNvPr id="906" name="Snip Same Side Corner Rectangle 905"/>
                <p:cNvSpPr/>
                <p:nvPr/>
              </p:nvSpPr>
              <p:spPr bwMode="auto">
                <a:xfrm>
                  <a:off x="595865" y="2817700"/>
                  <a:ext cx="1080000" cy="540000"/>
                </a:xfrm>
                <a:prstGeom prst="snip2SameRect">
                  <a:avLst>
                    <a:gd name="adj1" fmla="val 16667"/>
                    <a:gd name="adj2" fmla="val 38046"/>
                  </a:avLst>
                </a:prstGeom>
                <a:solidFill>
                  <a:srgbClr val="FF8A0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scene3d>
                  <a:camera prst="orthographicFront"/>
                  <a:lightRig rig="threePt" dir="t"/>
                </a:scene3d>
                <a:sp3d>
                  <a:bevelT/>
                </a:sp3d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  <a:sp3d extrusionH="57150">
                    <a:bevelT w="38100" h="38100"/>
                  </a:sp3d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9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charset="0"/>
                    <a:ea typeface="ＭＳ Ｐゴシック" charset="0"/>
                  </a:endParaRPr>
                </a:p>
              </p:txBody>
            </p:sp>
            <p:sp>
              <p:nvSpPr>
                <p:cNvPr id="907" name="TextBox 906"/>
                <p:cNvSpPr txBox="1"/>
                <p:nvPr/>
              </p:nvSpPr>
              <p:spPr>
                <a:xfrm>
                  <a:off x="507046" y="2823012"/>
                  <a:ext cx="1257639" cy="560377"/>
                </a:xfrm>
                <a:prstGeom prst="rect">
                  <a:avLst/>
                </a:prstGeom>
                <a:noFill/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ct val="110000"/>
                    </a:lnSpc>
                  </a:pPr>
                  <a:r>
                    <a:rPr lang="en-US" sz="900" dirty="0" smtClean="0">
                      <a:solidFill>
                        <a:schemeClr val="bg1"/>
                      </a:solidFill>
                      <a:latin typeface="Arial" charset="0"/>
                    </a:rPr>
                    <a:t>STAT5A</a:t>
                  </a:r>
                </a:p>
                <a:p>
                  <a:pPr algn="ctr">
                    <a:lnSpc>
                      <a:spcPct val="110000"/>
                    </a:lnSpc>
                  </a:pPr>
                  <a:r>
                    <a:rPr lang="en-US" sz="900" dirty="0" smtClean="0">
                      <a:solidFill>
                        <a:srgbClr val="AB743D"/>
                      </a:solidFill>
                      <a:latin typeface="Arial" charset="0"/>
                    </a:rPr>
                    <a:t>P42229</a:t>
                  </a:r>
                  <a:endParaRPr lang="en-US" sz="900" dirty="0">
                    <a:solidFill>
                      <a:srgbClr val="AB743D"/>
                    </a:solidFill>
                  </a:endParaRPr>
                </a:p>
              </p:txBody>
            </p:sp>
          </p:grpSp>
          <p:grpSp>
            <p:nvGrpSpPr>
              <p:cNvPr id="903" name="Group 902"/>
              <p:cNvGrpSpPr/>
              <p:nvPr/>
            </p:nvGrpSpPr>
            <p:grpSpPr>
              <a:xfrm>
                <a:off x="9885226" y="4749901"/>
                <a:ext cx="715674" cy="275159"/>
                <a:chOff x="7630676" y="5324587"/>
                <a:chExt cx="862158" cy="391673"/>
              </a:xfrm>
            </p:grpSpPr>
            <p:sp>
              <p:nvSpPr>
                <p:cNvPr id="904" name="AutoShape 156"/>
                <p:cNvSpPr>
                  <a:spLocks noChangeArrowheads="1"/>
                </p:cNvSpPr>
                <p:nvPr/>
              </p:nvSpPr>
              <p:spPr bwMode="auto">
                <a:xfrm>
                  <a:off x="7759792" y="5344549"/>
                  <a:ext cx="607710" cy="286562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chemeClr val="tx1"/>
                    </a:gs>
                    <a:gs pos="50000">
                      <a:srgbClr val="FF0000"/>
                    </a:gs>
                    <a:gs pos="100000">
                      <a:schemeClr val="tx1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/>
                </a:p>
              </p:txBody>
            </p:sp>
            <p:sp>
              <p:nvSpPr>
                <p:cNvPr id="905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7630676" y="5324587"/>
                  <a:ext cx="862158" cy="3916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900" dirty="0" smtClean="0">
                      <a:solidFill>
                        <a:srgbClr val="FFFFFF"/>
                      </a:solidFill>
                      <a:latin typeface="Arial" charset="0"/>
                    </a:rPr>
                    <a:t>-S780</a:t>
                  </a:r>
                  <a:endParaRPr lang="en-US" sz="900" dirty="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908" name="Group 907"/>
            <p:cNvGrpSpPr/>
            <p:nvPr/>
          </p:nvGrpSpPr>
          <p:grpSpPr>
            <a:xfrm>
              <a:off x="9897337" y="-786284"/>
              <a:ext cx="715674" cy="275159"/>
              <a:chOff x="7606672" y="6000905"/>
              <a:chExt cx="862158" cy="391673"/>
            </a:xfrm>
          </p:grpSpPr>
          <p:sp>
            <p:nvSpPr>
              <p:cNvPr id="90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910" name="Text Box 160"/>
              <p:cNvSpPr txBox="1">
                <a:spLocks noChangeArrowheads="1"/>
              </p:cNvSpPr>
              <p:nvPr/>
            </p:nvSpPr>
            <p:spPr bwMode="auto">
              <a:xfrm>
                <a:off x="7606672" y="6000905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S726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911" name="Group 910"/>
          <p:cNvGrpSpPr/>
          <p:nvPr/>
        </p:nvGrpSpPr>
        <p:grpSpPr>
          <a:xfrm>
            <a:off x="8231611" y="5748312"/>
            <a:ext cx="919115" cy="785444"/>
            <a:chOff x="9689643" y="4510962"/>
            <a:chExt cx="1106841" cy="945868"/>
          </a:xfrm>
        </p:grpSpPr>
        <p:grpSp>
          <p:nvGrpSpPr>
            <p:cNvPr id="912" name="Group 911"/>
            <p:cNvGrpSpPr/>
            <p:nvPr/>
          </p:nvGrpSpPr>
          <p:grpSpPr>
            <a:xfrm>
              <a:off x="9689643" y="4976981"/>
              <a:ext cx="1106841" cy="479849"/>
              <a:chOff x="507046" y="2817700"/>
              <a:chExt cx="1257639" cy="565688"/>
            </a:xfrm>
          </p:grpSpPr>
          <p:sp>
            <p:nvSpPr>
              <p:cNvPr id="919" name="Snip Same Side Corner Rectangle 918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20" name="TextBox 919"/>
              <p:cNvSpPr txBox="1"/>
              <p:nvPr/>
            </p:nvSpPr>
            <p:spPr>
              <a:xfrm>
                <a:off x="507046" y="2823012"/>
                <a:ext cx="1257639" cy="56037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chemeClr val="bg1"/>
                    </a:solidFill>
                    <a:latin typeface="Arial" charset="0"/>
                  </a:rPr>
                  <a:t>UBF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900" dirty="0" smtClean="0">
                    <a:solidFill>
                      <a:srgbClr val="AB743D"/>
                    </a:solidFill>
                    <a:latin typeface="Arial" charset="0"/>
                  </a:rPr>
                  <a:t>P17480</a:t>
                </a:r>
                <a:endParaRPr lang="en-US" sz="90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913" name="Group 912"/>
            <p:cNvGrpSpPr/>
            <p:nvPr/>
          </p:nvGrpSpPr>
          <p:grpSpPr>
            <a:xfrm>
              <a:off x="9885226" y="4737790"/>
              <a:ext cx="715674" cy="275159"/>
              <a:chOff x="7630676" y="5307348"/>
              <a:chExt cx="862158" cy="391673"/>
            </a:xfrm>
          </p:grpSpPr>
          <p:sp>
            <p:nvSpPr>
              <p:cNvPr id="91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91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07348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-T201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14" name="Group 913"/>
            <p:cNvGrpSpPr/>
            <p:nvPr/>
          </p:nvGrpSpPr>
          <p:grpSpPr>
            <a:xfrm>
              <a:off x="9885226" y="4510962"/>
              <a:ext cx="715674" cy="275159"/>
              <a:chOff x="7630676" y="5290109"/>
              <a:chExt cx="862158" cy="391673"/>
            </a:xfrm>
          </p:grpSpPr>
          <p:sp>
            <p:nvSpPr>
              <p:cNvPr id="91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00"/>
              </a:p>
            </p:txBody>
          </p:sp>
          <p:sp>
            <p:nvSpPr>
              <p:cNvPr id="91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290109"/>
                <a:ext cx="862158" cy="391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00" dirty="0" smtClean="0">
                    <a:solidFill>
                      <a:srgbClr val="FFFFFF"/>
                    </a:solidFill>
                    <a:latin typeface="Arial" charset="0"/>
                  </a:rPr>
                  <a:t>-T117</a:t>
                </a:r>
                <a:endParaRPr lang="en-US" sz="90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921" name="Straight Arrow Connector 920"/>
          <p:cNvCxnSpPr/>
          <p:nvPr/>
        </p:nvCxnSpPr>
        <p:spPr bwMode="auto">
          <a:xfrm flipH="1">
            <a:off x="2122872" y="5465154"/>
            <a:ext cx="1766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22" name="Straight Arrow Connector 921"/>
          <p:cNvCxnSpPr/>
          <p:nvPr/>
        </p:nvCxnSpPr>
        <p:spPr bwMode="auto">
          <a:xfrm flipH="1">
            <a:off x="2122375" y="5852450"/>
            <a:ext cx="17663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23" name="Straight Arrow Connector 922"/>
          <p:cNvCxnSpPr/>
          <p:nvPr/>
        </p:nvCxnSpPr>
        <p:spPr bwMode="auto">
          <a:xfrm flipH="1">
            <a:off x="756213" y="5356153"/>
            <a:ext cx="322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24" name="Straight Arrow Connector 923"/>
          <p:cNvCxnSpPr/>
          <p:nvPr/>
        </p:nvCxnSpPr>
        <p:spPr bwMode="auto">
          <a:xfrm flipH="1">
            <a:off x="746156" y="5507007"/>
            <a:ext cx="322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25" name="Straight Arrow Connector 924"/>
          <p:cNvCxnSpPr/>
          <p:nvPr/>
        </p:nvCxnSpPr>
        <p:spPr bwMode="auto">
          <a:xfrm flipH="1">
            <a:off x="757242" y="5638174"/>
            <a:ext cx="322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 flipV="1">
            <a:off x="1059191" y="4755725"/>
            <a:ext cx="0" cy="88244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3" name="Elbow Connector 172"/>
          <p:cNvCxnSpPr/>
          <p:nvPr/>
        </p:nvCxnSpPr>
        <p:spPr bwMode="auto">
          <a:xfrm rot="16200000" flipH="1">
            <a:off x="1265648" y="3465749"/>
            <a:ext cx="3114991" cy="1198417"/>
          </a:xfrm>
          <a:prstGeom prst="bentConnector3">
            <a:avLst>
              <a:gd name="adj1" fmla="val 926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26" name="Straight Arrow Connector 925"/>
          <p:cNvCxnSpPr/>
          <p:nvPr/>
        </p:nvCxnSpPr>
        <p:spPr bwMode="auto">
          <a:xfrm flipH="1">
            <a:off x="3090232" y="5607369"/>
            <a:ext cx="322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27" name="Straight Arrow Connector 926"/>
          <p:cNvCxnSpPr/>
          <p:nvPr/>
        </p:nvCxnSpPr>
        <p:spPr bwMode="auto">
          <a:xfrm flipH="1">
            <a:off x="3090232" y="5475211"/>
            <a:ext cx="322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28" name="Straight Arrow Connector 927"/>
          <p:cNvCxnSpPr/>
          <p:nvPr/>
        </p:nvCxnSpPr>
        <p:spPr bwMode="auto">
          <a:xfrm flipH="1">
            <a:off x="3090671" y="4851850"/>
            <a:ext cx="322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29" name="Straight Arrow Connector 928"/>
          <p:cNvCxnSpPr/>
          <p:nvPr/>
        </p:nvCxnSpPr>
        <p:spPr bwMode="auto">
          <a:xfrm flipH="1">
            <a:off x="3090671" y="4725234"/>
            <a:ext cx="322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30" name="Straight Arrow Connector 929"/>
          <p:cNvCxnSpPr/>
          <p:nvPr/>
        </p:nvCxnSpPr>
        <p:spPr bwMode="auto">
          <a:xfrm flipH="1">
            <a:off x="3092611" y="4566895"/>
            <a:ext cx="322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31" name="Straight Arrow Connector 930"/>
          <p:cNvCxnSpPr/>
          <p:nvPr/>
        </p:nvCxnSpPr>
        <p:spPr bwMode="auto">
          <a:xfrm>
            <a:off x="3432203" y="2941176"/>
            <a:ext cx="322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32" name="Straight Arrow Connector 931"/>
          <p:cNvCxnSpPr/>
          <p:nvPr/>
        </p:nvCxnSpPr>
        <p:spPr bwMode="auto">
          <a:xfrm>
            <a:off x="3427986" y="2810128"/>
            <a:ext cx="322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34" name="Straight Arrow Connector 933"/>
          <p:cNvCxnSpPr/>
          <p:nvPr/>
        </p:nvCxnSpPr>
        <p:spPr bwMode="auto">
          <a:xfrm>
            <a:off x="3422146" y="3705501"/>
            <a:ext cx="322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35" name="Straight Arrow Connector 934"/>
          <p:cNvCxnSpPr/>
          <p:nvPr/>
        </p:nvCxnSpPr>
        <p:spPr bwMode="auto">
          <a:xfrm>
            <a:off x="3417929" y="3574453"/>
            <a:ext cx="322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36" name="Straight Arrow Connector 935"/>
          <p:cNvCxnSpPr/>
          <p:nvPr/>
        </p:nvCxnSpPr>
        <p:spPr bwMode="auto">
          <a:xfrm>
            <a:off x="3422146" y="4731307"/>
            <a:ext cx="322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37" name="Straight Arrow Connector 936"/>
          <p:cNvCxnSpPr/>
          <p:nvPr/>
        </p:nvCxnSpPr>
        <p:spPr bwMode="auto">
          <a:xfrm>
            <a:off x="3417929" y="4570088"/>
            <a:ext cx="322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38" name="Straight Arrow Connector 937"/>
          <p:cNvCxnSpPr/>
          <p:nvPr/>
        </p:nvCxnSpPr>
        <p:spPr bwMode="auto">
          <a:xfrm>
            <a:off x="3422146" y="5606258"/>
            <a:ext cx="322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39" name="Straight Arrow Connector 938"/>
          <p:cNvCxnSpPr/>
          <p:nvPr/>
        </p:nvCxnSpPr>
        <p:spPr bwMode="auto">
          <a:xfrm>
            <a:off x="3417929" y="5475211"/>
            <a:ext cx="322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0" name="Straight Arrow Connector 939"/>
          <p:cNvCxnSpPr/>
          <p:nvPr/>
        </p:nvCxnSpPr>
        <p:spPr bwMode="auto">
          <a:xfrm>
            <a:off x="3422146" y="5314608"/>
            <a:ext cx="322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1" name="Straight Arrow Connector 940"/>
          <p:cNvCxnSpPr/>
          <p:nvPr/>
        </p:nvCxnSpPr>
        <p:spPr bwMode="auto">
          <a:xfrm>
            <a:off x="3417929" y="4439348"/>
            <a:ext cx="322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2" name="Straight Arrow Connector 941"/>
          <p:cNvCxnSpPr/>
          <p:nvPr/>
        </p:nvCxnSpPr>
        <p:spPr bwMode="auto">
          <a:xfrm>
            <a:off x="3417929" y="3876161"/>
            <a:ext cx="322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1" name="Straight Connector 190"/>
          <p:cNvCxnSpPr/>
          <p:nvPr/>
        </p:nvCxnSpPr>
        <p:spPr bwMode="auto">
          <a:xfrm>
            <a:off x="3417929" y="471536"/>
            <a:ext cx="0" cy="205944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7" name="Straight Arrow Connector 946"/>
          <p:cNvCxnSpPr/>
          <p:nvPr/>
        </p:nvCxnSpPr>
        <p:spPr bwMode="auto">
          <a:xfrm>
            <a:off x="3427986" y="2180497"/>
            <a:ext cx="322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51" name="Straight Arrow Connector 950"/>
          <p:cNvCxnSpPr/>
          <p:nvPr/>
        </p:nvCxnSpPr>
        <p:spPr bwMode="auto">
          <a:xfrm flipH="1">
            <a:off x="3081822" y="6224720"/>
            <a:ext cx="3220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52" name="Straight Connector 951"/>
          <p:cNvCxnSpPr/>
          <p:nvPr/>
        </p:nvCxnSpPr>
        <p:spPr bwMode="auto">
          <a:xfrm flipV="1">
            <a:off x="3415784" y="5607369"/>
            <a:ext cx="0" cy="7486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54" name="Straight Arrow Connector 953"/>
          <p:cNvCxnSpPr/>
          <p:nvPr/>
        </p:nvCxnSpPr>
        <p:spPr bwMode="auto">
          <a:xfrm>
            <a:off x="3405727" y="6355973"/>
            <a:ext cx="19359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59" name="Straight Connector 958"/>
          <p:cNvCxnSpPr/>
          <p:nvPr/>
        </p:nvCxnSpPr>
        <p:spPr bwMode="auto">
          <a:xfrm>
            <a:off x="3316585" y="2671317"/>
            <a:ext cx="111875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4" name="Elbow Connector 193"/>
          <p:cNvCxnSpPr/>
          <p:nvPr/>
        </p:nvCxnSpPr>
        <p:spPr bwMode="auto">
          <a:xfrm rot="16200000" flipH="1">
            <a:off x="3592696" y="3499950"/>
            <a:ext cx="3567413" cy="1882125"/>
          </a:xfrm>
          <a:prstGeom prst="bentConnector3">
            <a:avLst>
              <a:gd name="adj1" fmla="val 99555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60" name="Straight Connector 959"/>
          <p:cNvCxnSpPr/>
          <p:nvPr/>
        </p:nvCxnSpPr>
        <p:spPr bwMode="auto">
          <a:xfrm flipV="1">
            <a:off x="8231840" y="600476"/>
            <a:ext cx="0" cy="59487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61" name="Straight Connector 960"/>
          <p:cNvCxnSpPr/>
          <p:nvPr/>
        </p:nvCxnSpPr>
        <p:spPr bwMode="auto">
          <a:xfrm flipV="1">
            <a:off x="4435339" y="589182"/>
            <a:ext cx="0" cy="20681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62" name="Straight Arrow Connector 961"/>
          <p:cNvCxnSpPr/>
          <p:nvPr/>
        </p:nvCxnSpPr>
        <p:spPr bwMode="auto">
          <a:xfrm>
            <a:off x="4440199" y="600476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63" name="Straight Arrow Connector 962"/>
          <p:cNvCxnSpPr/>
          <p:nvPr/>
        </p:nvCxnSpPr>
        <p:spPr bwMode="auto">
          <a:xfrm>
            <a:off x="4450359" y="1240712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64" name="Straight Arrow Connector 963"/>
          <p:cNvCxnSpPr/>
          <p:nvPr/>
        </p:nvCxnSpPr>
        <p:spPr bwMode="auto">
          <a:xfrm>
            <a:off x="4450359" y="1403272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65" name="Straight Arrow Connector 964"/>
          <p:cNvCxnSpPr/>
          <p:nvPr/>
        </p:nvCxnSpPr>
        <p:spPr bwMode="auto">
          <a:xfrm>
            <a:off x="4450359" y="2012907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66" name="Straight Arrow Connector 965"/>
          <p:cNvCxnSpPr/>
          <p:nvPr/>
        </p:nvCxnSpPr>
        <p:spPr bwMode="auto">
          <a:xfrm>
            <a:off x="4450359" y="2330188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67" name="Straight Arrow Connector 966"/>
          <p:cNvCxnSpPr/>
          <p:nvPr/>
        </p:nvCxnSpPr>
        <p:spPr bwMode="auto">
          <a:xfrm>
            <a:off x="4450359" y="2922083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68" name="Straight Arrow Connector 967"/>
          <p:cNvCxnSpPr/>
          <p:nvPr/>
        </p:nvCxnSpPr>
        <p:spPr bwMode="auto">
          <a:xfrm>
            <a:off x="4439960" y="3667976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69" name="Straight Arrow Connector 968"/>
          <p:cNvCxnSpPr/>
          <p:nvPr/>
        </p:nvCxnSpPr>
        <p:spPr bwMode="auto">
          <a:xfrm>
            <a:off x="4450120" y="3810216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0" name="Straight Arrow Connector 969"/>
          <p:cNvCxnSpPr/>
          <p:nvPr/>
        </p:nvCxnSpPr>
        <p:spPr bwMode="auto">
          <a:xfrm>
            <a:off x="4455825" y="4470407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1" name="Straight Arrow Connector 970"/>
          <p:cNvCxnSpPr/>
          <p:nvPr/>
        </p:nvCxnSpPr>
        <p:spPr bwMode="auto">
          <a:xfrm>
            <a:off x="4450120" y="5063806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2" name="Straight Arrow Connector 971"/>
          <p:cNvCxnSpPr/>
          <p:nvPr/>
        </p:nvCxnSpPr>
        <p:spPr bwMode="auto">
          <a:xfrm>
            <a:off x="4450886" y="5621980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3" name="Straight Arrow Connector 972"/>
          <p:cNvCxnSpPr/>
          <p:nvPr/>
        </p:nvCxnSpPr>
        <p:spPr bwMode="auto">
          <a:xfrm>
            <a:off x="8231792" y="613002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4" name="Straight Arrow Connector 973"/>
          <p:cNvCxnSpPr/>
          <p:nvPr/>
        </p:nvCxnSpPr>
        <p:spPr bwMode="auto">
          <a:xfrm>
            <a:off x="8231840" y="785909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5" name="Straight Arrow Connector 974"/>
          <p:cNvCxnSpPr/>
          <p:nvPr/>
        </p:nvCxnSpPr>
        <p:spPr bwMode="auto">
          <a:xfrm>
            <a:off x="8231840" y="1367595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6" name="Straight Arrow Connector 975"/>
          <p:cNvCxnSpPr/>
          <p:nvPr/>
        </p:nvCxnSpPr>
        <p:spPr bwMode="auto">
          <a:xfrm>
            <a:off x="8242000" y="1530362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7" name="Straight Arrow Connector 976"/>
          <p:cNvCxnSpPr/>
          <p:nvPr/>
        </p:nvCxnSpPr>
        <p:spPr bwMode="auto">
          <a:xfrm>
            <a:off x="8231840" y="1700605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8" name="Straight Arrow Connector 977"/>
          <p:cNvCxnSpPr/>
          <p:nvPr/>
        </p:nvCxnSpPr>
        <p:spPr bwMode="auto">
          <a:xfrm>
            <a:off x="8231840" y="2261454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79" name="Straight Arrow Connector 978"/>
          <p:cNvCxnSpPr/>
          <p:nvPr/>
        </p:nvCxnSpPr>
        <p:spPr bwMode="auto">
          <a:xfrm>
            <a:off x="8228826" y="2840962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80" name="Straight Arrow Connector 979"/>
          <p:cNvCxnSpPr/>
          <p:nvPr/>
        </p:nvCxnSpPr>
        <p:spPr bwMode="auto">
          <a:xfrm>
            <a:off x="8252160" y="3419925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81" name="Straight Arrow Connector 980"/>
          <p:cNvCxnSpPr/>
          <p:nvPr/>
        </p:nvCxnSpPr>
        <p:spPr bwMode="auto">
          <a:xfrm>
            <a:off x="8242000" y="3978929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82" name="Straight Arrow Connector 981"/>
          <p:cNvCxnSpPr/>
          <p:nvPr/>
        </p:nvCxnSpPr>
        <p:spPr bwMode="auto">
          <a:xfrm>
            <a:off x="8242000" y="4568412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83" name="Straight Arrow Connector 982"/>
          <p:cNvCxnSpPr/>
          <p:nvPr/>
        </p:nvCxnSpPr>
        <p:spPr bwMode="auto">
          <a:xfrm>
            <a:off x="8231840" y="5303113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84" name="Straight Arrow Connector 983"/>
          <p:cNvCxnSpPr/>
          <p:nvPr/>
        </p:nvCxnSpPr>
        <p:spPr bwMode="auto">
          <a:xfrm>
            <a:off x="8231840" y="5868979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85" name="Straight Arrow Connector 984"/>
          <p:cNvCxnSpPr/>
          <p:nvPr/>
        </p:nvCxnSpPr>
        <p:spPr bwMode="auto">
          <a:xfrm>
            <a:off x="8242000" y="6059622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86" name="Straight Arrow Connector 985"/>
          <p:cNvCxnSpPr/>
          <p:nvPr/>
        </p:nvCxnSpPr>
        <p:spPr bwMode="auto">
          <a:xfrm flipH="1">
            <a:off x="7977840" y="5876742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87" name="Straight Arrow Connector 986"/>
          <p:cNvCxnSpPr/>
          <p:nvPr/>
        </p:nvCxnSpPr>
        <p:spPr bwMode="auto">
          <a:xfrm flipH="1">
            <a:off x="7977840" y="6059622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88" name="Straight Arrow Connector 987"/>
          <p:cNvCxnSpPr/>
          <p:nvPr/>
        </p:nvCxnSpPr>
        <p:spPr bwMode="auto">
          <a:xfrm flipH="1">
            <a:off x="7977840" y="1965619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1" name="Elbow Connector 200"/>
          <p:cNvCxnSpPr/>
          <p:nvPr/>
        </p:nvCxnSpPr>
        <p:spPr bwMode="auto">
          <a:xfrm rot="10800000">
            <a:off x="31447" y="2366896"/>
            <a:ext cx="2337415" cy="249699"/>
          </a:xfrm>
          <a:prstGeom prst="bentConnector3">
            <a:avLst>
              <a:gd name="adj1" fmla="val 59997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3" name="Straight Connector 212"/>
          <p:cNvCxnSpPr/>
          <p:nvPr/>
        </p:nvCxnSpPr>
        <p:spPr bwMode="auto">
          <a:xfrm>
            <a:off x="3415740" y="471536"/>
            <a:ext cx="3891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89" name="Straight Connector 988"/>
          <p:cNvCxnSpPr/>
          <p:nvPr/>
        </p:nvCxnSpPr>
        <p:spPr bwMode="auto">
          <a:xfrm>
            <a:off x="6326865" y="471536"/>
            <a:ext cx="0" cy="55957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0" name="Straight Connector 989"/>
          <p:cNvCxnSpPr/>
          <p:nvPr/>
        </p:nvCxnSpPr>
        <p:spPr bwMode="auto">
          <a:xfrm>
            <a:off x="5385399" y="396240"/>
            <a:ext cx="0" cy="5752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1" name="Straight Arrow Connector 990"/>
          <p:cNvCxnSpPr/>
          <p:nvPr/>
        </p:nvCxnSpPr>
        <p:spPr bwMode="auto">
          <a:xfrm>
            <a:off x="5398374" y="1264722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2" name="Straight Arrow Connector 991"/>
          <p:cNvCxnSpPr/>
          <p:nvPr/>
        </p:nvCxnSpPr>
        <p:spPr bwMode="auto">
          <a:xfrm>
            <a:off x="5386762" y="2330410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3" name="Straight Arrow Connector 992"/>
          <p:cNvCxnSpPr/>
          <p:nvPr/>
        </p:nvCxnSpPr>
        <p:spPr bwMode="auto">
          <a:xfrm>
            <a:off x="5388214" y="2485056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4" name="Straight Arrow Connector 993"/>
          <p:cNvCxnSpPr/>
          <p:nvPr/>
        </p:nvCxnSpPr>
        <p:spPr bwMode="auto">
          <a:xfrm>
            <a:off x="5398374" y="3815082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6" name="Straight Arrow Connector 995"/>
          <p:cNvCxnSpPr/>
          <p:nvPr/>
        </p:nvCxnSpPr>
        <p:spPr bwMode="auto">
          <a:xfrm>
            <a:off x="6333989" y="857562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7" name="Straight Arrow Connector 996"/>
          <p:cNvCxnSpPr/>
          <p:nvPr/>
        </p:nvCxnSpPr>
        <p:spPr bwMode="auto">
          <a:xfrm>
            <a:off x="6333989" y="1138431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8" name="Straight Arrow Connector 997"/>
          <p:cNvCxnSpPr/>
          <p:nvPr/>
        </p:nvCxnSpPr>
        <p:spPr bwMode="auto">
          <a:xfrm>
            <a:off x="6333989" y="2080308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99" name="Straight Arrow Connector 998"/>
          <p:cNvCxnSpPr/>
          <p:nvPr/>
        </p:nvCxnSpPr>
        <p:spPr bwMode="auto">
          <a:xfrm>
            <a:off x="6333989" y="2365682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0" name="Straight Arrow Connector 999"/>
          <p:cNvCxnSpPr/>
          <p:nvPr/>
        </p:nvCxnSpPr>
        <p:spPr bwMode="auto">
          <a:xfrm>
            <a:off x="6333989" y="2508409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1" name="Straight Arrow Connector 1000"/>
          <p:cNvCxnSpPr/>
          <p:nvPr/>
        </p:nvCxnSpPr>
        <p:spPr bwMode="auto">
          <a:xfrm>
            <a:off x="6333989" y="3238933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2" name="Straight Arrow Connector 1001"/>
          <p:cNvCxnSpPr/>
          <p:nvPr/>
        </p:nvCxnSpPr>
        <p:spPr bwMode="auto">
          <a:xfrm>
            <a:off x="6333989" y="3383270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3" name="Straight Arrow Connector 1002"/>
          <p:cNvCxnSpPr/>
          <p:nvPr/>
        </p:nvCxnSpPr>
        <p:spPr bwMode="auto">
          <a:xfrm>
            <a:off x="6333989" y="3511831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4" name="Straight Arrow Connector 1003"/>
          <p:cNvCxnSpPr/>
          <p:nvPr/>
        </p:nvCxnSpPr>
        <p:spPr bwMode="auto">
          <a:xfrm>
            <a:off x="6333989" y="4105185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5" name="Straight Arrow Connector 1004"/>
          <p:cNvCxnSpPr/>
          <p:nvPr/>
        </p:nvCxnSpPr>
        <p:spPr bwMode="auto">
          <a:xfrm>
            <a:off x="6333989" y="4859673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6" name="Straight Arrow Connector 1005"/>
          <p:cNvCxnSpPr/>
          <p:nvPr/>
        </p:nvCxnSpPr>
        <p:spPr bwMode="auto">
          <a:xfrm>
            <a:off x="6333989" y="5479980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7" name="Straight Arrow Connector 1006"/>
          <p:cNvCxnSpPr/>
          <p:nvPr/>
        </p:nvCxnSpPr>
        <p:spPr bwMode="auto">
          <a:xfrm>
            <a:off x="6333989" y="6057130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8" name="Straight Arrow Connector 1007"/>
          <p:cNvCxnSpPr/>
          <p:nvPr/>
        </p:nvCxnSpPr>
        <p:spPr bwMode="auto">
          <a:xfrm flipH="1">
            <a:off x="6055717" y="1421240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9" name="Straight Arrow Connector 1008"/>
          <p:cNvCxnSpPr/>
          <p:nvPr/>
        </p:nvCxnSpPr>
        <p:spPr bwMode="auto">
          <a:xfrm flipH="1">
            <a:off x="6072243" y="2132489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10" name="Straight Arrow Connector 1009"/>
          <p:cNvCxnSpPr/>
          <p:nvPr/>
        </p:nvCxnSpPr>
        <p:spPr bwMode="auto">
          <a:xfrm flipH="1">
            <a:off x="6074112" y="2640762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11" name="Straight Arrow Connector 1010"/>
          <p:cNvCxnSpPr/>
          <p:nvPr/>
        </p:nvCxnSpPr>
        <p:spPr bwMode="auto">
          <a:xfrm flipH="1">
            <a:off x="6066234" y="3678136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12" name="Straight Arrow Connector 1011"/>
          <p:cNvCxnSpPr/>
          <p:nvPr/>
        </p:nvCxnSpPr>
        <p:spPr bwMode="auto">
          <a:xfrm flipH="1">
            <a:off x="6066234" y="4438593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13" name="Straight Arrow Connector 1012"/>
          <p:cNvCxnSpPr/>
          <p:nvPr/>
        </p:nvCxnSpPr>
        <p:spPr bwMode="auto">
          <a:xfrm flipH="1">
            <a:off x="6066234" y="5048340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14" name="Straight Arrow Connector 1013"/>
          <p:cNvCxnSpPr/>
          <p:nvPr/>
        </p:nvCxnSpPr>
        <p:spPr bwMode="auto">
          <a:xfrm flipH="1">
            <a:off x="6075634" y="5628014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15" name="Straight Arrow Connector 1014"/>
          <p:cNvCxnSpPr/>
          <p:nvPr/>
        </p:nvCxnSpPr>
        <p:spPr bwMode="auto">
          <a:xfrm flipH="1">
            <a:off x="5131177" y="3504687"/>
            <a:ext cx="11862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16" name="Straight Connector 1015"/>
          <p:cNvCxnSpPr/>
          <p:nvPr/>
        </p:nvCxnSpPr>
        <p:spPr bwMode="auto">
          <a:xfrm>
            <a:off x="7306940" y="470005"/>
            <a:ext cx="0" cy="48331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18" name="Straight Arrow Connector 1017"/>
          <p:cNvCxnSpPr/>
          <p:nvPr/>
        </p:nvCxnSpPr>
        <p:spPr bwMode="auto">
          <a:xfrm>
            <a:off x="7306940" y="5298583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19" name="Straight Arrow Connector 1018"/>
          <p:cNvCxnSpPr/>
          <p:nvPr/>
        </p:nvCxnSpPr>
        <p:spPr bwMode="auto">
          <a:xfrm>
            <a:off x="7306940" y="4006920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0" name="Straight Arrow Connector 1019"/>
          <p:cNvCxnSpPr/>
          <p:nvPr/>
        </p:nvCxnSpPr>
        <p:spPr bwMode="auto">
          <a:xfrm>
            <a:off x="7306940" y="4149478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1" name="Straight Arrow Connector 1020"/>
          <p:cNvCxnSpPr/>
          <p:nvPr/>
        </p:nvCxnSpPr>
        <p:spPr bwMode="auto">
          <a:xfrm>
            <a:off x="7306940" y="3235145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2" name="Straight Arrow Connector 1021"/>
          <p:cNvCxnSpPr/>
          <p:nvPr/>
        </p:nvCxnSpPr>
        <p:spPr bwMode="auto">
          <a:xfrm>
            <a:off x="7306940" y="2534297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3" name="Straight Arrow Connector 1022"/>
          <p:cNvCxnSpPr/>
          <p:nvPr/>
        </p:nvCxnSpPr>
        <p:spPr bwMode="auto">
          <a:xfrm>
            <a:off x="7306940" y="1800113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4" name="Straight Arrow Connector 1023"/>
          <p:cNvCxnSpPr/>
          <p:nvPr/>
        </p:nvCxnSpPr>
        <p:spPr bwMode="auto">
          <a:xfrm>
            <a:off x="7306940" y="1619452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5" name="Straight Arrow Connector 1024"/>
          <p:cNvCxnSpPr/>
          <p:nvPr/>
        </p:nvCxnSpPr>
        <p:spPr bwMode="auto">
          <a:xfrm>
            <a:off x="7306940" y="1083305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6" name="Straight Arrow Connector 1025"/>
          <p:cNvCxnSpPr/>
          <p:nvPr/>
        </p:nvCxnSpPr>
        <p:spPr bwMode="auto">
          <a:xfrm>
            <a:off x="7306940" y="589182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7" name="Straight Connector 1026"/>
          <p:cNvCxnSpPr/>
          <p:nvPr/>
        </p:nvCxnSpPr>
        <p:spPr bwMode="auto">
          <a:xfrm>
            <a:off x="5378054" y="410576"/>
            <a:ext cx="18780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29" name="Straight Connector 1028"/>
          <p:cNvCxnSpPr/>
          <p:nvPr/>
        </p:nvCxnSpPr>
        <p:spPr bwMode="auto">
          <a:xfrm>
            <a:off x="7245980" y="410576"/>
            <a:ext cx="0" cy="47394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0" name="Straight Arrow Connector 1029"/>
          <p:cNvCxnSpPr/>
          <p:nvPr/>
        </p:nvCxnSpPr>
        <p:spPr bwMode="auto">
          <a:xfrm>
            <a:off x="7245980" y="5145733"/>
            <a:ext cx="123709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1" name="Straight Arrow Connector 1030"/>
          <p:cNvCxnSpPr/>
          <p:nvPr/>
        </p:nvCxnSpPr>
        <p:spPr bwMode="auto">
          <a:xfrm>
            <a:off x="7256140" y="759155"/>
            <a:ext cx="31776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2" name="Straight Arrow Connector 1031"/>
          <p:cNvCxnSpPr/>
          <p:nvPr/>
        </p:nvCxnSpPr>
        <p:spPr bwMode="auto">
          <a:xfrm>
            <a:off x="7258040" y="901395"/>
            <a:ext cx="31776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3" name="Straight Arrow Connector 1032"/>
          <p:cNvCxnSpPr/>
          <p:nvPr/>
        </p:nvCxnSpPr>
        <p:spPr bwMode="auto">
          <a:xfrm>
            <a:off x="7249235" y="3864736"/>
            <a:ext cx="31776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4" name="Straight Arrow Connector 1033"/>
          <p:cNvCxnSpPr/>
          <p:nvPr/>
        </p:nvCxnSpPr>
        <p:spPr bwMode="auto">
          <a:xfrm>
            <a:off x="7247880" y="4294880"/>
            <a:ext cx="31776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5" name="Straight Arrow Connector 1034"/>
          <p:cNvCxnSpPr/>
          <p:nvPr/>
        </p:nvCxnSpPr>
        <p:spPr bwMode="auto">
          <a:xfrm>
            <a:off x="7251680" y="4440088"/>
            <a:ext cx="31776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6" name="Straight Arrow Connector 1035"/>
          <p:cNvCxnSpPr/>
          <p:nvPr/>
        </p:nvCxnSpPr>
        <p:spPr bwMode="auto">
          <a:xfrm>
            <a:off x="7258040" y="4579360"/>
            <a:ext cx="31776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7" name="Straight Arrow Connector 1036"/>
          <p:cNvCxnSpPr/>
          <p:nvPr/>
        </p:nvCxnSpPr>
        <p:spPr bwMode="auto">
          <a:xfrm flipH="1">
            <a:off x="7012449" y="998164"/>
            <a:ext cx="2335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8" name="Straight Arrow Connector 1037"/>
          <p:cNvCxnSpPr/>
          <p:nvPr/>
        </p:nvCxnSpPr>
        <p:spPr bwMode="auto">
          <a:xfrm flipH="1">
            <a:off x="7014349" y="1293471"/>
            <a:ext cx="2335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9" name="Straight Arrow Connector 1038"/>
          <p:cNvCxnSpPr/>
          <p:nvPr/>
        </p:nvCxnSpPr>
        <p:spPr bwMode="auto">
          <a:xfrm flipH="1">
            <a:off x="7014349" y="1415391"/>
            <a:ext cx="2335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40" name="Straight Arrow Connector 1039"/>
          <p:cNvCxnSpPr/>
          <p:nvPr/>
        </p:nvCxnSpPr>
        <p:spPr bwMode="auto">
          <a:xfrm flipH="1">
            <a:off x="6994937" y="2231127"/>
            <a:ext cx="2335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41" name="Straight Arrow Connector 1040"/>
          <p:cNvCxnSpPr/>
          <p:nvPr/>
        </p:nvCxnSpPr>
        <p:spPr bwMode="auto">
          <a:xfrm flipH="1">
            <a:off x="7004189" y="2625050"/>
            <a:ext cx="2335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42" name="Straight Arrow Connector 1041"/>
          <p:cNvCxnSpPr/>
          <p:nvPr/>
        </p:nvCxnSpPr>
        <p:spPr bwMode="auto">
          <a:xfrm flipH="1">
            <a:off x="7014349" y="4260574"/>
            <a:ext cx="2335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8" name="Elbow Connector 267"/>
          <p:cNvCxnSpPr/>
          <p:nvPr/>
        </p:nvCxnSpPr>
        <p:spPr bwMode="auto">
          <a:xfrm>
            <a:off x="6337025" y="6224719"/>
            <a:ext cx="1904975" cy="317988"/>
          </a:xfrm>
          <a:prstGeom prst="bentConnector3">
            <a:avLst>
              <a:gd name="adj1" fmla="val -134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46" name="Straight Connector 1045"/>
          <p:cNvCxnSpPr/>
          <p:nvPr/>
        </p:nvCxnSpPr>
        <p:spPr bwMode="auto">
          <a:xfrm>
            <a:off x="3362851" y="1333768"/>
            <a:ext cx="23081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48" name="Straight Connector 1047"/>
          <p:cNvCxnSpPr/>
          <p:nvPr/>
        </p:nvCxnSpPr>
        <p:spPr bwMode="auto">
          <a:xfrm>
            <a:off x="3340120" y="1820441"/>
            <a:ext cx="23081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813" name="Straight Arrow Connector 812"/>
          <p:cNvCxnSpPr/>
          <p:nvPr/>
        </p:nvCxnSpPr>
        <p:spPr bwMode="auto">
          <a:xfrm flipH="1">
            <a:off x="6068006" y="596068"/>
            <a:ext cx="25123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5901</TotalTime>
  <Words>436</Words>
  <Application>Microsoft Macintosh PowerPoint</Application>
  <PresentationFormat>On-screen Show (4:3)</PresentationFormat>
  <Paragraphs>267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127</cp:revision>
  <dcterms:created xsi:type="dcterms:W3CDTF">2014-02-16T01:31:59Z</dcterms:created>
  <dcterms:modified xsi:type="dcterms:W3CDTF">2016-04-21T21:05:12Z</dcterms:modified>
</cp:coreProperties>
</file>