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71" r:id="rId2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72AFF"/>
    <a:srgbClr val="7298BD"/>
    <a:srgbClr val="00C100"/>
    <a:srgbClr val="B1783F"/>
    <a:srgbClr val="969600"/>
    <a:srgbClr val="AB743D"/>
    <a:srgbClr val="8EB8D8"/>
    <a:srgbClr val="FFF777"/>
    <a:srgbClr val="90B1D0"/>
    <a:srgbClr val="00AD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6297" autoAdjust="0"/>
    <p:restoredTop sz="94756" autoAdjust="0"/>
  </p:normalViewPr>
  <p:slideViewPr>
    <p:cSldViewPr snapToGrid="0" snapToObjects="1">
      <p:cViewPr varScale="1">
        <p:scale>
          <a:sx n="112" d="100"/>
          <a:sy n="112" d="100"/>
        </p:scale>
        <p:origin x="-1584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-125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065D0B-94E1-42B8-BEA4-DFA1429F7219}" type="datetimeFigureOut">
              <a:rPr lang="en-GB" smtClean="0"/>
              <a:t>16-04-07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10ECCF5-D3A0-438F-B927-A81215D4EE7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89190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CA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134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4788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0524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486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7410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3706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411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CA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4072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913387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CA" smtClean="0"/>
              <a:t>Click to edit Master text styles</a:t>
            </a:r>
          </a:p>
          <a:p>
            <a:pPr lvl="1"/>
            <a:r>
              <a:rPr lang="en-CA" smtClean="0"/>
              <a:t>Second level</a:t>
            </a:r>
          </a:p>
          <a:p>
            <a:pPr lvl="2"/>
            <a:r>
              <a:rPr lang="en-CA" smtClean="0"/>
              <a:t>Third level</a:t>
            </a:r>
          </a:p>
          <a:p>
            <a:pPr lvl="3"/>
            <a:r>
              <a:rPr lang="en-CA" smtClean="0"/>
              <a:t>Fourth level</a:t>
            </a:r>
          </a:p>
          <a:p>
            <a:pPr lvl="4"/>
            <a:r>
              <a:rPr lang="en-CA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61751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CA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CA" noProof="0" smtClean="0"/>
              <a:t>Drag picture to placeholder or click icon to add</a:t>
            </a:r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CA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732865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png"/><Relationship Id="rId14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Rectangle 13"/>
          <p:cNvSpPr>
            <a:spLocks noChangeArrowheads="1"/>
          </p:cNvSpPr>
          <p:nvPr userDrawn="1"/>
        </p:nvSpPr>
        <p:spPr bwMode="auto">
          <a:xfrm>
            <a:off x="-8074" y="0"/>
            <a:ext cx="9144000" cy="1879600"/>
          </a:xfrm>
          <a:prstGeom prst="rect">
            <a:avLst/>
          </a:prstGeom>
          <a:gradFill rotWithShape="0">
            <a:gsLst>
              <a:gs pos="0">
                <a:srgbClr val="330066"/>
              </a:gs>
              <a:gs pos="100000">
                <a:schemeClr val="tx1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51" name="Picture 17"/>
          <p:cNvPicPr>
            <a:picLocks noChangeAspect="1" noChangeArrowheads="1"/>
          </p:cNvPicPr>
          <p:nvPr userDrawn="1"/>
        </p:nvPicPr>
        <p:blipFill>
          <a:blip r:embed="rId1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80037" y="6136635"/>
            <a:ext cx="7570801" cy="6913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20000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pic>
        <p:nvPicPr>
          <p:cNvPr id="52" name="Picture 51"/>
          <p:cNvPicPr>
            <a:picLocks noChangeAspect="1" noChangeArrowheads="1"/>
          </p:cNvPicPr>
          <p:nvPr userDrawn="1"/>
        </p:nvPicPr>
        <p:blipFill>
          <a:blip r:embed="rId14">
            <a:lum contrast="2000"/>
            <a:alphaModFix amt="8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588" y="6090461"/>
            <a:ext cx="1288735" cy="7373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>
                    <a:alpha val="85001"/>
                  </a:scheme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pic>
      <p:sp>
        <p:nvSpPr>
          <p:cNvPr id="53" name="Text Box 173"/>
          <p:cNvSpPr txBox="1">
            <a:spLocks noChangeArrowheads="1"/>
          </p:cNvSpPr>
          <p:nvPr userDrawn="1"/>
        </p:nvSpPr>
        <p:spPr bwMode="auto">
          <a:xfrm>
            <a:off x="2257458" y="6464594"/>
            <a:ext cx="4940818" cy="292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300" dirty="0" err="1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Kinexus</a:t>
            </a:r>
            <a:r>
              <a:rPr lang="en-US" sz="1300" dirty="0" smtClean="0">
                <a:solidFill>
                  <a:schemeClr val="bg1">
                    <a:lumMod val="65000"/>
                  </a:schemeClr>
                </a:solidFill>
                <a:latin typeface="Arial Narrow"/>
                <a:cs typeface="Arial Narrow"/>
              </a:rPr>
              <a:t> Bioinformatics Corporation © 2016</a:t>
            </a:r>
            <a:endParaRPr lang="en-US" sz="1300" dirty="0">
              <a:solidFill>
                <a:schemeClr val="bg1">
                  <a:lumMod val="65000"/>
                </a:schemeClr>
              </a:solidFill>
              <a:latin typeface="Arial Narrow"/>
              <a:cs typeface="Arial Narrow"/>
            </a:endParaRPr>
          </a:p>
        </p:txBody>
      </p:sp>
      <p:grpSp>
        <p:nvGrpSpPr>
          <p:cNvPr id="54" name="Group 53"/>
          <p:cNvGrpSpPr/>
          <p:nvPr userDrawn="1"/>
        </p:nvGrpSpPr>
        <p:grpSpPr>
          <a:xfrm>
            <a:off x="1504891" y="5682356"/>
            <a:ext cx="6582739" cy="782825"/>
            <a:chOff x="1504891" y="5682356"/>
            <a:chExt cx="6582739" cy="782825"/>
          </a:xfrm>
        </p:grpSpPr>
        <p:grpSp>
          <p:nvGrpSpPr>
            <p:cNvPr id="55" name="Group 54"/>
            <p:cNvGrpSpPr/>
            <p:nvPr/>
          </p:nvGrpSpPr>
          <p:grpSpPr>
            <a:xfrm>
              <a:off x="1546755" y="6239478"/>
              <a:ext cx="804335" cy="225703"/>
              <a:chOff x="6274555" y="1014855"/>
              <a:chExt cx="899993" cy="262648"/>
            </a:xfrm>
          </p:grpSpPr>
          <p:sp>
            <p:nvSpPr>
              <p:cNvPr id="90" name="Rounded Rectangle 89"/>
              <p:cNvSpPr/>
              <p:nvPr/>
            </p:nvSpPr>
            <p:spPr bwMode="auto">
              <a:xfrm>
                <a:off x="6274555" y="1058039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672A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91" name="Rectangle 90"/>
              <p:cNvSpPr/>
              <p:nvPr/>
            </p:nvSpPr>
            <p:spPr>
              <a:xfrm>
                <a:off x="6274555" y="1014855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Tyr Kinase</a:t>
                </a:r>
                <a:endParaRPr lang="en-US" sz="800" b="1" dirty="0">
                  <a:solidFill>
                    <a:schemeClr val="accent4">
                      <a:lumMod val="40000"/>
                      <a:lumOff val="60000"/>
                    </a:schemeClr>
                  </a:solidFill>
                </a:endParaRPr>
              </a:p>
            </p:txBody>
          </p:sp>
        </p:grpSp>
        <p:grpSp>
          <p:nvGrpSpPr>
            <p:cNvPr id="56" name="Group 55"/>
            <p:cNvGrpSpPr/>
            <p:nvPr/>
          </p:nvGrpSpPr>
          <p:grpSpPr>
            <a:xfrm>
              <a:off x="2408089" y="6232250"/>
              <a:ext cx="804335" cy="225703"/>
              <a:chOff x="6289597" y="1599537"/>
              <a:chExt cx="901369" cy="262648"/>
            </a:xfrm>
          </p:grpSpPr>
          <p:sp>
            <p:nvSpPr>
              <p:cNvPr id="88" name="Rounded Rectangle 87"/>
              <p:cNvSpPr/>
              <p:nvPr/>
            </p:nvSpPr>
            <p:spPr bwMode="auto">
              <a:xfrm>
                <a:off x="6289597" y="1655801"/>
                <a:ext cx="899993" cy="180000"/>
              </a:xfrm>
              <a:prstGeom prst="roundRect">
                <a:avLst>
                  <a:gd name="adj" fmla="val 35897"/>
                </a:avLst>
              </a:prstGeom>
              <a:solidFill>
                <a:srgbClr val="9083FF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9" name="Rectangle 88"/>
              <p:cNvSpPr/>
              <p:nvPr/>
            </p:nvSpPr>
            <p:spPr>
              <a:xfrm>
                <a:off x="6290973" y="1599537"/>
                <a:ext cx="899993" cy="26264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err="1" smtClean="0">
                    <a:solidFill>
                      <a:schemeClr val="bg1"/>
                    </a:solidFill>
                    <a:latin typeface="Arial" charset="0"/>
                  </a:rPr>
                  <a:t>Ser</a:t>
                </a: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 Kinase</a:t>
                </a:r>
                <a:endParaRPr lang="en-US" sz="800" b="1" dirty="0">
                  <a:solidFill>
                    <a:schemeClr val="accent4">
                      <a:lumMod val="20000"/>
                      <a:lumOff val="80000"/>
                    </a:schemeClr>
                  </a:solidFill>
                </a:endParaRPr>
              </a:p>
            </p:txBody>
          </p:sp>
        </p:grpSp>
        <p:sp>
          <p:nvSpPr>
            <p:cNvPr id="57" name="Rounded Rectangle 56"/>
            <p:cNvSpPr/>
            <p:nvPr/>
          </p:nvSpPr>
          <p:spPr bwMode="auto">
            <a:xfrm>
              <a:off x="3255385" y="6282861"/>
              <a:ext cx="686666" cy="154681"/>
            </a:xfrm>
            <a:prstGeom prst="roundRect">
              <a:avLst>
                <a:gd name="adj" fmla="val 50000"/>
              </a:avLst>
            </a:prstGeom>
            <a:solidFill>
              <a:srgbClr val="E60A00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rgbClr val="E60A00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58" name="TextBox 57"/>
            <p:cNvSpPr txBox="1"/>
            <p:nvPr/>
          </p:nvSpPr>
          <p:spPr>
            <a:xfrm>
              <a:off x="3149055" y="6232250"/>
              <a:ext cx="878699" cy="22570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Phosphatase</a:t>
              </a:r>
              <a:endParaRPr lang="en-US" sz="800" b="1" dirty="0">
                <a:solidFill>
                  <a:schemeClr val="accent2">
                    <a:lumMod val="20000"/>
                    <a:lumOff val="80000"/>
                  </a:schemeClr>
                </a:solidFill>
              </a:endParaRPr>
            </a:p>
          </p:txBody>
        </p:sp>
        <p:sp>
          <p:nvSpPr>
            <p:cNvPr id="59" name="Snip Same Side Corner Rectangle 58"/>
            <p:cNvSpPr/>
            <p:nvPr/>
          </p:nvSpPr>
          <p:spPr bwMode="auto">
            <a:xfrm>
              <a:off x="3990732" y="6280617"/>
              <a:ext cx="720000" cy="154681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9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60" name="TextBox 59"/>
            <p:cNvSpPr txBox="1"/>
            <p:nvPr/>
          </p:nvSpPr>
          <p:spPr>
            <a:xfrm>
              <a:off x="3902652" y="6232250"/>
              <a:ext cx="846293" cy="225703"/>
            </a:xfrm>
            <a:prstGeom prst="rect">
              <a:avLst/>
            </a:prstGeom>
            <a:noFill/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800" b="1" dirty="0" smtClean="0">
                  <a:solidFill>
                    <a:schemeClr val="bg1"/>
                  </a:solidFill>
                  <a:latin typeface="Arial" charset="0"/>
                </a:rPr>
                <a:t>Transcription</a:t>
              </a:r>
            </a:p>
          </p:txBody>
        </p:sp>
        <p:grpSp>
          <p:nvGrpSpPr>
            <p:cNvPr id="61" name="Group 60"/>
            <p:cNvGrpSpPr/>
            <p:nvPr/>
          </p:nvGrpSpPr>
          <p:grpSpPr>
            <a:xfrm>
              <a:off x="5613830" y="6232250"/>
              <a:ext cx="804335" cy="225703"/>
              <a:chOff x="6297896" y="3937355"/>
              <a:chExt cx="908811" cy="262648"/>
            </a:xfrm>
          </p:grpSpPr>
          <p:sp>
            <p:nvSpPr>
              <p:cNvPr id="86" name="Snip Same Side Corner Rectangle 85"/>
              <p:cNvSpPr/>
              <p:nvPr/>
            </p:nvSpPr>
            <p:spPr bwMode="auto">
              <a:xfrm>
                <a:off x="6306714" y="399363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02B61A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7" name="TextBox 86"/>
              <p:cNvSpPr txBox="1"/>
              <p:nvPr/>
            </p:nvSpPr>
            <p:spPr>
              <a:xfrm>
                <a:off x="6297896" y="393735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Metabolic</a:t>
                </a:r>
              </a:p>
            </p:txBody>
          </p:sp>
        </p:grpSp>
        <p:grpSp>
          <p:nvGrpSpPr>
            <p:cNvPr id="62" name="Group 61"/>
            <p:cNvGrpSpPr/>
            <p:nvPr/>
          </p:nvGrpSpPr>
          <p:grpSpPr>
            <a:xfrm>
              <a:off x="6485824" y="6239478"/>
              <a:ext cx="804335" cy="225703"/>
              <a:chOff x="6323832" y="4526975"/>
              <a:chExt cx="904815" cy="262648"/>
            </a:xfrm>
          </p:grpSpPr>
          <p:sp>
            <p:nvSpPr>
              <p:cNvPr id="84" name="Snip Same Side Corner Rectangle 83"/>
              <p:cNvSpPr/>
              <p:nvPr/>
            </p:nvSpPr>
            <p:spPr bwMode="auto">
              <a:xfrm>
                <a:off x="6323832" y="458484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rgbClr val="BDB70C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5" name="TextBox 84"/>
              <p:cNvSpPr txBox="1"/>
              <p:nvPr/>
            </p:nvSpPr>
            <p:spPr>
              <a:xfrm>
                <a:off x="6328655" y="4526975"/>
                <a:ext cx="899992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rgbClr val="969600"/>
                    </a:solidFill>
                    <a:latin typeface="Arial" charset="0"/>
                  </a:rPr>
                  <a:t>Structural</a:t>
                </a:r>
              </a:p>
            </p:txBody>
          </p:sp>
        </p:grpSp>
        <p:grpSp>
          <p:nvGrpSpPr>
            <p:cNvPr id="63" name="Group 62"/>
            <p:cNvGrpSpPr/>
            <p:nvPr/>
          </p:nvGrpSpPr>
          <p:grpSpPr>
            <a:xfrm>
              <a:off x="7283295" y="6232250"/>
              <a:ext cx="804335" cy="225703"/>
              <a:chOff x="6275014" y="5127880"/>
              <a:chExt cx="988811" cy="262648"/>
            </a:xfrm>
          </p:grpSpPr>
          <p:sp>
            <p:nvSpPr>
              <p:cNvPr id="82" name="Snip Same Side Corner Rectangle 81"/>
              <p:cNvSpPr/>
              <p:nvPr/>
            </p:nvSpPr>
            <p:spPr bwMode="auto">
              <a:xfrm>
                <a:off x="6323832" y="5174163"/>
                <a:ext cx="899993" cy="180000"/>
              </a:xfrm>
              <a:prstGeom prst="snip2SameRect">
                <a:avLst>
                  <a:gd name="adj1" fmla="val 50000"/>
                  <a:gd name="adj2" fmla="val 48148"/>
                </a:avLst>
              </a:prstGeom>
              <a:solidFill>
                <a:srgbClr val="737373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3" name="TextBox 82"/>
              <p:cNvSpPr txBox="1"/>
              <p:nvPr/>
            </p:nvSpPr>
            <p:spPr>
              <a:xfrm>
                <a:off x="6275014" y="5127880"/>
                <a:ext cx="988811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Unclassified</a:t>
                </a:r>
              </a:p>
            </p:txBody>
          </p:sp>
        </p:grpSp>
        <p:grpSp>
          <p:nvGrpSpPr>
            <p:cNvPr id="64" name="Group 63"/>
            <p:cNvGrpSpPr/>
            <p:nvPr/>
          </p:nvGrpSpPr>
          <p:grpSpPr>
            <a:xfrm>
              <a:off x="4765767" y="6225022"/>
              <a:ext cx="804335" cy="225703"/>
              <a:chOff x="6293641" y="3347735"/>
              <a:chExt cx="916405" cy="262648"/>
            </a:xfrm>
          </p:grpSpPr>
          <p:sp>
            <p:nvSpPr>
              <p:cNvPr id="80" name="Snip Same Side Corner Rectangle 79"/>
              <p:cNvSpPr/>
              <p:nvPr/>
            </p:nvSpPr>
            <p:spPr bwMode="auto">
              <a:xfrm>
                <a:off x="6293641" y="3402429"/>
                <a:ext cx="899993" cy="180000"/>
              </a:xfrm>
              <a:prstGeom prst="snip2SameRect">
                <a:avLst>
                  <a:gd name="adj1" fmla="val 16667"/>
                  <a:gd name="adj2" fmla="val 38046"/>
                </a:avLst>
              </a:prstGeom>
              <a:solidFill>
                <a:schemeClr val="accent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scene3d>
                <a:camera prst="orthographicFront"/>
                <a:lightRig rig="threePt" dir="t"/>
              </a:scene3d>
              <a:sp3d>
                <a:bevelT/>
              </a:sp3d>
              <a:extLst>
                <a:ext uri="{AF507438-7753-43e0-B8FC-AC1667EBCBE1}">
                  <a14:hiddenEffects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  <a:sp3d extrusionH="57150">
                  <a:bevelT w="38100" h="38100"/>
                </a:sp3d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en-US" sz="900" b="1" i="0" u="none" strike="noStrike" cap="none" normalizeH="0" baseline="0">
                  <a:ln>
                    <a:noFill/>
                  </a:ln>
                  <a:solidFill>
                    <a:schemeClr val="tx1"/>
                  </a:solidFill>
                  <a:effectLst/>
                  <a:latin typeface="Times" charset="0"/>
                  <a:ea typeface="ＭＳ Ｐゴシック" charset="0"/>
                </a:endParaRPr>
              </a:p>
            </p:txBody>
          </p:sp>
          <p:sp>
            <p:nvSpPr>
              <p:cNvPr id="81" name="TextBox 80"/>
              <p:cNvSpPr txBox="1"/>
              <p:nvPr/>
            </p:nvSpPr>
            <p:spPr>
              <a:xfrm>
                <a:off x="6310053" y="3347735"/>
                <a:ext cx="899993" cy="262648"/>
              </a:xfrm>
              <a:prstGeom prst="rect">
                <a:avLst/>
              </a:prstGeom>
              <a:noFill/>
              <a:scene3d>
                <a:camera prst="orthographicFront"/>
                <a:lightRig rig="threePt" dir="t"/>
              </a:scene3d>
              <a:sp3d>
                <a:bevelT/>
              </a:sp3d>
            </p:spPr>
            <p:txBody>
              <a:bodyPr wrap="square" rtlCol="0">
                <a:spAutoFit/>
              </a:bodyPr>
              <a:lstStyle/>
              <a:p>
                <a:pPr algn="ctr">
                  <a:lnSpc>
                    <a:spcPct val="110000"/>
                  </a:lnSpc>
                </a:pPr>
                <a:r>
                  <a:rPr lang="en-US" sz="800" b="1" dirty="0" smtClean="0">
                    <a:solidFill>
                      <a:schemeClr val="bg1"/>
                    </a:solidFill>
                    <a:latin typeface="Arial" charset="0"/>
                  </a:rPr>
                  <a:t>Regulatory</a:t>
                </a:r>
              </a:p>
            </p:txBody>
          </p:sp>
        </p:grpSp>
        <p:cxnSp>
          <p:nvCxnSpPr>
            <p:cNvPr id="65" name="Elbow Connector 64"/>
            <p:cNvCxnSpPr/>
            <p:nvPr/>
          </p:nvCxnSpPr>
          <p:spPr bwMode="auto">
            <a:xfrm>
              <a:off x="2546800" y="6072901"/>
              <a:ext cx="478959" cy="1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6" name="Elbow Connector 65"/>
            <p:cNvCxnSpPr/>
            <p:nvPr/>
          </p:nvCxnSpPr>
          <p:spPr bwMode="auto">
            <a:xfrm>
              <a:off x="3353943" y="6072901"/>
              <a:ext cx="472359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7" name="Elbow Connector 66"/>
            <p:cNvCxnSpPr/>
            <p:nvPr/>
          </p:nvCxnSpPr>
          <p:spPr bwMode="auto">
            <a:xfrm>
              <a:off x="4145326" y="6072901"/>
              <a:ext cx="479586" cy="1"/>
            </a:xfrm>
            <a:prstGeom prst="bentConnector3">
              <a:avLst/>
            </a:prstGeom>
            <a:ln w="19050" cmpd="sng">
              <a:solidFill>
                <a:srgbClr val="8EB8D8"/>
              </a:solidFill>
              <a:headEnd type="none" w="med" len="med"/>
              <a:tailEnd type="arrow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8" name="Elbow Connector 67"/>
            <p:cNvCxnSpPr/>
            <p:nvPr/>
          </p:nvCxnSpPr>
          <p:spPr bwMode="auto">
            <a:xfrm>
              <a:off x="5762075" y="6071433"/>
              <a:ext cx="479586" cy="2937"/>
            </a:xfrm>
            <a:prstGeom prst="bentConnector3">
              <a:avLst/>
            </a:prstGeom>
            <a:ln w="19050" cmpd="sng">
              <a:solidFill>
                <a:srgbClr val="00C1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69" name="Elbow Connector 68"/>
            <p:cNvCxnSpPr/>
            <p:nvPr/>
          </p:nvCxnSpPr>
          <p:spPr bwMode="auto">
            <a:xfrm>
              <a:off x="6621612" y="6072901"/>
              <a:ext cx="439470" cy="1"/>
            </a:xfrm>
            <a:prstGeom prst="bentConnector3">
              <a:avLst/>
            </a:prstGeom>
            <a:ln w="19050" cmpd="sng">
              <a:solidFill>
                <a:srgbClr val="FF0000"/>
              </a:solidFill>
              <a:prstDash val="sysDash"/>
              <a:headEnd type="none" w="med" len="med"/>
              <a:tailEnd type="triangle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70" name="Elbow Connector 69"/>
            <p:cNvCxnSpPr/>
            <p:nvPr/>
          </p:nvCxnSpPr>
          <p:spPr bwMode="auto">
            <a:xfrm>
              <a:off x="7468932" y="6070181"/>
              <a:ext cx="441129" cy="5440"/>
            </a:xfrm>
            <a:prstGeom prst="bentConnector3">
              <a:avLst>
                <a:gd name="adj1" fmla="val 100789"/>
              </a:avLst>
            </a:prstGeom>
            <a:ln w="19050" cmpd="sng">
              <a:solidFill>
                <a:srgbClr val="FFF777"/>
              </a:solidFill>
              <a:prstDash val="sysDash"/>
              <a:headEnd type="triangle"/>
              <a:tailEnd type="triangle"/>
            </a:ln>
            <a:extLst/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</p:cxnSp>
        <p:sp>
          <p:nvSpPr>
            <p:cNvPr id="71" name="TextBox 70"/>
            <p:cNvSpPr txBox="1"/>
            <p:nvPr/>
          </p:nvSpPr>
          <p:spPr>
            <a:xfrm>
              <a:off x="233635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2" name="TextBox 71"/>
            <p:cNvSpPr txBox="1"/>
            <p:nvPr/>
          </p:nvSpPr>
          <p:spPr>
            <a:xfrm>
              <a:off x="312960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3" name="TextBox 72"/>
            <p:cNvSpPr txBox="1"/>
            <p:nvPr/>
          </p:nvSpPr>
          <p:spPr>
            <a:xfrm>
              <a:off x="3912699" y="5682356"/>
              <a:ext cx="902811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Phosphorylation</a:t>
              </a:r>
              <a:endParaRPr lang="en-US" sz="950" dirty="0"/>
            </a:p>
          </p:txBody>
        </p:sp>
        <p:sp>
          <p:nvSpPr>
            <p:cNvPr id="74" name="TextBox 73"/>
            <p:cNvSpPr txBox="1"/>
            <p:nvPr/>
          </p:nvSpPr>
          <p:spPr>
            <a:xfrm>
              <a:off x="5629262" y="5682356"/>
              <a:ext cx="710651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Stimulatory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5" name="TextBox 74"/>
            <p:cNvSpPr txBox="1"/>
            <p:nvPr/>
          </p:nvSpPr>
          <p:spPr>
            <a:xfrm>
              <a:off x="6481309" y="5682356"/>
              <a:ext cx="675773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Inhibitory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sp>
          <p:nvSpPr>
            <p:cNvPr id="76" name="TextBox 75"/>
            <p:cNvSpPr txBox="1"/>
            <p:nvPr/>
          </p:nvSpPr>
          <p:spPr>
            <a:xfrm>
              <a:off x="7338021" y="5682356"/>
              <a:ext cx="676888" cy="3718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Undefined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Interaction</a:t>
              </a:r>
              <a:endParaRPr lang="en-US" sz="950" dirty="0"/>
            </a:p>
          </p:txBody>
        </p:sp>
        <p:cxnSp>
          <p:nvCxnSpPr>
            <p:cNvPr id="77" name="Elbow Connector 76"/>
            <p:cNvCxnSpPr/>
            <p:nvPr/>
          </p:nvCxnSpPr>
          <p:spPr bwMode="auto">
            <a:xfrm>
              <a:off x="4917486" y="6072901"/>
              <a:ext cx="479586" cy="1"/>
            </a:xfrm>
            <a:prstGeom prst="bentConnector3">
              <a:avLst/>
            </a:prstGeom>
            <a:ln w="19050" cmpd="sng">
              <a:solidFill>
                <a:srgbClr val="FE9406"/>
              </a:solidFill>
              <a:headEnd type="none" w="med" len="med"/>
              <a:tailEnd type="oval" w="med" len="sm"/>
            </a:ln>
            <a:extLst/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sp>
          <p:nvSpPr>
            <p:cNvPr id="78" name="TextBox 77"/>
            <p:cNvSpPr txBox="1"/>
            <p:nvPr/>
          </p:nvSpPr>
          <p:spPr>
            <a:xfrm>
              <a:off x="4799562" y="5682356"/>
              <a:ext cx="673407" cy="35791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Dephos</a:t>
              </a:r>
              <a:r>
                <a:rPr lang="en-US" sz="950" dirty="0" smtClean="0">
                  <a:solidFill>
                    <a:schemeClr val="bg1"/>
                  </a:solidFill>
                  <a:latin typeface="Arial Narrow"/>
                  <a:cs typeface="Arial Narrow"/>
                </a:rPr>
                <a:t>-</a:t>
              </a:r>
            </a:p>
            <a:p>
              <a:pPr algn="ctr">
                <a:lnSpc>
                  <a:spcPct val="90000"/>
                </a:lnSpc>
              </a:pPr>
              <a:r>
                <a:rPr lang="en-US" sz="950" dirty="0" err="1" smtClean="0">
                  <a:solidFill>
                    <a:schemeClr val="bg1"/>
                  </a:solidFill>
                  <a:latin typeface="Arial Narrow"/>
                  <a:cs typeface="Arial Narrow"/>
                </a:rPr>
                <a:t>phorylation</a:t>
              </a:r>
              <a:endParaRPr lang="en-US" sz="950" dirty="0" smtClean="0">
                <a:solidFill>
                  <a:schemeClr val="bg1"/>
                </a:solidFill>
                <a:latin typeface="Arial Narrow"/>
                <a:cs typeface="Arial Narrow"/>
              </a:endParaRPr>
            </a:p>
          </p:txBody>
        </p:sp>
        <p:sp>
          <p:nvSpPr>
            <p:cNvPr id="79" name="TextBox 78"/>
            <p:cNvSpPr txBox="1"/>
            <p:nvPr/>
          </p:nvSpPr>
          <p:spPr>
            <a:xfrm>
              <a:off x="1504891" y="5771256"/>
              <a:ext cx="570664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100" dirty="0" smtClean="0">
                  <a:solidFill>
                    <a:schemeClr val="bg1">
                      <a:lumMod val="75000"/>
                    </a:schemeClr>
                  </a:solidFill>
                  <a:latin typeface="Arial Narrow"/>
                  <a:cs typeface="Arial Narrow"/>
                </a:rPr>
                <a:t>Legend</a:t>
              </a:r>
              <a:endParaRPr lang="en-US" sz="1100" dirty="0">
                <a:solidFill>
                  <a:schemeClr val="bg1">
                    <a:lumMod val="75000"/>
                  </a:schemeClr>
                </a:solidFill>
                <a:latin typeface="Arial Narrow"/>
                <a:cs typeface="Arial Narrow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ＭＳ Ｐゴシック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  <a:cs typeface="ＭＳ Ｐゴシック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ＭＳ Ｐゴシック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6643760" y="1800553"/>
            <a:ext cx="1106841" cy="466427"/>
            <a:chOff x="507046" y="2817700"/>
            <a:chExt cx="1257639" cy="549865"/>
          </a:xfrm>
        </p:grpSpPr>
        <p:sp>
          <p:nvSpPr>
            <p:cNvPr id="20" name="Snip Same Side Corner Rectangle 19"/>
            <p:cNvSpPr/>
            <p:nvPr/>
          </p:nvSpPr>
          <p:spPr bwMode="auto">
            <a:xfrm>
              <a:off x="595865" y="2817700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rgbClr val="FF8A0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507046" y="2823012"/>
              <a:ext cx="1257639" cy="544553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GTF3A</a:t>
              </a:r>
            </a:p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rgbClr val="B1783F"/>
                  </a:solidFill>
                  <a:latin typeface="Arial" charset="0"/>
                </a:rPr>
                <a:t>Q92664</a:t>
              </a:r>
              <a:endParaRPr lang="en-US" sz="1050" dirty="0">
                <a:solidFill>
                  <a:srgbClr val="B1783F"/>
                </a:solidFill>
              </a:endParaRPr>
            </a:p>
          </p:txBody>
        </p:sp>
      </p:grpSp>
      <p:grpSp>
        <p:nvGrpSpPr>
          <p:cNvPr id="45" name="Group 44"/>
          <p:cNvGrpSpPr/>
          <p:nvPr/>
        </p:nvGrpSpPr>
        <p:grpSpPr>
          <a:xfrm>
            <a:off x="3525210" y="3620207"/>
            <a:ext cx="1106841" cy="486176"/>
            <a:chOff x="507046" y="3634424"/>
            <a:chExt cx="1257639" cy="573147"/>
          </a:xfrm>
        </p:grpSpPr>
        <p:sp>
          <p:nvSpPr>
            <p:cNvPr id="36" name="Snip Same Side Corner Rectangle 3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bg1"/>
                  </a:solidFill>
                  <a:latin typeface="Arial" charset="0"/>
                </a:rPr>
                <a:t>IL-8R B</a:t>
              </a:r>
            </a:p>
            <a:p>
              <a:pPr algn="ctr">
                <a:lnSpc>
                  <a:spcPct val="110000"/>
                </a:lnSpc>
              </a:pPr>
              <a:r>
                <a:rPr lang="en-US" sz="12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P25025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77" name="Group 76"/>
          <p:cNvGrpSpPr/>
          <p:nvPr/>
        </p:nvGrpSpPr>
        <p:grpSpPr>
          <a:xfrm>
            <a:off x="3719242" y="3391791"/>
            <a:ext cx="715674" cy="246221"/>
            <a:chOff x="7630676" y="5329407"/>
            <a:chExt cx="862158" cy="350482"/>
          </a:xfrm>
        </p:grpSpPr>
        <p:sp>
          <p:nvSpPr>
            <p:cNvPr id="5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5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-S353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cxnSp>
        <p:nvCxnSpPr>
          <p:cNvPr id="89" name="Elbow Connector 88"/>
          <p:cNvCxnSpPr>
            <a:stCxn id="96" idx="3"/>
            <a:endCxn id="35" idx="1"/>
          </p:cNvCxnSpPr>
          <p:nvPr/>
        </p:nvCxnSpPr>
        <p:spPr bwMode="auto">
          <a:xfrm>
            <a:off x="2537645" y="1555793"/>
            <a:ext cx="987565" cy="2309755"/>
          </a:xfrm>
          <a:prstGeom prst="bentConnector3">
            <a:avLst/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139" name="Text Box 173"/>
          <p:cNvSpPr txBox="1">
            <a:spLocks noChangeArrowheads="1"/>
          </p:cNvSpPr>
          <p:nvPr/>
        </p:nvSpPr>
        <p:spPr bwMode="auto">
          <a:xfrm>
            <a:off x="4258733" y="104506"/>
            <a:ext cx="468363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r">
              <a:spcBef>
                <a:spcPct val="50000"/>
              </a:spcBef>
            </a:pPr>
            <a:r>
              <a:rPr lang="en-US" sz="2600" dirty="0" smtClean="0">
                <a:solidFill>
                  <a:srgbClr val="FFBB07"/>
                </a:solidFill>
                <a:latin typeface="Arial Narrow" charset="0"/>
              </a:rPr>
              <a:t>C-X-C Chemokine Receptor Type 2</a:t>
            </a:r>
            <a:endParaRPr lang="en-US" sz="2600" dirty="0">
              <a:solidFill>
                <a:srgbClr val="FFBB07"/>
              </a:solidFill>
              <a:latin typeface="Arial Narrow" charset="0"/>
            </a:endParaRPr>
          </a:p>
        </p:txBody>
      </p:sp>
      <p:sp>
        <p:nvSpPr>
          <p:cNvPr id="143" name="Text Box 173"/>
          <p:cNvSpPr txBox="1">
            <a:spLocks noChangeArrowheads="1"/>
          </p:cNvSpPr>
          <p:nvPr/>
        </p:nvSpPr>
        <p:spPr bwMode="auto">
          <a:xfrm>
            <a:off x="309545" y="132319"/>
            <a:ext cx="4940818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dirty="0" err="1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Kinections</a:t>
            </a:r>
            <a:r>
              <a:rPr lang="en-US" sz="2600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 Map P25025</a:t>
            </a:r>
            <a:endParaRPr lang="en-US" sz="2600" dirty="0">
              <a:solidFill>
                <a:schemeClr val="accent4">
                  <a:lumMod val="60000"/>
                  <a:lumOff val="40000"/>
                </a:schemeClr>
              </a:solidFill>
              <a:latin typeface="Arial"/>
              <a:cs typeface="Arial"/>
            </a:endParaRPr>
          </a:p>
        </p:txBody>
      </p:sp>
      <p:sp>
        <p:nvSpPr>
          <p:cNvPr id="60" name="TextBox 59"/>
          <p:cNvSpPr txBox="1"/>
          <p:nvPr/>
        </p:nvSpPr>
        <p:spPr>
          <a:xfrm>
            <a:off x="7136396" y="6469149"/>
            <a:ext cx="199486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A5ADCB"/>
                </a:solidFill>
                <a:latin typeface="Arial Narrow"/>
                <a:cs typeface="Arial Narrow"/>
              </a:rPr>
              <a:t>Prepared by Emma Titmuss</a:t>
            </a:r>
          </a:p>
        </p:txBody>
      </p:sp>
      <p:grpSp>
        <p:nvGrpSpPr>
          <p:cNvPr id="69" name="Group 68"/>
          <p:cNvGrpSpPr/>
          <p:nvPr/>
        </p:nvGrpSpPr>
        <p:grpSpPr>
          <a:xfrm>
            <a:off x="3719242" y="3207278"/>
            <a:ext cx="715674" cy="246221"/>
            <a:chOff x="7630676" y="5329407"/>
            <a:chExt cx="862158" cy="350482"/>
          </a:xfrm>
        </p:grpSpPr>
        <p:sp>
          <p:nvSpPr>
            <p:cNvPr id="81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2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-S352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83" name="Group 82"/>
          <p:cNvGrpSpPr/>
          <p:nvPr/>
        </p:nvGrpSpPr>
        <p:grpSpPr>
          <a:xfrm>
            <a:off x="3719242" y="3022766"/>
            <a:ext cx="715674" cy="246221"/>
            <a:chOff x="7630676" y="5329407"/>
            <a:chExt cx="862158" cy="350482"/>
          </a:xfrm>
        </p:grpSpPr>
        <p:sp>
          <p:nvSpPr>
            <p:cNvPr id="85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86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-S351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1" name="Group 90"/>
          <p:cNvGrpSpPr/>
          <p:nvPr/>
        </p:nvGrpSpPr>
        <p:grpSpPr>
          <a:xfrm>
            <a:off x="3719242" y="2838254"/>
            <a:ext cx="715674" cy="246221"/>
            <a:chOff x="7630676" y="5329407"/>
            <a:chExt cx="862158" cy="350482"/>
          </a:xfrm>
        </p:grpSpPr>
        <p:sp>
          <p:nvSpPr>
            <p:cNvPr id="92" name="AutoShape 156"/>
            <p:cNvSpPr>
              <a:spLocks noChangeArrowheads="1"/>
            </p:cNvSpPr>
            <p:nvPr/>
          </p:nvSpPr>
          <p:spPr bwMode="auto">
            <a:xfrm>
              <a:off x="7759792" y="5344549"/>
              <a:ext cx="607710" cy="286562"/>
            </a:xfrm>
            <a:prstGeom prst="roundRect">
              <a:avLst>
                <a:gd name="adj" fmla="val 16667"/>
              </a:avLst>
            </a:prstGeom>
            <a:gradFill rotWithShape="0">
              <a:gsLst>
                <a:gs pos="0">
                  <a:schemeClr val="tx1"/>
                </a:gs>
                <a:gs pos="50000">
                  <a:srgbClr val="FF0000"/>
                </a:gs>
                <a:gs pos="100000">
                  <a:schemeClr val="tx1"/>
                </a:gs>
              </a:gsLst>
              <a:lin ang="5400000" scaled="1"/>
            </a:gradFill>
            <a:ln w="9525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sz="950"/>
            </a:p>
          </p:txBody>
        </p:sp>
        <p:sp>
          <p:nvSpPr>
            <p:cNvPr id="93" name="Text Box 157"/>
            <p:cNvSpPr txBox="1">
              <a:spLocks noChangeArrowheads="1"/>
            </p:cNvSpPr>
            <p:nvPr/>
          </p:nvSpPr>
          <p:spPr bwMode="auto">
            <a:xfrm>
              <a:off x="7630676" y="5329407"/>
              <a:ext cx="862158" cy="35048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950" dirty="0" smtClean="0">
                  <a:solidFill>
                    <a:srgbClr val="FFFFFF"/>
                  </a:solidFill>
                  <a:latin typeface="Arial" charset="0"/>
                </a:rPr>
                <a:t>-S347</a:t>
              </a:r>
              <a:endParaRPr lang="en-US" sz="950" dirty="0">
                <a:solidFill>
                  <a:srgbClr val="FFFFFF"/>
                </a:solidFill>
              </a:endParaRPr>
            </a:p>
          </p:txBody>
        </p:sp>
      </p:grpSp>
      <p:grpSp>
        <p:nvGrpSpPr>
          <p:cNvPr id="94" name="Group 93"/>
          <p:cNvGrpSpPr/>
          <p:nvPr/>
        </p:nvGrpSpPr>
        <p:grpSpPr>
          <a:xfrm>
            <a:off x="1430804" y="1310452"/>
            <a:ext cx="1106841" cy="486176"/>
            <a:chOff x="507046" y="3634424"/>
            <a:chExt cx="1257639" cy="573147"/>
          </a:xfrm>
        </p:grpSpPr>
        <p:sp>
          <p:nvSpPr>
            <p:cNvPr id="95" name="Snip Same Side Corner Rectangle 9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96" name="TextBox 95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IL8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P10145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97" name="Group 96"/>
          <p:cNvGrpSpPr/>
          <p:nvPr/>
        </p:nvGrpSpPr>
        <p:grpSpPr>
          <a:xfrm>
            <a:off x="1430804" y="1882261"/>
            <a:ext cx="1106841" cy="486176"/>
            <a:chOff x="507046" y="3634424"/>
            <a:chExt cx="1257639" cy="573147"/>
          </a:xfrm>
        </p:grpSpPr>
        <p:sp>
          <p:nvSpPr>
            <p:cNvPr id="98" name="Snip Same Side Corner Rectangle 9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0" name="TextBox 99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CXCL3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P19876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1" name="Group 100"/>
          <p:cNvGrpSpPr/>
          <p:nvPr/>
        </p:nvGrpSpPr>
        <p:grpSpPr>
          <a:xfrm>
            <a:off x="1430804" y="2454071"/>
            <a:ext cx="1106841" cy="458059"/>
            <a:chOff x="507046" y="3634424"/>
            <a:chExt cx="1257639" cy="540000"/>
          </a:xfrm>
        </p:grpSpPr>
        <p:sp>
          <p:nvSpPr>
            <p:cNvPr id="102" name="Snip Same Side Corner Rectangle 10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3" name="TextBox 102"/>
            <p:cNvSpPr txBox="1"/>
            <p:nvPr/>
          </p:nvSpPr>
          <p:spPr>
            <a:xfrm>
              <a:off x="507046" y="3639736"/>
              <a:ext cx="1257639" cy="5345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NAP2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Q99733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4" name="Group 103"/>
          <p:cNvGrpSpPr/>
          <p:nvPr/>
        </p:nvGrpSpPr>
        <p:grpSpPr>
          <a:xfrm>
            <a:off x="1430804" y="3025880"/>
            <a:ext cx="1106841" cy="458059"/>
            <a:chOff x="507046" y="3634424"/>
            <a:chExt cx="1257639" cy="540000"/>
          </a:xfrm>
        </p:grpSpPr>
        <p:sp>
          <p:nvSpPr>
            <p:cNvPr id="105" name="Snip Same Side Corner Rectangle 104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6" name="TextBox 105"/>
            <p:cNvSpPr txBox="1"/>
            <p:nvPr/>
          </p:nvSpPr>
          <p:spPr>
            <a:xfrm>
              <a:off x="507046" y="3639736"/>
              <a:ext cx="1257639" cy="5345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>
                  <a:solidFill>
                    <a:schemeClr val="bg1"/>
                  </a:solidFill>
                  <a:latin typeface="Arial" charset="0"/>
                </a:rPr>
                <a:t>CXCL5</a:t>
              </a: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P42830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07" name="Group 106"/>
          <p:cNvGrpSpPr/>
          <p:nvPr/>
        </p:nvGrpSpPr>
        <p:grpSpPr>
          <a:xfrm>
            <a:off x="1430804" y="3577679"/>
            <a:ext cx="1106841" cy="458059"/>
            <a:chOff x="507046" y="3634424"/>
            <a:chExt cx="1257639" cy="540000"/>
          </a:xfrm>
        </p:grpSpPr>
        <p:sp>
          <p:nvSpPr>
            <p:cNvPr id="108" name="Snip Same Side Corner Rectangle 107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09" name="TextBox 108"/>
            <p:cNvSpPr txBox="1"/>
            <p:nvPr/>
          </p:nvSpPr>
          <p:spPr>
            <a:xfrm>
              <a:off x="507046" y="3639736"/>
              <a:ext cx="1257639" cy="53457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050" dirty="0" smtClean="0">
                  <a:solidFill>
                    <a:schemeClr val="bg1"/>
                  </a:solidFill>
                  <a:latin typeface="Arial" charset="0"/>
                </a:rPr>
                <a:t>CXCL1/MGSA</a:t>
              </a:r>
              <a:endParaRPr lang="en-US" sz="105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100" dirty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P09341</a:t>
              </a:r>
              <a:endParaRPr lang="en-US" sz="11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10" name="Group 109"/>
          <p:cNvGrpSpPr/>
          <p:nvPr/>
        </p:nvGrpSpPr>
        <p:grpSpPr>
          <a:xfrm>
            <a:off x="1430804" y="4741307"/>
            <a:ext cx="1106841" cy="486176"/>
            <a:chOff x="507046" y="3634424"/>
            <a:chExt cx="1257639" cy="573147"/>
          </a:xfrm>
        </p:grpSpPr>
        <p:sp>
          <p:nvSpPr>
            <p:cNvPr id="111" name="Snip Same Side Corner Rectangle 110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12" name="TextBox 111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CXCL2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P19875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16" name="Elbow Connector 115"/>
          <p:cNvCxnSpPr>
            <a:stCxn id="100" idx="3"/>
          </p:cNvCxnSpPr>
          <p:nvPr/>
        </p:nvCxnSpPr>
        <p:spPr bwMode="auto">
          <a:xfrm>
            <a:off x="2537645" y="2127602"/>
            <a:ext cx="493782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7" name="Elbow Connector 116"/>
          <p:cNvCxnSpPr/>
          <p:nvPr/>
        </p:nvCxnSpPr>
        <p:spPr bwMode="auto">
          <a:xfrm>
            <a:off x="2537645" y="2641407"/>
            <a:ext cx="493782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8" name="Elbow Connector 117"/>
          <p:cNvCxnSpPr/>
          <p:nvPr/>
        </p:nvCxnSpPr>
        <p:spPr bwMode="auto">
          <a:xfrm>
            <a:off x="2537645" y="3210274"/>
            <a:ext cx="493782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21" name="Elbow Connector 120"/>
          <p:cNvCxnSpPr/>
          <p:nvPr/>
        </p:nvCxnSpPr>
        <p:spPr bwMode="auto">
          <a:xfrm>
            <a:off x="2537645" y="3743796"/>
            <a:ext cx="493782" cy="0"/>
          </a:xfrm>
          <a:prstGeom prst="bentConnector3">
            <a:avLst>
              <a:gd name="adj1" fmla="val 50000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none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122" name="Group 121"/>
          <p:cNvGrpSpPr/>
          <p:nvPr/>
        </p:nvGrpSpPr>
        <p:grpSpPr>
          <a:xfrm>
            <a:off x="6646472" y="2515174"/>
            <a:ext cx="1106841" cy="486176"/>
            <a:chOff x="507046" y="3634424"/>
            <a:chExt cx="1257639" cy="573147"/>
          </a:xfrm>
        </p:grpSpPr>
        <p:sp>
          <p:nvSpPr>
            <p:cNvPr id="123" name="Snip Same Side Corner Rectangle 122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4" name="TextBox 123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PPBP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P02775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grpSp>
        <p:nvGrpSpPr>
          <p:cNvPr id="125" name="Group 124"/>
          <p:cNvGrpSpPr/>
          <p:nvPr/>
        </p:nvGrpSpPr>
        <p:grpSpPr>
          <a:xfrm>
            <a:off x="6646472" y="3176874"/>
            <a:ext cx="1106841" cy="486176"/>
            <a:chOff x="507046" y="3634424"/>
            <a:chExt cx="1257639" cy="573147"/>
          </a:xfrm>
        </p:grpSpPr>
        <p:sp>
          <p:nvSpPr>
            <p:cNvPr id="126" name="Snip Same Side Corner Rectangle 125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27" name="TextBox 126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ADRA1A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P35348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29" name="Elbow Connector 128"/>
          <p:cNvCxnSpPr>
            <a:endCxn id="127" idx="1"/>
          </p:cNvCxnSpPr>
          <p:nvPr/>
        </p:nvCxnSpPr>
        <p:spPr bwMode="auto">
          <a:xfrm flipV="1">
            <a:off x="4553881" y="3422215"/>
            <a:ext cx="2092591" cy="314364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0" name="Elbow Connector 129"/>
          <p:cNvCxnSpPr/>
          <p:nvPr/>
        </p:nvCxnSpPr>
        <p:spPr bwMode="auto">
          <a:xfrm flipV="1">
            <a:off x="2480474" y="4035737"/>
            <a:ext cx="1044736" cy="895571"/>
          </a:xfrm>
          <a:prstGeom prst="bentConnector3">
            <a:avLst>
              <a:gd name="adj1" fmla="val 70131"/>
            </a:avLst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grpSp>
        <p:nvGrpSpPr>
          <p:cNvPr id="131" name="Group 130"/>
          <p:cNvGrpSpPr/>
          <p:nvPr/>
        </p:nvGrpSpPr>
        <p:grpSpPr>
          <a:xfrm>
            <a:off x="5180092" y="4716348"/>
            <a:ext cx="1106841" cy="486176"/>
            <a:chOff x="507046" y="3634424"/>
            <a:chExt cx="1257639" cy="573147"/>
          </a:xfrm>
        </p:grpSpPr>
        <p:sp>
          <p:nvSpPr>
            <p:cNvPr id="132" name="Snip Same Side Corner Rectangle 131"/>
            <p:cNvSpPr/>
            <p:nvPr/>
          </p:nvSpPr>
          <p:spPr bwMode="auto">
            <a:xfrm>
              <a:off x="595865" y="3634424"/>
              <a:ext cx="1080000" cy="540000"/>
            </a:xfrm>
            <a:prstGeom prst="snip2SameRect">
              <a:avLst>
                <a:gd name="adj1" fmla="val 16667"/>
                <a:gd name="adj2" fmla="val 38046"/>
              </a:avLst>
            </a:prstGeom>
            <a:solidFill>
              <a:schemeClr val="accent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scene3d>
              <a:camera prst="orthographicFront"/>
              <a:lightRig rig="threePt" dir="t"/>
            </a:scene3d>
            <a:sp3d>
              <a:bevelT/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  <a:sp3d extrusionH="57150">
                <a:bevelT w="38100" h="38100"/>
              </a:sp3d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" charset="0"/>
                <a:ea typeface="ＭＳ Ｐゴシック" charset="0"/>
              </a:endParaRPr>
            </a:p>
          </p:txBody>
        </p:sp>
        <p:sp>
          <p:nvSpPr>
            <p:cNvPr id="133" name="TextBox 132"/>
            <p:cNvSpPr txBox="1"/>
            <p:nvPr/>
          </p:nvSpPr>
          <p:spPr>
            <a:xfrm>
              <a:off x="507046" y="3639736"/>
              <a:ext cx="1257639" cy="567835"/>
            </a:xfrm>
            <a:prstGeom prst="rect">
              <a:avLst/>
            </a:prstGeom>
            <a:noFill/>
            <a:scene3d>
              <a:camera prst="orthographicFront"/>
              <a:lightRig rig="threePt" dir="t"/>
            </a:scene3d>
            <a:sp3d>
              <a:bevelT/>
            </a:sp3d>
          </p:spPr>
          <p:txBody>
            <a:bodyPr wrap="square" rtlCol="0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en-US" sz="1100" dirty="0" smtClean="0">
                  <a:solidFill>
                    <a:schemeClr val="bg1"/>
                  </a:solidFill>
                  <a:latin typeface="Arial" charset="0"/>
                </a:rPr>
                <a:t>GNA14</a:t>
              </a:r>
              <a:endParaRPr lang="en-US" sz="1100" dirty="0">
                <a:solidFill>
                  <a:schemeClr val="bg1"/>
                </a:solidFill>
                <a:latin typeface="Arial" charset="0"/>
              </a:endParaRPr>
            </a:p>
            <a:p>
              <a:pPr algn="ctr">
                <a:lnSpc>
                  <a:spcPct val="110000"/>
                </a:lnSpc>
              </a:pPr>
              <a:r>
                <a:rPr lang="en-US" sz="1200" dirty="0" smtClean="0">
                  <a:solidFill>
                    <a:schemeClr val="accent4">
                      <a:lumMod val="20000"/>
                      <a:lumOff val="80000"/>
                    </a:schemeClr>
                  </a:solidFill>
                  <a:latin typeface="Arial" charset="0"/>
                </a:rPr>
                <a:t>O95837</a:t>
              </a:r>
              <a:endParaRPr lang="en-US" sz="1200" dirty="0">
                <a:solidFill>
                  <a:schemeClr val="accent4">
                    <a:lumMod val="20000"/>
                    <a:lumOff val="80000"/>
                  </a:schemeClr>
                </a:solidFill>
              </a:endParaRPr>
            </a:p>
          </p:txBody>
        </p:sp>
      </p:grpSp>
      <p:cxnSp>
        <p:nvCxnSpPr>
          <p:cNvPr id="134" name="Elbow Connector 133"/>
          <p:cNvCxnSpPr/>
          <p:nvPr/>
        </p:nvCxnSpPr>
        <p:spPr bwMode="auto">
          <a:xfrm rot="16200000" flipH="1">
            <a:off x="4610571" y="4204350"/>
            <a:ext cx="955007" cy="324577"/>
          </a:xfrm>
          <a:prstGeom prst="bentConnector3">
            <a:avLst>
              <a:gd name="adj1" fmla="val 99394"/>
            </a:avLst>
          </a:prstGeom>
          <a:ln w="28575" cmpd="sng">
            <a:solidFill>
              <a:srgbClr val="00C100"/>
            </a:solidFill>
            <a:prstDash val="sysDash"/>
            <a:headEnd type="none" w="med" len="med"/>
            <a:tailEnd type="arrow"/>
          </a:ln>
          <a:extLst/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5" name="Elbow Connector 134"/>
          <p:cNvCxnSpPr>
            <a:endCxn id="124" idx="1"/>
          </p:cNvCxnSpPr>
          <p:nvPr/>
        </p:nvCxnSpPr>
        <p:spPr bwMode="auto">
          <a:xfrm flipV="1">
            <a:off x="4537243" y="2760515"/>
            <a:ext cx="2109229" cy="983282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6" name="Elbow Connector 135"/>
          <p:cNvCxnSpPr>
            <a:endCxn id="33" idx="1"/>
          </p:cNvCxnSpPr>
          <p:nvPr/>
        </p:nvCxnSpPr>
        <p:spPr bwMode="auto">
          <a:xfrm flipV="1">
            <a:off x="4549614" y="2036020"/>
            <a:ext cx="2094146" cy="1700559"/>
          </a:xfrm>
          <a:prstGeom prst="bentConnector3">
            <a:avLst/>
          </a:prstGeom>
          <a:ln w="28575" cmpd="sng">
            <a:solidFill>
              <a:srgbClr val="FFF777"/>
            </a:solidFill>
            <a:prstDash val="sysDash"/>
            <a:headEnd type="arrow"/>
            <a:tailEnd type="arrow"/>
          </a:ln>
          <a:extLst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4" name="TextBox 63"/>
          <p:cNvSpPr txBox="1"/>
          <p:nvPr/>
        </p:nvSpPr>
        <p:spPr>
          <a:xfrm>
            <a:off x="1572726" y="966650"/>
            <a:ext cx="1077795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>
                <a:solidFill>
                  <a:srgbClr val="FFF777"/>
                </a:solidFill>
                <a:latin typeface="Arial"/>
                <a:cs typeface="Arial"/>
              </a:rPr>
              <a:t>LIGANDS</a:t>
            </a:r>
            <a:endParaRPr lang="en-US" sz="1200" dirty="0">
              <a:solidFill>
                <a:srgbClr val="FFF777"/>
              </a:solidFill>
              <a:latin typeface="Arial"/>
              <a:cs typeface="Arial"/>
            </a:endParaRPr>
          </a:p>
        </p:txBody>
      </p:sp>
      <p:cxnSp>
        <p:nvCxnSpPr>
          <p:cNvPr id="8" name="Straight Connector 7"/>
          <p:cNvCxnSpPr/>
          <p:nvPr/>
        </p:nvCxnSpPr>
        <p:spPr bwMode="auto">
          <a:xfrm>
            <a:off x="4562952" y="3889134"/>
            <a:ext cx="376172" cy="0"/>
          </a:xfrm>
          <a:prstGeom prst="line">
            <a:avLst/>
          </a:prstGeom>
          <a:solidFill>
            <a:schemeClr val="accent1"/>
          </a:solidFill>
          <a:ln w="28575" cap="flat" cmpd="sng" algn="ctr">
            <a:solidFill>
              <a:srgbClr val="00AD00"/>
            </a:solidFill>
            <a:prstDash val="sys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3069006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Theme.thmx</Template>
  <TotalTime>18373</TotalTime>
  <Words>52</Words>
  <Application>Microsoft Macintosh PowerPoint</Application>
  <PresentationFormat>On-screen Show (4:3)</PresentationFormat>
  <Paragraphs>30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Theme</vt:lpstr>
      <vt:lpstr>PowerPoint Presentation</vt:lpstr>
    </vt:vector>
  </TitlesOfParts>
  <Company>University of British Columbia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Steven Pelech</dc:creator>
  <cp:lastModifiedBy>Steven Pelech</cp:lastModifiedBy>
  <cp:revision>267</cp:revision>
  <dcterms:created xsi:type="dcterms:W3CDTF">2014-02-16T01:31:59Z</dcterms:created>
  <dcterms:modified xsi:type="dcterms:W3CDTF">2016-04-07T21:08:16Z</dcterms:modified>
</cp:coreProperties>
</file>