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87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72AFF"/>
    <a:srgbClr val="7298BD"/>
    <a:srgbClr val="00C100"/>
    <a:srgbClr val="B1783F"/>
    <a:srgbClr val="969600"/>
    <a:srgbClr val="AB743D"/>
    <a:srgbClr val="8EB8D8"/>
    <a:srgbClr val="FFF777"/>
    <a:srgbClr val="90B1D0"/>
    <a:srgbClr val="00A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31" autoAdjust="0"/>
    <p:restoredTop sz="94756" autoAdjust="0"/>
  </p:normalViewPr>
  <p:slideViewPr>
    <p:cSldViewPr snapToGrid="0" snapToObjects="1">
      <p:cViewPr varScale="1">
        <p:scale>
          <a:sx n="140" d="100"/>
          <a:sy n="140" d="100"/>
        </p:scale>
        <p:origin x="-130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253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065D0B-94E1-42B8-BEA4-DFA1429F7219}" type="datetimeFigureOut">
              <a:rPr lang="en-GB" smtClean="0"/>
              <a:t>16-03-22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0ECCF5-D3A0-438F-B927-A81215D4EE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89190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134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478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524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048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4741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370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41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407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1338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17513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CA" noProof="0" smtClean="0"/>
              <a:t>Drag picture to placeholder or click icon to add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328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13"/>
          <p:cNvSpPr>
            <a:spLocks noChangeArrowheads="1"/>
          </p:cNvSpPr>
          <p:nvPr userDrawn="1"/>
        </p:nvSpPr>
        <p:spPr bwMode="auto">
          <a:xfrm>
            <a:off x="-8074" y="0"/>
            <a:ext cx="9144000" cy="1879600"/>
          </a:xfrm>
          <a:prstGeom prst="rect">
            <a:avLst/>
          </a:prstGeom>
          <a:gradFill rotWithShape="0">
            <a:gsLst>
              <a:gs pos="0">
                <a:srgbClr val="330066"/>
              </a:gs>
              <a:gs pos="100000">
                <a:schemeClr val="tx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51" name="Picture 17"/>
          <p:cNvPicPr>
            <a:picLocks noChangeAspect="1" noChangeArrowheads="1"/>
          </p:cNvPicPr>
          <p:nvPr userDrawn="1"/>
        </p:nvPicPr>
        <p:blipFill>
          <a:blip r:embed="rId1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0037" y="6136635"/>
            <a:ext cx="7570801" cy="691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2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52" name="Picture 51"/>
          <p:cNvPicPr>
            <a:picLocks noChangeAspect="1" noChangeArrowheads="1"/>
          </p:cNvPicPr>
          <p:nvPr userDrawn="1"/>
        </p:nvPicPr>
        <p:blipFill>
          <a:blip r:embed="rId14">
            <a:lum contrast="2000"/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588" y="6090461"/>
            <a:ext cx="1288735" cy="737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85001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53" name="Text Box 173"/>
          <p:cNvSpPr txBox="1">
            <a:spLocks noChangeArrowheads="1"/>
          </p:cNvSpPr>
          <p:nvPr userDrawn="1"/>
        </p:nvSpPr>
        <p:spPr bwMode="auto">
          <a:xfrm>
            <a:off x="2257458" y="6464594"/>
            <a:ext cx="4940818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300" dirty="0" err="1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Kinexus</a:t>
            </a:r>
            <a:r>
              <a:rPr lang="en-US" sz="1300" dirty="0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 Bioinformatics Corporation © 2016</a:t>
            </a:r>
            <a:endParaRPr lang="en-US" sz="1300" dirty="0">
              <a:solidFill>
                <a:schemeClr val="bg1">
                  <a:lumMod val="65000"/>
                </a:schemeClr>
              </a:solidFill>
              <a:latin typeface="Arial Narrow"/>
              <a:cs typeface="Arial Narrow"/>
            </a:endParaRPr>
          </a:p>
        </p:txBody>
      </p:sp>
      <p:grpSp>
        <p:nvGrpSpPr>
          <p:cNvPr id="54" name="Group 53"/>
          <p:cNvGrpSpPr/>
          <p:nvPr userDrawn="1"/>
        </p:nvGrpSpPr>
        <p:grpSpPr>
          <a:xfrm>
            <a:off x="1504891" y="5682356"/>
            <a:ext cx="6582739" cy="782825"/>
            <a:chOff x="1504891" y="5682356"/>
            <a:chExt cx="6582739" cy="782825"/>
          </a:xfrm>
        </p:grpSpPr>
        <p:grpSp>
          <p:nvGrpSpPr>
            <p:cNvPr id="55" name="Group 54"/>
            <p:cNvGrpSpPr/>
            <p:nvPr/>
          </p:nvGrpSpPr>
          <p:grpSpPr>
            <a:xfrm>
              <a:off x="1546755" y="6239478"/>
              <a:ext cx="804335" cy="225703"/>
              <a:chOff x="6274555" y="1014855"/>
              <a:chExt cx="899993" cy="262648"/>
            </a:xfrm>
          </p:grpSpPr>
          <p:sp>
            <p:nvSpPr>
              <p:cNvPr id="90" name="Rounded Rectangle 89"/>
              <p:cNvSpPr/>
              <p:nvPr/>
            </p:nvSpPr>
            <p:spPr bwMode="auto">
              <a:xfrm>
                <a:off x="6274555" y="1058039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672A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91" name="Rectangle 90"/>
              <p:cNvSpPr/>
              <p:nvPr/>
            </p:nvSpPr>
            <p:spPr>
              <a:xfrm>
                <a:off x="6274555" y="1014855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Tyr Kinase</a:t>
                </a:r>
                <a:endParaRPr lang="en-US" sz="800" b="1" dirty="0">
                  <a:solidFill>
                    <a:schemeClr val="accent4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56" name="Group 55"/>
            <p:cNvGrpSpPr/>
            <p:nvPr/>
          </p:nvGrpSpPr>
          <p:grpSpPr>
            <a:xfrm>
              <a:off x="2408089" y="6232250"/>
              <a:ext cx="804335" cy="225703"/>
              <a:chOff x="6289597" y="1599537"/>
              <a:chExt cx="901369" cy="262648"/>
            </a:xfrm>
          </p:grpSpPr>
          <p:sp>
            <p:nvSpPr>
              <p:cNvPr id="88" name="Rounded Rectangle 87"/>
              <p:cNvSpPr/>
              <p:nvPr/>
            </p:nvSpPr>
            <p:spPr bwMode="auto">
              <a:xfrm>
                <a:off x="6289597" y="1655801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9" name="Rectangle 88"/>
              <p:cNvSpPr/>
              <p:nvPr/>
            </p:nvSpPr>
            <p:spPr>
              <a:xfrm>
                <a:off x="6290973" y="1599537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err="1" smtClean="0">
                    <a:solidFill>
                      <a:schemeClr val="bg1"/>
                    </a:solidFill>
                    <a:latin typeface="Arial" charset="0"/>
                  </a:rPr>
                  <a:t>Ser</a:t>
                </a: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 Kinase</a:t>
                </a:r>
                <a:endParaRPr lang="en-US" sz="800" b="1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sp>
          <p:nvSpPr>
            <p:cNvPr id="57" name="Rounded Rectangle 56"/>
            <p:cNvSpPr/>
            <p:nvPr/>
          </p:nvSpPr>
          <p:spPr bwMode="auto">
            <a:xfrm>
              <a:off x="3255385" y="6282861"/>
              <a:ext cx="686666" cy="154681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3149055" y="6232250"/>
              <a:ext cx="878699" cy="22570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Phosphatase</a:t>
              </a:r>
              <a:endParaRPr lang="en-US" sz="800" b="1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59" name="Snip Same Side Corner Rectangle 58"/>
            <p:cNvSpPr/>
            <p:nvPr/>
          </p:nvSpPr>
          <p:spPr bwMode="auto">
            <a:xfrm>
              <a:off x="3990732" y="6280617"/>
              <a:ext cx="720000" cy="154681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3902652" y="6232250"/>
              <a:ext cx="846293" cy="225703"/>
            </a:xfrm>
            <a:prstGeom prst="rect">
              <a:avLst/>
            </a:prstGeom>
            <a:no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Transcription</a:t>
              </a:r>
            </a:p>
          </p:txBody>
        </p:sp>
        <p:grpSp>
          <p:nvGrpSpPr>
            <p:cNvPr id="61" name="Group 60"/>
            <p:cNvGrpSpPr/>
            <p:nvPr/>
          </p:nvGrpSpPr>
          <p:grpSpPr>
            <a:xfrm>
              <a:off x="5613830" y="6232250"/>
              <a:ext cx="804335" cy="225703"/>
              <a:chOff x="6297896" y="3937355"/>
              <a:chExt cx="908811" cy="262648"/>
            </a:xfrm>
          </p:grpSpPr>
          <p:sp>
            <p:nvSpPr>
              <p:cNvPr id="86" name="Snip Same Side Corner Rectangle 85"/>
              <p:cNvSpPr/>
              <p:nvPr/>
            </p:nvSpPr>
            <p:spPr bwMode="auto">
              <a:xfrm>
                <a:off x="6306714" y="399363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02B61A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7" name="TextBox 86"/>
              <p:cNvSpPr txBox="1"/>
              <p:nvPr/>
            </p:nvSpPr>
            <p:spPr>
              <a:xfrm>
                <a:off x="6297896" y="393735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Metabolic</a:t>
                </a:r>
              </a:p>
            </p:txBody>
          </p:sp>
        </p:grpSp>
        <p:grpSp>
          <p:nvGrpSpPr>
            <p:cNvPr id="62" name="Group 61"/>
            <p:cNvGrpSpPr/>
            <p:nvPr/>
          </p:nvGrpSpPr>
          <p:grpSpPr>
            <a:xfrm>
              <a:off x="6485824" y="6239478"/>
              <a:ext cx="804335" cy="225703"/>
              <a:chOff x="6323832" y="4526975"/>
              <a:chExt cx="904815" cy="262648"/>
            </a:xfrm>
          </p:grpSpPr>
          <p:sp>
            <p:nvSpPr>
              <p:cNvPr id="84" name="Snip Same Side Corner Rectangle 83"/>
              <p:cNvSpPr/>
              <p:nvPr/>
            </p:nvSpPr>
            <p:spPr bwMode="auto">
              <a:xfrm>
                <a:off x="6323832" y="458484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BDB70C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5" name="TextBox 84"/>
              <p:cNvSpPr txBox="1"/>
              <p:nvPr/>
            </p:nvSpPr>
            <p:spPr>
              <a:xfrm>
                <a:off x="6328655" y="4526975"/>
                <a:ext cx="899992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rgbClr val="969600"/>
                    </a:solidFill>
                    <a:latin typeface="Arial" charset="0"/>
                  </a:rPr>
                  <a:t>Structural</a:t>
                </a:r>
              </a:p>
            </p:txBody>
          </p:sp>
        </p:grpSp>
        <p:grpSp>
          <p:nvGrpSpPr>
            <p:cNvPr id="63" name="Group 62"/>
            <p:cNvGrpSpPr/>
            <p:nvPr/>
          </p:nvGrpSpPr>
          <p:grpSpPr>
            <a:xfrm>
              <a:off x="7283295" y="6232250"/>
              <a:ext cx="804335" cy="225703"/>
              <a:chOff x="6275014" y="5127880"/>
              <a:chExt cx="988811" cy="262648"/>
            </a:xfrm>
          </p:grpSpPr>
          <p:sp>
            <p:nvSpPr>
              <p:cNvPr id="82" name="Snip Same Side Corner Rectangle 81"/>
              <p:cNvSpPr/>
              <p:nvPr/>
            </p:nvSpPr>
            <p:spPr bwMode="auto">
              <a:xfrm>
                <a:off x="6323832" y="5174163"/>
                <a:ext cx="899993" cy="180000"/>
              </a:xfrm>
              <a:prstGeom prst="snip2SameRect">
                <a:avLst>
                  <a:gd name="adj1" fmla="val 50000"/>
                  <a:gd name="adj2" fmla="val 48148"/>
                </a:avLst>
              </a:prstGeom>
              <a:solidFill>
                <a:srgbClr val="73737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6275014" y="5127880"/>
                <a:ext cx="988811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Unclassified</a:t>
                </a:r>
              </a:p>
            </p:txBody>
          </p:sp>
        </p:grpSp>
        <p:grpSp>
          <p:nvGrpSpPr>
            <p:cNvPr id="64" name="Group 63"/>
            <p:cNvGrpSpPr/>
            <p:nvPr/>
          </p:nvGrpSpPr>
          <p:grpSpPr>
            <a:xfrm>
              <a:off x="4765767" y="6225022"/>
              <a:ext cx="804335" cy="225703"/>
              <a:chOff x="6293641" y="3347735"/>
              <a:chExt cx="916405" cy="262648"/>
            </a:xfrm>
          </p:grpSpPr>
          <p:sp>
            <p:nvSpPr>
              <p:cNvPr id="80" name="Snip Same Side Corner Rectangle 79"/>
              <p:cNvSpPr/>
              <p:nvPr/>
            </p:nvSpPr>
            <p:spPr bwMode="auto">
              <a:xfrm>
                <a:off x="6293641" y="340242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1" name="TextBox 80"/>
              <p:cNvSpPr txBox="1"/>
              <p:nvPr/>
            </p:nvSpPr>
            <p:spPr>
              <a:xfrm>
                <a:off x="6310053" y="334773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Regulatory</a:t>
                </a:r>
              </a:p>
            </p:txBody>
          </p:sp>
        </p:grpSp>
        <p:cxnSp>
          <p:nvCxnSpPr>
            <p:cNvPr id="65" name="Elbow Connector 64"/>
            <p:cNvCxnSpPr/>
            <p:nvPr/>
          </p:nvCxnSpPr>
          <p:spPr bwMode="auto">
            <a:xfrm>
              <a:off x="2546800" y="6072901"/>
              <a:ext cx="478959" cy="1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6" name="Elbow Connector 65"/>
            <p:cNvCxnSpPr/>
            <p:nvPr/>
          </p:nvCxnSpPr>
          <p:spPr bwMode="auto">
            <a:xfrm>
              <a:off x="3353943" y="6072901"/>
              <a:ext cx="472359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7" name="Elbow Connector 66"/>
            <p:cNvCxnSpPr/>
            <p:nvPr/>
          </p:nvCxnSpPr>
          <p:spPr bwMode="auto">
            <a:xfrm>
              <a:off x="4145326" y="6072901"/>
              <a:ext cx="479586" cy="1"/>
            </a:xfrm>
            <a:prstGeom prst="bentConnector3">
              <a:avLst/>
            </a:prstGeom>
            <a:ln w="19050" cmpd="sng">
              <a:solidFill>
                <a:srgbClr val="8EB8D8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8" name="Elbow Connector 67"/>
            <p:cNvCxnSpPr/>
            <p:nvPr/>
          </p:nvCxnSpPr>
          <p:spPr bwMode="auto">
            <a:xfrm>
              <a:off x="5762075" y="6071433"/>
              <a:ext cx="479586" cy="2937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9" name="Elbow Connector 68"/>
            <p:cNvCxnSpPr/>
            <p:nvPr/>
          </p:nvCxnSpPr>
          <p:spPr bwMode="auto">
            <a:xfrm>
              <a:off x="6621612" y="6072901"/>
              <a:ext cx="439470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0" name="Elbow Connector 69"/>
            <p:cNvCxnSpPr/>
            <p:nvPr/>
          </p:nvCxnSpPr>
          <p:spPr bwMode="auto">
            <a:xfrm>
              <a:off x="7468932" y="6070181"/>
              <a:ext cx="441129" cy="5440"/>
            </a:xfrm>
            <a:prstGeom prst="bentConnector3">
              <a:avLst>
                <a:gd name="adj1" fmla="val 100789"/>
              </a:avLst>
            </a:prstGeom>
            <a:ln w="19050" cmpd="sng">
              <a:solidFill>
                <a:srgbClr val="FFF777"/>
              </a:solidFill>
              <a:prstDash val="sysDash"/>
              <a:headEnd type="triangle"/>
              <a:tailEnd type="triangle"/>
            </a:ln>
            <a:ex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1" name="TextBox 70"/>
            <p:cNvSpPr txBox="1"/>
            <p:nvPr/>
          </p:nvSpPr>
          <p:spPr>
            <a:xfrm>
              <a:off x="233635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312960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391269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5629262" y="5682356"/>
              <a:ext cx="710651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6481309" y="5682356"/>
              <a:ext cx="675773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7338021" y="5682356"/>
              <a:ext cx="676888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cxnSp>
          <p:nvCxnSpPr>
            <p:cNvPr id="77" name="Elbow Connector 76"/>
            <p:cNvCxnSpPr/>
            <p:nvPr/>
          </p:nvCxnSpPr>
          <p:spPr bwMode="auto">
            <a:xfrm>
              <a:off x="4917486" y="6072901"/>
              <a:ext cx="479586" cy="1"/>
            </a:xfrm>
            <a:prstGeom prst="bentConnector3">
              <a:avLst/>
            </a:prstGeom>
            <a:ln w="19050" cmpd="sng">
              <a:solidFill>
                <a:srgbClr val="FE9406"/>
              </a:solidFill>
              <a:headEnd type="none" w="med" len="med"/>
              <a:tailEnd type="oval" w="med" len="sm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78" name="TextBox 77"/>
            <p:cNvSpPr txBox="1"/>
            <p:nvPr/>
          </p:nvSpPr>
          <p:spPr>
            <a:xfrm>
              <a:off x="4799562" y="5682356"/>
              <a:ext cx="673407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Dephos</a:t>
              </a: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-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phorylation</a:t>
              </a:r>
              <a:endParaRPr lang="en-US" sz="950" dirty="0" smtClean="0">
                <a:solidFill>
                  <a:schemeClr val="bg1"/>
                </a:solidFill>
                <a:latin typeface="Arial Narrow"/>
                <a:cs typeface="Arial Narrow"/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1504891" y="5771256"/>
              <a:ext cx="57066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>
                  <a:solidFill>
                    <a:schemeClr val="bg1">
                      <a:lumMod val="75000"/>
                    </a:schemeClr>
                  </a:solidFill>
                  <a:latin typeface="Arial Narrow"/>
                  <a:cs typeface="Arial Narrow"/>
                </a:rPr>
                <a:t>Legend</a:t>
              </a:r>
              <a:endParaRPr lang="en-US" sz="1100" dirty="0">
                <a:solidFill>
                  <a:schemeClr val="bg1">
                    <a:lumMod val="75000"/>
                  </a:schemeClr>
                </a:solidFill>
                <a:latin typeface="Arial Narrow"/>
                <a:cs typeface="Arial Narrow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9" name="Group 78"/>
          <p:cNvGrpSpPr/>
          <p:nvPr/>
        </p:nvGrpSpPr>
        <p:grpSpPr>
          <a:xfrm>
            <a:off x="2709207" y="984895"/>
            <a:ext cx="1015712" cy="465205"/>
            <a:chOff x="537046" y="346083"/>
            <a:chExt cx="1154094" cy="548423"/>
          </a:xfrm>
        </p:grpSpPr>
        <p:sp>
          <p:nvSpPr>
            <p:cNvPr id="23" name="Rounded Rectangle 22"/>
            <p:cNvSpPr/>
            <p:nvPr/>
          </p:nvSpPr>
          <p:spPr bwMode="auto">
            <a:xfrm>
              <a:off x="604811" y="346083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537046" y="349954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JAK1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P23458</a:t>
              </a:r>
              <a:endParaRPr lang="en-US" sz="105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6526108" y="1789147"/>
            <a:ext cx="1106841" cy="466427"/>
            <a:chOff x="507046" y="2817700"/>
            <a:chExt cx="1257639" cy="549865"/>
          </a:xfrm>
        </p:grpSpPr>
        <p:sp>
          <p:nvSpPr>
            <p:cNvPr id="20" name="Snip Same Side Corner Rectangle 19"/>
            <p:cNvSpPr/>
            <p:nvPr/>
          </p:nvSpPr>
          <p:spPr bwMode="auto">
            <a:xfrm>
              <a:off x="595865" y="2817700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507046" y="2823012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STAT3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B1783F"/>
                  </a:solidFill>
                  <a:latin typeface="Arial" charset="0"/>
                </a:rPr>
                <a:t>P40763</a:t>
              </a:r>
              <a:endParaRPr lang="en-US" sz="1050" dirty="0">
                <a:solidFill>
                  <a:srgbClr val="B1783F"/>
                </a:solidFill>
              </a:endParaRPr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6526108" y="3280502"/>
            <a:ext cx="1106841" cy="466427"/>
            <a:chOff x="473789" y="5344549"/>
            <a:chExt cx="1257639" cy="549865"/>
          </a:xfrm>
        </p:grpSpPr>
        <p:sp>
          <p:nvSpPr>
            <p:cNvPr id="38" name="Snip Same Side Corner Rectangle 37"/>
            <p:cNvSpPr/>
            <p:nvPr/>
          </p:nvSpPr>
          <p:spPr bwMode="auto">
            <a:xfrm>
              <a:off x="562608" y="5344549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BDB70C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473789" y="5349861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FLNB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7F773E"/>
                  </a:solidFill>
                  <a:latin typeface="Arial" charset="0"/>
                </a:rPr>
                <a:t>O75369</a:t>
              </a:r>
              <a:endParaRPr lang="en-US" sz="1050" dirty="0">
                <a:solidFill>
                  <a:srgbClr val="7F773E"/>
                </a:solidFill>
              </a:endParaRPr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1602366" y="2953485"/>
            <a:ext cx="1106841" cy="466427"/>
            <a:chOff x="507046" y="3634424"/>
            <a:chExt cx="1257639" cy="549865"/>
          </a:xfrm>
        </p:grpSpPr>
        <p:sp>
          <p:nvSpPr>
            <p:cNvPr id="36" name="Snip Same Side Corner Rectangle 35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GRP78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P11021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88" name="Elbow Connector 87"/>
          <p:cNvCxnSpPr/>
          <p:nvPr/>
        </p:nvCxnSpPr>
        <p:spPr bwMode="auto">
          <a:xfrm>
            <a:off x="3724919" y="1095438"/>
            <a:ext cx="823108" cy="2755385"/>
          </a:xfrm>
          <a:prstGeom prst="bentConnector3">
            <a:avLst/>
          </a:prstGeom>
          <a:ln w="28575" cmpd="sng">
            <a:solidFill>
              <a:srgbClr val="8EB8D8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89" name="Elbow Connector 88"/>
          <p:cNvCxnSpPr>
            <a:stCxn id="35" idx="3"/>
            <a:endCxn id="112" idx="1"/>
          </p:cNvCxnSpPr>
          <p:nvPr/>
        </p:nvCxnSpPr>
        <p:spPr bwMode="auto">
          <a:xfrm>
            <a:off x="2709207" y="3188952"/>
            <a:ext cx="1838820" cy="785573"/>
          </a:xfrm>
          <a:prstGeom prst="bentConnector3">
            <a:avLst/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99" name="Elbow Connector 98"/>
          <p:cNvCxnSpPr/>
          <p:nvPr/>
        </p:nvCxnSpPr>
        <p:spPr bwMode="auto">
          <a:xfrm flipV="1">
            <a:off x="5563739" y="2801414"/>
            <a:ext cx="1037208" cy="1003643"/>
          </a:xfrm>
          <a:prstGeom prst="bentConnector3">
            <a:avLst/>
          </a:prstGeom>
          <a:ln w="28575" cmpd="sng">
            <a:solidFill>
              <a:srgbClr val="FFF777"/>
            </a:solidFill>
            <a:prstDash val="sysDash"/>
            <a:headEnd type="arrow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9" name="Text Box 173"/>
          <p:cNvSpPr txBox="1">
            <a:spLocks noChangeArrowheads="1"/>
          </p:cNvSpPr>
          <p:nvPr/>
        </p:nvSpPr>
        <p:spPr bwMode="auto">
          <a:xfrm>
            <a:off x="4258733" y="123750"/>
            <a:ext cx="4683638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600" dirty="0" smtClean="0">
                <a:solidFill>
                  <a:srgbClr val="FFBB07"/>
                </a:solidFill>
                <a:latin typeface="Arial Narrow" charset="0"/>
              </a:rPr>
              <a:t>Thyrotropin Receptor</a:t>
            </a:r>
            <a:endParaRPr lang="en-US" sz="2600" dirty="0">
              <a:solidFill>
                <a:srgbClr val="FFBB07"/>
              </a:solidFill>
              <a:latin typeface="Arial Narrow" charset="0"/>
            </a:endParaRPr>
          </a:p>
        </p:txBody>
      </p:sp>
      <p:sp>
        <p:nvSpPr>
          <p:cNvPr id="143" name="Text Box 173"/>
          <p:cNvSpPr txBox="1">
            <a:spLocks noChangeArrowheads="1"/>
          </p:cNvSpPr>
          <p:nvPr/>
        </p:nvSpPr>
        <p:spPr bwMode="auto">
          <a:xfrm>
            <a:off x="309545" y="132319"/>
            <a:ext cx="4940818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Kinections</a:t>
            </a:r>
            <a:r>
              <a:rPr lang="en-US" sz="26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Map P16473</a:t>
            </a:r>
            <a:endParaRPr lang="en-US" sz="2600" dirty="0">
              <a:solidFill>
                <a:schemeClr val="accent4">
                  <a:lumMod val="60000"/>
                  <a:lumOff val="4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7199893" y="6469149"/>
            <a:ext cx="19948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A5ADCB"/>
                </a:solidFill>
                <a:latin typeface="Arial Narrow"/>
                <a:cs typeface="Arial Narrow"/>
              </a:rPr>
              <a:t>Prepared by Emma Titmuss</a:t>
            </a:r>
          </a:p>
        </p:txBody>
      </p:sp>
      <p:grpSp>
        <p:nvGrpSpPr>
          <p:cNvPr id="107" name="Group 106"/>
          <p:cNvGrpSpPr/>
          <p:nvPr/>
        </p:nvGrpSpPr>
        <p:grpSpPr>
          <a:xfrm>
            <a:off x="1602366" y="3563944"/>
            <a:ext cx="1106841" cy="466427"/>
            <a:chOff x="507046" y="3634424"/>
            <a:chExt cx="1257639" cy="549865"/>
          </a:xfrm>
        </p:grpSpPr>
        <p:sp>
          <p:nvSpPr>
            <p:cNvPr id="108" name="Snip Same Side Corner Rectangle 107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09" name="TextBox 108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CALR3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Q96L12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10" name="Group 109"/>
          <p:cNvGrpSpPr/>
          <p:nvPr/>
        </p:nvGrpSpPr>
        <p:grpSpPr>
          <a:xfrm>
            <a:off x="4548027" y="3741879"/>
            <a:ext cx="1106841" cy="460785"/>
            <a:chOff x="507046" y="3634424"/>
            <a:chExt cx="1257639" cy="543214"/>
          </a:xfrm>
        </p:grpSpPr>
        <p:sp>
          <p:nvSpPr>
            <p:cNvPr id="111" name="Snip Same Side Corner Rectangle 110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12" name="TextBox 111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50" dirty="0">
                  <a:solidFill>
                    <a:schemeClr val="bg1"/>
                  </a:solidFill>
                  <a:latin typeface="Arial" charset="0"/>
                </a:rPr>
                <a:t>TSHR</a:t>
              </a:r>
            </a:p>
            <a:p>
              <a:pPr algn="ctr">
                <a:lnSpc>
                  <a:spcPct val="110000"/>
                </a:lnSpc>
              </a:pPr>
              <a:r>
                <a:rPr lang="en-US" sz="1100" dirty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P16473</a:t>
              </a:r>
              <a:endParaRPr lang="en-US" sz="110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13" name="Group 112"/>
          <p:cNvGrpSpPr/>
          <p:nvPr/>
        </p:nvGrpSpPr>
        <p:grpSpPr>
          <a:xfrm>
            <a:off x="2709207" y="1760892"/>
            <a:ext cx="1015712" cy="465205"/>
            <a:chOff x="537046" y="346083"/>
            <a:chExt cx="1154094" cy="548423"/>
          </a:xfrm>
        </p:grpSpPr>
        <p:sp>
          <p:nvSpPr>
            <p:cNvPr id="114" name="Rounded Rectangle 113"/>
            <p:cNvSpPr/>
            <p:nvPr/>
          </p:nvSpPr>
          <p:spPr bwMode="auto">
            <a:xfrm>
              <a:off x="604811" y="346083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15" name="Rectangle 114"/>
            <p:cNvSpPr/>
            <p:nvPr/>
          </p:nvSpPr>
          <p:spPr>
            <a:xfrm>
              <a:off x="537046" y="349954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JAK2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O60674</a:t>
              </a:r>
              <a:endParaRPr lang="en-US" sz="105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cxnSp>
        <p:nvCxnSpPr>
          <p:cNvPr id="119" name="Elbow Connector 118"/>
          <p:cNvCxnSpPr>
            <a:stCxn id="115" idx="3"/>
          </p:cNvCxnSpPr>
          <p:nvPr/>
        </p:nvCxnSpPr>
        <p:spPr bwMode="auto">
          <a:xfrm flipV="1">
            <a:off x="3724919" y="1995136"/>
            <a:ext cx="411554" cy="1"/>
          </a:xfrm>
          <a:prstGeom prst="bentConnector3">
            <a:avLst>
              <a:gd name="adj1" fmla="val 50000"/>
            </a:avLst>
          </a:prstGeom>
          <a:ln w="28575" cmpd="sng">
            <a:solidFill>
              <a:srgbClr val="8EB8D8"/>
            </a:solidFill>
            <a:headEnd type="none" w="med" len="med"/>
            <a:tailEnd type="none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20" name="Group 119"/>
          <p:cNvGrpSpPr/>
          <p:nvPr/>
        </p:nvGrpSpPr>
        <p:grpSpPr>
          <a:xfrm>
            <a:off x="1602365" y="4119686"/>
            <a:ext cx="1106841" cy="466427"/>
            <a:chOff x="507046" y="3634424"/>
            <a:chExt cx="1257639" cy="549865"/>
          </a:xfrm>
        </p:grpSpPr>
        <p:sp>
          <p:nvSpPr>
            <p:cNvPr id="121" name="Snip Same Side Corner Rectangle 120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CANX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P27824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23" name="Elbow Connector 122"/>
          <p:cNvCxnSpPr>
            <a:stCxn id="109" idx="3"/>
          </p:cNvCxnSpPr>
          <p:nvPr/>
        </p:nvCxnSpPr>
        <p:spPr bwMode="auto">
          <a:xfrm flipV="1">
            <a:off x="2709207" y="3799410"/>
            <a:ext cx="919410" cy="1"/>
          </a:xfrm>
          <a:prstGeom prst="bentConnector3">
            <a:avLst/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none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24" name="Elbow Connector 123"/>
          <p:cNvCxnSpPr>
            <a:stCxn id="122" idx="3"/>
          </p:cNvCxnSpPr>
          <p:nvPr/>
        </p:nvCxnSpPr>
        <p:spPr bwMode="auto">
          <a:xfrm flipV="1">
            <a:off x="2709206" y="3974525"/>
            <a:ext cx="892742" cy="380628"/>
          </a:xfrm>
          <a:prstGeom prst="bentConnector3">
            <a:avLst/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none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28" name="Group 127"/>
          <p:cNvGrpSpPr/>
          <p:nvPr/>
        </p:nvGrpSpPr>
        <p:grpSpPr>
          <a:xfrm>
            <a:off x="6526108" y="2640549"/>
            <a:ext cx="1106841" cy="466427"/>
            <a:chOff x="507046" y="3634424"/>
            <a:chExt cx="1257639" cy="549865"/>
          </a:xfrm>
        </p:grpSpPr>
        <p:sp>
          <p:nvSpPr>
            <p:cNvPr id="129" name="Snip Same Side Corner Rectangle 128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30" name="TextBox 129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FN1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P02751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31" name="Elbow Connector 130"/>
          <p:cNvCxnSpPr>
            <a:endCxn id="33" idx="1"/>
          </p:cNvCxnSpPr>
          <p:nvPr/>
        </p:nvCxnSpPr>
        <p:spPr bwMode="auto">
          <a:xfrm rot="5400000" flipH="1" flipV="1">
            <a:off x="5923348" y="2174334"/>
            <a:ext cx="752480" cy="453040"/>
          </a:xfrm>
          <a:prstGeom prst="bentConnector2">
            <a:avLst/>
          </a:prstGeom>
          <a:ln w="28575" cmpd="sng">
            <a:solidFill>
              <a:srgbClr val="FFF777"/>
            </a:solidFill>
            <a:prstDash val="sysDash"/>
            <a:headEnd type="none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32" name="Group 131"/>
          <p:cNvGrpSpPr/>
          <p:nvPr/>
        </p:nvGrpSpPr>
        <p:grpSpPr>
          <a:xfrm>
            <a:off x="6522344" y="1093319"/>
            <a:ext cx="1106841" cy="466427"/>
            <a:chOff x="507046" y="3634424"/>
            <a:chExt cx="1257639" cy="549865"/>
          </a:xfrm>
        </p:grpSpPr>
        <p:sp>
          <p:nvSpPr>
            <p:cNvPr id="133" name="Snip Same Side Corner Rectangle 132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34" name="TextBox 133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LHCGR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P22888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35" name="Elbow Connector 134"/>
          <p:cNvCxnSpPr/>
          <p:nvPr/>
        </p:nvCxnSpPr>
        <p:spPr bwMode="auto">
          <a:xfrm rot="5400000" flipH="1" flipV="1">
            <a:off x="5919583" y="1411755"/>
            <a:ext cx="752480" cy="453040"/>
          </a:xfrm>
          <a:prstGeom prst="bentConnector2">
            <a:avLst/>
          </a:prstGeom>
          <a:ln w="28575" cmpd="sng">
            <a:solidFill>
              <a:srgbClr val="FFF777"/>
            </a:solidFill>
            <a:prstDash val="sysDash"/>
            <a:headEnd type="none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6" name="Elbow Connector 135"/>
          <p:cNvCxnSpPr/>
          <p:nvPr/>
        </p:nvCxnSpPr>
        <p:spPr bwMode="auto">
          <a:xfrm>
            <a:off x="6082343" y="3444689"/>
            <a:ext cx="476769" cy="0"/>
          </a:xfrm>
          <a:prstGeom prst="bentConnector3">
            <a:avLst>
              <a:gd name="adj1" fmla="val 50000"/>
            </a:avLst>
          </a:prstGeom>
          <a:ln w="28575" cmpd="sng">
            <a:solidFill>
              <a:srgbClr val="FFF777"/>
            </a:solidFill>
            <a:prstDash val="sysDash"/>
            <a:headEnd type="none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37" name="Group 136"/>
          <p:cNvGrpSpPr/>
          <p:nvPr/>
        </p:nvGrpSpPr>
        <p:grpSpPr>
          <a:xfrm>
            <a:off x="4491857" y="4967413"/>
            <a:ext cx="1106841" cy="466427"/>
            <a:chOff x="507046" y="3634424"/>
            <a:chExt cx="1257639" cy="549865"/>
          </a:xfrm>
        </p:grpSpPr>
        <p:sp>
          <p:nvSpPr>
            <p:cNvPr id="138" name="Snip Same Side Corner Rectangle 137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40" name="TextBox 139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GNAS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Q5JWF2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41" name="Group 140"/>
          <p:cNvGrpSpPr/>
          <p:nvPr/>
        </p:nvGrpSpPr>
        <p:grpSpPr>
          <a:xfrm>
            <a:off x="3306847" y="4963265"/>
            <a:ext cx="1106841" cy="466427"/>
            <a:chOff x="507046" y="3634424"/>
            <a:chExt cx="1257639" cy="549865"/>
          </a:xfrm>
        </p:grpSpPr>
        <p:sp>
          <p:nvSpPr>
            <p:cNvPr id="142" name="Snip Same Side Corner Rectangle 141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44" name="TextBox 143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GNAQ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P50148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45" name="Elbow Connector 144"/>
          <p:cNvCxnSpPr>
            <a:stCxn id="144" idx="0"/>
          </p:cNvCxnSpPr>
          <p:nvPr/>
        </p:nvCxnSpPr>
        <p:spPr bwMode="auto">
          <a:xfrm rot="16200000" flipV="1">
            <a:off x="3246013" y="4353515"/>
            <a:ext cx="996863" cy="231649"/>
          </a:xfrm>
          <a:prstGeom prst="bentConnector3">
            <a:avLst/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none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46" name="Elbow Connector 145"/>
          <p:cNvCxnSpPr>
            <a:stCxn id="140" idx="0"/>
          </p:cNvCxnSpPr>
          <p:nvPr/>
        </p:nvCxnSpPr>
        <p:spPr bwMode="auto">
          <a:xfrm rot="16200000" flipV="1">
            <a:off x="4201484" y="4128124"/>
            <a:ext cx="502580" cy="1185009"/>
          </a:xfrm>
          <a:prstGeom prst="bentConnector2">
            <a:avLst/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none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48" name="Group 147"/>
          <p:cNvGrpSpPr/>
          <p:nvPr/>
        </p:nvGrpSpPr>
        <p:grpSpPr>
          <a:xfrm>
            <a:off x="6526108" y="4100049"/>
            <a:ext cx="1106841" cy="466427"/>
            <a:chOff x="507046" y="3634424"/>
            <a:chExt cx="1257639" cy="549865"/>
          </a:xfrm>
        </p:grpSpPr>
        <p:sp>
          <p:nvSpPr>
            <p:cNvPr id="158" name="Snip Same Side Corner Rectangle 157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59" name="TextBox 158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PIK3R1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P27986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60" name="Elbow Connector 159"/>
          <p:cNvCxnSpPr/>
          <p:nvPr/>
        </p:nvCxnSpPr>
        <p:spPr bwMode="auto">
          <a:xfrm rot="16200000" flipH="1">
            <a:off x="6047617" y="3847954"/>
            <a:ext cx="522084" cy="453040"/>
          </a:xfrm>
          <a:prstGeom prst="bentConnector2">
            <a:avLst/>
          </a:prstGeom>
          <a:ln w="28575" cmpd="sng">
            <a:solidFill>
              <a:srgbClr val="FFF777"/>
            </a:solidFill>
            <a:prstDash val="sysDash"/>
            <a:headEnd type="none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47272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18815</TotalTime>
  <Words>35</Words>
  <Application>Microsoft Macintosh PowerPoint</Application>
  <PresentationFormat>On-screen Show (4:3)</PresentationFormat>
  <Paragraphs>29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Theme</vt:lpstr>
      <vt:lpstr>PowerPoint Presentation</vt:lpstr>
    </vt:vector>
  </TitlesOfParts>
  <Company>University of British Columbia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Pelech</dc:creator>
  <cp:lastModifiedBy>Steven Pelech</cp:lastModifiedBy>
  <cp:revision>282</cp:revision>
  <dcterms:created xsi:type="dcterms:W3CDTF">2014-02-16T01:31:59Z</dcterms:created>
  <dcterms:modified xsi:type="dcterms:W3CDTF">2016-03-23T00:57:45Z</dcterms:modified>
</cp:coreProperties>
</file>