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8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4899294" y="3716843"/>
            <a:ext cx="715674" cy="246221"/>
            <a:chOff x="7592082" y="6020192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P11802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P11802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230769" y="2842098"/>
            <a:ext cx="715674" cy="246221"/>
            <a:chOff x="7620676" y="5024218"/>
            <a:chExt cx="862158" cy="350482"/>
          </a:xfrm>
        </p:grpSpPr>
        <p:sp>
          <p:nvSpPr>
            <p:cNvPr id="1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4"/>
            <p:cNvSpPr txBox="1">
              <a:spLocks noChangeArrowheads="1"/>
            </p:cNvSpPr>
            <p:nvPr/>
          </p:nvSpPr>
          <p:spPr bwMode="auto">
            <a:xfrm>
              <a:off x="7620676" y="502421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230769" y="2678798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715332" y="1294808"/>
            <a:ext cx="1015712" cy="478849"/>
            <a:chOff x="537046" y="349955"/>
            <a:chExt cx="1154094" cy="564508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37046" y="349955"/>
              <a:ext cx="1154094" cy="564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</a:rPr>
                <a:t>Lyn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1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15332" y="1931614"/>
            <a:ext cx="1015712" cy="461921"/>
            <a:chOff x="537046" y="349955"/>
            <a:chExt cx="1154094" cy="544552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715332" y="2568420"/>
            <a:ext cx="1015712" cy="461921"/>
            <a:chOff x="537046" y="349955"/>
            <a:chExt cx="1154094" cy="544552"/>
          </a:xfrm>
        </p:grpSpPr>
        <p:sp>
          <p:nvSpPr>
            <p:cNvPr id="128" name="Rounded Rectangle 12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4" name="Straight Connector 133"/>
          <p:cNvCxnSpPr/>
          <p:nvPr/>
        </p:nvCxnSpPr>
        <p:spPr bwMode="auto">
          <a:xfrm>
            <a:off x="1734481" y="2159350"/>
            <a:ext cx="1451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>
            <a:off x="1734481" y="2777625"/>
            <a:ext cx="1451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rot="10800000">
            <a:off x="1720503" y="1525767"/>
            <a:ext cx="2608978" cy="1251859"/>
          </a:xfrm>
          <a:prstGeom prst="bentConnector3">
            <a:avLst>
              <a:gd name="adj1" fmla="val 9381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7" name="Group 146"/>
          <p:cNvGrpSpPr/>
          <p:nvPr/>
        </p:nvGrpSpPr>
        <p:grpSpPr>
          <a:xfrm>
            <a:off x="715332" y="3180890"/>
            <a:ext cx="1015712" cy="461921"/>
            <a:chOff x="550901" y="1139280"/>
            <a:chExt cx="1154094" cy="544552"/>
          </a:xfrm>
        </p:grpSpPr>
        <p:sp>
          <p:nvSpPr>
            <p:cNvPr id="148" name="Rounded Rectangle 14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" name="Elbow Connector 6"/>
          <p:cNvCxnSpPr>
            <a:stCxn id="149" idx="3"/>
          </p:cNvCxnSpPr>
          <p:nvPr/>
        </p:nvCxnSpPr>
        <p:spPr bwMode="auto">
          <a:xfrm flipV="1">
            <a:off x="1731044" y="2965209"/>
            <a:ext cx="2584395" cy="446642"/>
          </a:xfrm>
          <a:prstGeom prst="bentConnector3">
            <a:avLst>
              <a:gd name="adj1" fmla="val 511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3" name="Group 82"/>
          <p:cNvGrpSpPr/>
          <p:nvPr/>
        </p:nvGrpSpPr>
        <p:grpSpPr>
          <a:xfrm>
            <a:off x="1877508" y="980854"/>
            <a:ext cx="1222785" cy="458060"/>
            <a:chOff x="443194" y="3634424"/>
            <a:chExt cx="1389379" cy="540000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A2/CCNA2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P20248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877508" y="1544459"/>
            <a:ext cx="1222785" cy="458059"/>
            <a:chOff x="443194" y="3634424"/>
            <a:chExt cx="1389379" cy="540000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C/CCNC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887768" y="2099596"/>
            <a:ext cx="1202265" cy="458059"/>
            <a:chOff x="466508" y="3634424"/>
            <a:chExt cx="1366064" cy="540000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877508" y="3052990"/>
            <a:ext cx="1222784" cy="458059"/>
            <a:chOff x="456888" y="3634424"/>
            <a:chExt cx="1389378" cy="540000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D2/CCND2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2" name="Straight Connector 101"/>
          <p:cNvCxnSpPr/>
          <p:nvPr/>
        </p:nvCxnSpPr>
        <p:spPr bwMode="auto">
          <a:xfrm>
            <a:off x="2995664" y="1243732"/>
            <a:ext cx="3285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964229" y="1788985"/>
            <a:ext cx="3694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8" name="Group 107"/>
          <p:cNvGrpSpPr/>
          <p:nvPr/>
        </p:nvGrpSpPr>
        <p:grpSpPr>
          <a:xfrm>
            <a:off x="3197728" y="982808"/>
            <a:ext cx="1222785" cy="458060"/>
            <a:chOff x="443194" y="3634424"/>
            <a:chExt cx="1389379" cy="540000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197728" y="1546413"/>
            <a:ext cx="1222785" cy="458059"/>
            <a:chOff x="443194" y="3634424"/>
            <a:chExt cx="1389379" cy="540000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H /CCNH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207988" y="2101550"/>
            <a:ext cx="1202265" cy="458059"/>
            <a:chOff x="466508" y="3634424"/>
            <a:chExt cx="1366064" cy="540000"/>
          </a:xfrm>
        </p:grpSpPr>
        <p:sp>
          <p:nvSpPr>
            <p:cNvPr id="118" name="Snip Same Side Corner Rectangle 1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L1/CCNL1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877508" y="3659524"/>
            <a:ext cx="1222784" cy="458059"/>
            <a:chOff x="466509" y="3634424"/>
            <a:chExt cx="1389378" cy="540000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4" name="Straight Connector 143"/>
          <p:cNvCxnSpPr/>
          <p:nvPr/>
        </p:nvCxnSpPr>
        <p:spPr bwMode="auto">
          <a:xfrm>
            <a:off x="2954777" y="2390117"/>
            <a:ext cx="3694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Elbow Connector 8"/>
          <p:cNvCxnSpPr/>
          <p:nvPr/>
        </p:nvCxnSpPr>
        <p:spPr bwMode="auto">
          <a:xfrm rot="16200000" flipH="1">
            <a:off x="2605151" y="1775120"/>
            <a:ext cx="2035391" cy="97261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/>
          <p:nvPr/>
        </p:nvCxnSpPr>
        <p:spPr bwMode="auto">
          <a:xfrm rot="5400000" flipH="1" flipV="1">
            <a:off x="2710559" y="3509658"/>
            <a:ext cx="662383" cy="192303"/>
          </a:xfrm>
          <a:prstGeom prst="bentConnector3">
            <a:avLst>
              <a:gd name="adj1" fmla="val -240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945599" y="3274617"/>
            <a:ext cx="192303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" name="Group 144"/>
          <p:cNvGrpSpPr/>
          <p:nvPr/>
        </p:nvGrpSpPr>
        <p:grpSpPr>
          <a:xfrm>
            <a:off x="4645739" y="982992"/>
            <a:ext cx="1222785" cy="458092"/>
            <a:chOff x="443194" y="3634424"/>
            <a:chExt cx="1389379" cy="540038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43194" y="3639736"/>
              <a:ext cx="138937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CDKN1A/Cip1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4645739" y="1537252"/>
            <a:ext cx="1222785" cy="458092"/>
            <a:chOff x="443194" y="3634424"/>
            <a:chExt cx="1389379" cy="540039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4645739" y="2092110"/>
            <a:ext cx="1222785" cy="458092"/>
            <a:chOff x="443194" y="3634424"/>
            <a:chExt cx="1389379" cy="540039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CDKN1C/Kip2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P49918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7" name="Straight Connector 156"/>
          <p:cNvCxnSpPr/>
          <p:nvPr/>
        </p:nvCxnSpPr>
        <p:spPr bwMode="auto">
          <a:xfrm flipH="1">
            <a:off x="5704791" y="1260272"/>
            <a:ext cx="3582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5957092" y="982992"/>
            <a:ext cx="1222785" cy="458092"/>
            <a:chOff x="443194" y="3634424"/>
            <a:chExt cx="1389379" cy="540039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Q8N726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957092" y="1537252"/>
            <a:ext cx="1222785" cy="458092"/>
            <a:chOff x="443194" y="3634424"/>
            <a:chExt cx="1389379" cy="540039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5957092" y="2092110"/>
            <a:ext cx="1222785" cy="458092"/>
            <a:chOff x="443194" y="3634424"/>
            <a:chExt cx="1389379" cy="540039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7" name="Straight Connector 166"/>
          <p:cNvCxnSpPr/>
          <p:nvPr/>
        </p:nvCxnSpPr>
        <p:spPr bwMode="auto">
          <a:xfrm flipH="1">
            <a:off x="5704791" y="1804967"/>
            <a:ext cx="3582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5721338" y="2352469"/>
            <a:ext cx="3582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5899688" y="1246469"/>
            <a:ext cx="16740" cy="1662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1" name="Group 170"/>
          <p:cNvGrpSpPr/>
          <p:nvPr/>
        </p:nvGrpSpPr>
        <p:grpSpPr>
          <a:xfrm>
            <a:off x="5957092" y="2637519"/>
            <a:ext cx="1222785" cy="458092"/>
            <a:chOff x="443194" y="3634424"/>
            <a:chExt cx="1389379" cy="540039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P55273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4" name="Straight Connector 173"/>
          <p:cNvCxnSpPr/>
          <p:nvPr/>
        </p:nvCxnSpPr>
        <p:spPr bwMode="auto">
          <a:xfrm flipH="1">
            <a:off x="5885568" y="2913371"/>
            <a:ext cx="21432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/>
          <p:nvPr/>
        </p:nvCxnSpPr>
        <p:spPr bwMode="auto">
          <a:xfrm rot="10800000" flipV="1">
            <a:off x="5062475" y="2925801"/>
            <a:ext cx="806050" cy="18098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0" name="Group 199"/>
          <p:cNvGrpSpPr/>
          <p:nvPr/>
        </p:nvGrpSpPr>
        <p:grpSpPr>
          <a:xfrm>
            <a:off x="4703711" y="3958187"/>
            <a:ext cx="1106841" cy="466427"/>
            <a:chOff x="507046" y="2817700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AML2/RUNX3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Q13761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261077" y="3941336"/>
            <a:ext cx="1106841" cy="466427"/>
            <a:chOff x="507046" y="3634424"/>
            <a:chExt cx="1257639" cy="549865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BRCA1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P38398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3456660" y="3729950"/>
            <a:ext cx="715674" cy="246221"/>
            <a:chOff x="7592082" y="6020192"/>
            <a:chExt cx="862158" cy="350482"/>
          </a:xfrm>
        </p:grpSpPr>
        <p:sp>
          <p:nvSpPr>
            <p:cNvPr id="2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69768" y="3854834"/>
            <a:ext cx="1106841" cy="679934"/>
            <a:chOff x="4921986" y="4629570"/>
            <a:chExt cx="1106841" cy="679934"/>
          </a:xfrm>
        </p:grpSpPr>
        <p:grpSp>
          <p:nvGrpSpPr>
            <p:cNvPr id="209" name="Group 208"/>
            <p:cNvGrpSpPr/>
            <p:nvPr/>
          </p:nvGrpSpPr>
          <p:grpSpPr>
            <a:xfrm>
              <a:off x="4921986" y="4843077"/>
              <a:ext cx="1106841" cy="466427"/>
              <a:chOff x="507046" y="3634424"/>
              <a:chExt cx="1257639" cy="549865"/>
            </a:xfrm>
          </p:grpSpPr>
          <p:sp>
            <p:nvSpPr>
              <p:cNvPr id="210" name="Snip Same Side Corner Rectangle 20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CUGBP1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Q92879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5115987" y="4629570"/>
              <a:ext cx="715674" cy="246221"/>
              <a:chOff x="7620676" y="5012166"/>
              <a:chExt cx="862158" cy="350482"/>
            </a:xfrm>
          </p:grpSpPr>
          <p:sp>
            <p:nvSpPr>
              <p:cNvPr id="2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4703711" y="4414921"/>
            <a:ext cx="1106841" cy="865389"/>
            <a:chOff x="7296295" y="3468512"/>
            <a:chExt cx="1106841" cy="865389"/>
          </a:xfrm>
        </p:grpSpPr>
        <p:grpSp>
          <p:nvGrpSpPr>
            <p:cNvPr id="218" name="Group 217"/>
            <p:cNvGrpSpPr/>
            <p:nvPr/>
          </p:nvGrpSpPr>
          <p:grpSpPr>
            <a:xfrm>
              <a:off x="7482296" y="3655568"/>
              <a:ext cx="715674" cy="246221"/>
              <a:chOff x="7592082" y="6020192"/>
              <a:chExt cx="862158" cy="350482"/>
            </a:xfrm>
          </p:grpSpPr>
          <p:sp>
            <p:nvSpPr>
              <p:cNvPr id="2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S245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7296295" y="3867473"/>
              <a:ext cx="1106841" cy="466428"/>
              <a:chOff x="507046" y="2817700"/>
              <a:chExt cx="1257639" cy="549866"/>
            </a:xfrm>
          </p:grpSpPr>
          <p:sp>
            <p:nvSpPr>
              <p:cNvPr id="222" name="Snip Same Side Corner Rectangle 22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>
                <a:off x="507046" y="2823013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E2A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P15923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7480523" y="3468512"/>
              <a:ext cx="715674" cy="246221"/>
              <a:chOff x="7592082" y="6020192"/>
              <a:chExt cx="862158" cy="350482"/>
            </a:xfrm>
          </p:grpSpPr>
          <p:sp>
            <p:nvSpPr>
              <p:cNvPr id="22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3255700" y="4594576"/>
            <a:ext cx="1106841" cy="685734"/>
            <a:chOff x="6096507" y="3669606"/>
            <a:chExt cx="1106841" cy="685734"/>
          </a:xfrm>
        </p:grpSpPr>
        <p:grpSp>
          <p:nvGrpSpPr>
            <p:cNvPr id="227" name="Group 226"/>
            <p:cNvGrpSpPr/>
            <p:nvPr/>
          </p:nvGrpSpPr>
          <p:grpSpPr>
            <a:xfrm>
              <a:off x="6096507" y="3888913"/>
              <a:ext cx="1106841" cy="466427"/>
              <a:chOff x="507046" y="3634424"/>
              <a:chExt cx="1257639" cy="549865"/>
            </a:xfrm>
          </p:grpSpPr>
          <p:sp>
            <p:nvSpPr>
              <p:cNvPr id="228" name="Snip Same Side Corner Rectangle 22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RASSF1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Q9NS23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6291427" y="3669606"/>
              <a:ext cx="715674" cy="246221"/>
              <a:chOff x="7592082" y="6020192"/>
              <a:chExt cx="862158" cy="350482"/>
            </a:xfrm>
          </p:grpSpPr>
          <p:sp>
            <p:nvSpPr>
              <p:cNvPr id="23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S207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7288473" y="2464094"/>
            <a:ext cx="1106841" cy="2816216"/>
            <a:chOff x="7125178" y="633754"/>
            <a:chExt cx="1106841" cy="2816216"/>
          </a:xfrm>
        </p:grpSpPr>
        <p:cxnSp>
          <p:nvCxnSpPr>
            <p:cNvPr id="175" name="Straight Connector 174"/>
            <p:cNvCxnSpPr/>
            <p:nvPr/>
          </p:nvCxnSpPr>
          <p:spPr bwMode="auto">
            <a:xfrm flipH="1">
              <a:off x="7566358" y="681741"/>
              <a:ext cx="2244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176" name="Group 175"/>
            <p:cNvGrpSpPr/>
            <p:nvPr/>
          </p:nvGrpSpPr>
          <p:grpSpPr>
            <a:xfrm>
              <a:off x="7125178" y="2983543"/>
              <a:ext cx="1106841" cy="466427"/>
              <a:chOff x="507046" y="3634424"/>
              <a:chExt cx="1257639" cy="549865"/>
            </a:xfrm>
          </p:grpSpPr>
          <p:sp>
            <p:nvSpPr>
              <p:cNvPr id="198" name="Snip Same Side Corner Rectangle 19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P06400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77" name="AutoShape 159"/>
            <p:cNvSpPr>
              <a:spLocks noChangeArrowheads="1"/>
            </p:cNvSpPr>
            <p:nvPr/>
          </p:nvSpPr>
          <p:spPr bwMode="auto">
            <a:xfrm>
              <a:off x="7426369" y="2766033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8" name="Text Box 160"/>
            <p:cNvSpPr txBox="1">
              <a:spLocks noChangeArrowheads="1"/>
            </p:cNvSpPr>
            <p:nvPr/>
          </p:nvSpPr>
          <p:spPr bwMode="auto">
            <a:xfrm>
              <a:off x="7320761" y="2756545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-T826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81" name="AutoShape 153"/>
            <p:cNvSpPr>
              <a:spLocks noChangeArrowheads="1"/>
            </p:cNvSpPr>
            <p:nvPr/>
          </p:nvSpPr>
          <p:spPr bwMode="auto">
            <a:xfrm>
              <a:off x="7425344" y="2386545"/>
              <a:ext cx="506509" cy="20305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54"/>
            <p:cNvSpPr txBox="1">
              <a:spLocks noChangeArrowheads="1"/>
            </p:cNvSpPr>
            <p:nvPr/>
          </p:nvSpPr>
          <p:spPr bwMode="auto">
            <a:xfrm>
              <a:off x="7320761" y="2373513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  <p:sp>
          <p:nvSpPr>
            <p:cNvPr id="183" name="AutoShape 159"/>
            <p:cNvSpPr>
              <a:spLocks noChangeArrowheads="1"/>
            </p:cNvSpPr>
            <p:nvPr/>
          </p:nvSpPr>
          <p:spPr bwMode="auto">
            <a:xfrm>
              <a:off x="7426369" y="1617478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4" name="Text Box 160"/>
            <p:cNvSpPr txBox="1">
              <a:spLocks noChangeArrowheads="1"/>
            </p:cNvSpPr>
            <p:nvPr/>
          </p:nvSpPr>
          <p:spPr bwMode="auto">
            <a:xfrm>
              <a:off x="7320761" y="1616457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85" name="AutoShape 159"/>
            <p:cNvSpPr>
              <a:spLocks noChangeArrowheads="1"/>
            </p:cNvSpPr>
            <p:nvPr/>
          </p:nvSpPr>
          <p:spPr bwMode="auto">
            <a:xfrm>
              <a:off x="7426369" y="1419244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6" name="Text Box 160"/>
            <p:cNvSpPr txBox="1">
              <a:spLocks noChangeArrowheads="1"/>
            </p:cNvSpPr>
            <p:nvPr/>
          </p:nvSpPr>
          <p:spPr bwMode="auto">
            <a:xfrm>
              <a:off x="7320761" y="140975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87" name="AutoShape 159"/>
            <p:cNvSpPr>
              <a:spLocks noChangeArrowheads="1"/>
            </p:cNvSpPr>
            <p:nvPr/>
          </p:nvSpPr>
          <p:spPr bwMode="auto">
            <a:xfrm>
              <a:off x="7426369" y="2581235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8" name="Text Box 160"/>
            <p:cNvSpPr txBox="1">
              <a:spLocks noChangeArrowheads="1"/>
            </p:cNvSpPr>
            <p:nvPr/>
          </p:nvSpPr>
          <p:spPr bwMode="auto">
            <a:xfrm>
              <a:off x="7320761" y="2571747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90" name="AutoShape 159"/>
            <p:cNvSpPr>
              <a:spLocks noChangeArrowheads="1"/>
            </p:cNvSpPr>
            <p:nvPr/>
          </p:nvSpPr>
          <p:spPr bwMode="auto">
            <a:xfrm>
              <a:off x="7426369" y="1237938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60"/>
            <p:cNvSpPr txBox="1">
              <a:spLocks noChangeArrowheads="1"/>
            </p:cNvSpPr>
            <p:nvPr/>
          </p:nvSpPr>
          <p:spPr bwMode="auto">
            <a:xfrm>
              <a:off x="7320761" y="122845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92" name="AutoShape 159"/>
            <p:cNvSpPr>
              <a:spLocks noChangeArrowheads="1"/>
            </p:cNvSpPr>
            <p:nvPr/>
          </p:nvSpPr>
          <p:spPr bwMode="auto">
            <a:xfrm>
              <a:off x="7426369" y="1039710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3" name="Text Box 160"/>
            <p:cNvSpPr txBox="1">
              <a:spLocks noChangeArrowheads="1"/>
            </p:cNvSpPr>
            <p:nvPr/>
          </p:nvSpPr>
          <p:spPr bwMode="auto">
            <a:xfrm>
              <a:off x="7320761" y="1030222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94" name="AutoShape 159"/>
            <p:cNvSpPr>
              <a:spLocks noChangeArrowheads="1"/>
            </p:cNvSpPr>
            <p:nvPr/>
          </p:nvSpPr>
          <p:spPr bwMode="auto">
            <a:xfrm>
              <a:off x="7426369" y="841476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5" name="Text Box 160"/>
            <p:cNvSpPr txBox="1">
              <a:spLocks noChangeArrowheads="1"/>
            </p:cNvSpPr>
            <p:nvPr/>
          </p:nvSpPr>
          <p:spPr bwMode="auto">
            <a:xfrm>
              <a:off x="7320761" y="831988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196" name="AutoShape 159"/>
            <p:cNvSpPr>
              <a:spLocks noChangeArrowheads="1"/>
            </p:cNvSpPr>
            <p:nvPr/>
          </p:nvSpPr>
          <p:spPr bwMode="auto">
            <a:xfrm>
              <a:off x="7426369" y="643236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7" name="Text Box 160"/>
            <p:cNvSpPr txBox="1">
              <a:spLocks noChangeArrowheads="1"/>
            </p:cNvSpPr>
            <p:nvPr/>
          </p:nvSpPr>
          <p:spPr bwMode="auto">
            <a:xfrm>
              <a:off x="7320761" y="633754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426369" y="2201695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320761" y="2192207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35" name="AutoShape 159"/>
            <p:cNvSpPr>
              <a:spLocks noChangeArrowheads="1"/>
            </p:cNvSpPr>
            <p:nvPr/>
          </p:nvSpPr>
          <p:spPr bwMode="auto">
            <a:xfrm>
              <a:off x="7426369" y="2003461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6" name="Text Box 160"/>
            <p:cNvSpPr txBox="1">
              <a:spLocks noChangeArrowheads="1"/>
            </p:cNvSpPr>
            <p:nvPr/>
          </p:nvSpPr>
          <p:spPr bwMode="auto">
            <a:xfrm>
              <a:off x="7320761" y="1993973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37" name="AutoShape 159"/>
            <p:cNvSpPr>
              <a:spLocks noChangeArrowheads="1"/>
            </p:cNvSpPr>
            <p:nvPr/>
          </p:nvSpPr>
          <p:spPr bwMode="auto">
            <a:xfrm>
              <a:off x="7426369" y="1805221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60"/>
            <p:cNvSpPr txBox="1">
              <a:spLocks noChangeArrowheads="1"/>
            </p:cNvSpPr>
            <p:nvPr/>
          </p:nvSpPr>
          <p:spPr bwMode="auto">
            <a:xfrm>
              <a:off x="7320761" y="1795739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80539" y="1188443"/>
            <a:ext cx="1322709" cy="1212069"/>
            <a:chOff x="3412065" y="4280512"/>
            <a:chExt cx="1322709" cy="1212069"/>
          </a:xfrm>
        </p:grpSpPr>
        <p:grpSp>
          <p:nvGrpSpPr>
            <p:cNvPr id="239" name="Group 238"/>
            <p:cNvGrpSpPr/>
            <p:nvPr/>
          </p:nvGrpSpPr>
          <p:grpSpPr>
            <a:xfrm>
              <a:off x="3412065" y="5034489"/>
              <a:ext cx="1322709" cy="458092"/>
              <a:chOff x="380737" y="3634424"/>
              <a:chExt cx="1502918" cy="540039"/>
            </a:xfrm>
          </p:grpSpPr>
          <p:sp>
            <p:nvSpPr>
              <p:cNvPr id="240" name="Snip Same Side Corner Rectangle 23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1" name="TextBox 240"/>
              <p:cNvSpPr txBox="1"/>
              <p:nvPr/>
            </p:nvSpPr>
            <p:spPr>
              <a:xfrm>
                <a:off x="380737" y="3639736"/>
                <a:ext cx="1502918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-like 1/RBL1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P28749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3718147" y="4815182"/>
              <a:ext cx="715674" cy="246221"/>
              <a:chOff x="7592082" y="6020192"/>
              <a:chExt cx="862158" cy="350482"/>
            </a:xfrm>
          </p:grpSpPr>
          <p:sp>
            <p:nvSpPr>
              <p:cNvPr id="24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S975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3718147" y="4634448"/>
              <a:ext cx="715674" cy="246221"/>
              <a:chOff x="7630676" y="5329407"/>
              <a:chExt cx="862158" cy="350482"/>
            </a:xfrm>
          </p:grpSpPr>
          <p:sp>
            <p:nvSpPr>
              <p:cNvPr id="24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-S964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8" name="Group 247"/>
            <p:cNvGrpSpPr/>
            <p:nvPr/>
          </p:nvGrpSpPr>
          <p:grpSpPr>
            <a:xfrm>
              <a:off x="3719617" y="4457846"/>
              <a:ext cx="715674" cy="246221"/>
              <a:chOff x="7592082" y="6020192"/>
              <a:chExt cx="862158" cy="350482"/>
            </a:xfrm>
          </p:grpSpPr>
          <p:sp>
            <p:nvSpPr>
              <p:cNvPr id="24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S640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3718147" y="4280512"/>
              <a:ext cx="715674" cy="246221"/>
              <a:chOff x="7630676" y="5329407"/>
              <a:chExt cx="862158" cy="350482"/>
            </a:xfrm>
          </p:grpSpPr>
          <p:sp>
            <p:nvSpPr>
              <p:cNvPr id="25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-T369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907130" y="4219588"/>
            <a:ext cx="1322709" cy="1045596"/>
            <a:chOff x="2088829" y="4528605"/>
            <a:chExt cx="1322709" cy="1045596"/>
          </a:xfrm>
        </p:grpSpPr>
        <p:grpSp>
          <p:nvGrpSpPr>
            <p:cNvPr id="254" name="Group 253"/>
            <p:cNvGrpSpPr/>
            <p:nvPr/>
          </p:nvGrpSpPr>
          <p:grpSpPr>
            <a:xfrm>
              <a:off x="2088829" y="5116109"/>
              <a:ext cx="1322709" cy="458092"/>
              <a:chOff x="380737" y="3634424"/>
              <a:chExt cx="1502918" cy="540039"/>
            </a:xfrm>
          </p:grpSpPr>
          <p:sp>
            <p:nvSpPr>
              <p:cNvPr id="255" name="Snip Same Side Corner Rectangle 25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6" name="TextBox 255"/>
              <p:cNvSpPr txBox="1"/>
              <p:nvPr/>
            </p:nvSpPr>
            <p:spPr>
              <a:xfrm>
                <a:off x="380737" y="3639736"/>
                <a:ext cx="1502918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-like 2/RBL2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Q08999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2394911" y="4893875"/>
              <a:ext cx="715674" cy="246221"/>
              <a:chOff x="7630676" y="5329407"/>
              <a:chExt cx="862158" cy="350482"/>
            </a:xfrm>
          </p:grpSpPr>
          <p:sp>
            <p:nvSpPr>
              <p:cNvPr id="26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-S1035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2394911" y="4700812"/>
              <a:ext cx="715674" cy="246221"/>
              <a:chOff x="7630676" y="5329407"/>
              <a:chExt cx="862158" cy="350482"/>
            </a:xfrm>
          </p:grpSpPr>
          <p:sp>
            <p:nvSpPr>
              <p:cNvPr id="26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-S672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2397809" y="4528605"/>
              <a:ext cx="715674" cy="246221"/>
              <a:chOff x="7630676" y="5329407"/>
              <a:chExt cx="862158" cy="350482"/>
            </a:xfrm>
          </p:grpSpPr>
          <p:sp>
            <p:nvSpPr>
              <p:cNvPr id="27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-T401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015064" y="3189469"/>
            <a:ext cx="1106841" cy="1013808"/>
            <a:chOff x="978715" y="4362826"/>
            <a:chExt cx="1106841" cy="1013808"/>
          </a:xfrm>
        </p:grpSpPr>
        <p:grpSp>
          <p:nvGrpSpPr>
            <p:cNvPr id="272" name="Group 271"/>
            <p:cNvGrpSpPr/>
            <p:nvPr/>
          </p:nvGrpSpPr>
          <p:grpSpPr>
            <a:xfrm>
              <a:off x="978715" y="4526733"/>
              <a:ext cx="1106841" cy="849901"/>
              <a:chOff x="8435427" y="5004824"/>
              <a:chExt cx="1106841" cy="849901"/>
            </a:xfrm>
          </p:grpSpPr>
          <p:grpSp>
            <p:nvGrpSpPr>
              <p:cNvPr id="273" name="Group 272"/>
              <p:cNvGrpSpPr/>
              <p:nvPr/>
            </p:nvGrpSpPr>
            <p:grpSpPr>
              <a:xfrm>
                <a:off x="8435427" y="5388298"/>
                <a:ext cx="1106841" cy="466427"/>
                <a:chOff x="507046" y="2817700"/>
                <a:chExt cx="1257639" cy="549865"/>
              </a:xfrm>
            </p:grpSpPr>
            <p:sp>
              <p:nvSpPr>
                <p:cNvPr id="280" name="Snip Same Side Corner Rectangle 279"/>
                <p:cNvSpPr/>
                <p:nvPr/>
              </p:nvSpPr>
              <p:spPr bwMode="auto">
                <a:xfrm>
                  <a:off x="595865" y="2817700"/>
                  <a:ext cx="1080000" cy="540000"/>
                </a:xfrm>
                <a:prstGeom prst="snip2SameRect">
                  <a:avLst>
                    <a:gd name="adj1" fmla="val 16667"/>
                    <a:gd name="adj2" fmla="val 38046"/>
                  </a:avLst>
                </a:prstGeom>
                <a:solidFill>
                  <a:srgbClr val="FF8A0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3d extrusionH="57150">
                    <a:bevelT w="38100" h="38100"/>
                  </a:sp3d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  <a:ea typeface="ＭＳ Ｐゴシック" charset="0"/>
                  </a:endParaRPr>
                </a:p>
              </p:txBody>
            </p:sp>
            <p:sp>
              <p:nvSpPr>
                <p:cNvPr id="281" name="TextBox 280"/>
                <p:cNvSpPr txBox="1"/>
                <p:nvPr/>
              </p:nvSpPr>
              <p:spPr>
                <a:xfrm>
                  <a:off x="507046" y="2823012"/>
                  <a:ext cx="1257639" cy="544553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sz="1100" dirty="0" smtClean="0">
                      <a:solidFill>
                        <a:schemeClr val="bg1"/>
                      </a:solidFill>
                      <a:latin typeface="Arial" charset="0"/>
                    </a:rPr>
                    <a:t>Smad3</a:t>
                  </a: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1050" dirty="0" smtClean="0">
                      <a:solidFill>
                        <a:srgbClr val="AB743D"/>
                      </a:solidFill>
                      <a:latin typeface="Arial" charset="0"/>
                    </a:rPr>
                    <a:t>P84022</a:t>
                  </a:r>
                  <a:endParaRPr lang="en-US" sz="1050" dirty="0">
                    <a:solidFill>
                      <a:srgbClr val="AB743D"/>
                    </a:solidFill>
                  </a:endParaRPr>
                </a:p>
              </p:txBody>
            </p:sp>
          </p:grpSp>
          <p:grpSp>
            <p:nvGrpSpPr>
              <p:cNvPr id="274" name="Group 273"/>
              <p:cNvGrpSpPr/>
              <p:nvPr/>
            </p:nvGrpSpPr>
            <p:grpSpPr>
              <a:xfrm>
                <a:off x="8635336" y="5175887"/>
                <a:ext cx="715674" cy="246221"/>
                <a:chOff x="7630676" y="5329407"/>
                <a:chExt cx="862158" cy="350482"/>
              </a:xfrm>
            </p:grpSpPr>
            <p:sp>
              <p:nvSpPr>
                <p:cNvPr id="278" name="AutoShape 156"/>
                <p:cNvSpPr>
                  <a:spLocks noChangeArrowheads="1"/>
                </p:cNvSpPr>
                <p:nvPr/>
              </p:nvSpPr>
              <p:spPr bwMode="auto">
                <a:xfrm>
                  <a:off x="7759792" y="5344549"/>
                  <a:ext cx="607710" cy="286562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FF0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50"/>
                </a:p>
              </p:txBody>
            </p:sp>
            <p:sp>
              <p:nvSpPr>
                <p:cNvPr id="279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30676" y="5329407"/>
                  <a:ext cx="862158" cy="350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950" dirty="0" smtClean="0">
                      <a:solidFill>
                        <a:srgbClr val="FFFFFF"/>
                      </a:solidFill>
                      <a:latin typeface="Arial" charset="0"/>
                    </a:rPr>
                    <a:t>-S213</a:t>
                  </a:r>
                  <a:endParaRPr lang="en-US" sz="950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75" name="Group 274"/>
              <p:cNvGrpSpPr/>
              <p:nvPr/>
            </p:nvGrpSpPr>
            <p:grpSpPr>
              <a:xfrm>
                <a:off x="8635336" y="5004824"/>
                <a:ext cx="715674" cy="246221"/>
                <a:chOff x="7630676" y="5329407"/>
                <a:chExt cx="862158" cy="350482"/>
              </a:xfrm>
            </p:grpSpPr>
            <p:sp>
              <p:nvSpPr>
                <p:cNvPr id="276" name="AutoShape 156"/>
                <p:cNvSpPr>
                  <a:spLocks noChangeArrowheads="1"/>
                </p:cNvSpPr>
                <p:nvPr/>
              </p:nvSpPr>
              <p:spPr bwMode="auto">
                <a:xfrm>
                  <a:off x="7759792" y="5344549"/>
                  <a:ext cx="607710" cy="286562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FF0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50"/>
                </a:p>
              </p:txBody>
            </p:sp>
            <p:sp>
              <p:nvSpPr>
                <p:cNvPr id="277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30676" y="5329407"/>
                  <a:ext cx="862158" cy="350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950" dirty="0" smtClean="0">
                      <a:solidFill>
                        <a:srgbClr val="FFFFFF"/>
                      </a:solidFill>
                      <a:latin typeface="Arial" charset="0"/>
                    </a:rPr>
                    <a:t>-T179</a:t>
                  </a:r>
                  <a:endParaRPr lang="en-US" sz="950" dirty="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83" name="Group 282"/>
            <p:cNvGrpSpPr/>
            <p:nvPr/>
          </p:nvGrpSpPr>
          <p:grpSpPr>
            <a:xfrm>
              <a:off x="1175025" y="4362826"/>
              <a:ext cx="715674" cy="246221"/>
              <a:chOff x="7592082" y="6020192"/>
              <a:chExt cx="862158" cy="350482"/>
            </a:xfrm>
          </p:grpSpPr>
          <p:sp>
            <p:nvSpPr>
              <p:cNvPr id="28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69768" y="4594037"/>
            <a:ext cx="1106841" cy="686273"/>
            <a:chOff x="178962" y="5499951"/>
            <a:chExt cx="1106841" cy="686273"/>
          </a:xfrm>
        </p:grpSpPr>
        <p:grpSp>
          <p:nvGrpSpPr>
            <p:cNvPr id="287" name="Group 286"/>
            <p:cNvGrpSpPr/>
            <p:nvPr/>
          </p:nvGrpSpPr>
          <p:grpSpPr>
            <a:xfrm>
              <a:off x="178962" y="5719797"/>
              <a:ext cx="1106841" cy="466427"/>
              <a:chOff x="507046" y="2817700"/>
              <a:chExt cx="1257639" cy="549865"/>
            </a:xfrm>
          </p:grpSpPr>
          <p:sp>
            <p:nvSpPr>
              <p:cNvPr id="294" name="Snip Same Side Corner Rectangle 29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5" name="TextBox 29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UBF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P17480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375421" y="5499951"/>
              <a:ext cx="715674" cy="246221"/>
              <a:chOff x="7620676" y="5024218"/>
              <a:chExt cx="862158" cy="350482"/>
            </a:xfrm>
          </p:grpSpPr>
          <p:sp>
            <p:nvSpPr>
              <p:cNvPr id="3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+S484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27" name="Elbow Connector 26"/>
          <p:cNvCxnSpPr/>
          <p:nvPr/>
        </p:nvCxnSpPr>
        <p:spPr bwMode="auto">
          <a:xfrm flipH="1">
            <a:off x="1887769" y="3270656"/>
            <a:ext cx="3204591" cy="2139370"/>
          </a:xfrm>
          <a:prstGeom prst="bentConnector3">
            <a:avLst>
              <a:gd name="adj1" fmla="val -2615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Elbow Connector 29"/>
          <p:cNvCxnSpPr/>
          <p:nvPr/>
        </p:nvCxnSpPr>
        <p:spPr bwMode="auto">
          <a:xfrm rot="16200000" flipV="1">
            <a:off x="948474" y="4489457"/>
            <a:ext cx="1455425" cy="402650"/>
          </a:xfrm>
          <a:prstGeom prst="bentConnector3">
            <a:avLst>
              <a:gd name="adj1" fmla="val 994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1474861" y="4734065"/>
            <a:ext cx="4026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Elbow Connector 301"/>
          <p:cNvCxnSpPr/>
          <p:nvPr/>
        </p:nvCxnSpPr>
        <p:spPr bwMode="auto">
          <a:xfrm rot="5400000">
            <a:off x="4292803" y="3594804"/>
            <a:ext cx="1950660" cy="1493862"/>
          </a:xfrm>
          <a:prstGeom prst="bentConnector3">
            <a:avLst>
              <a:gd name="adj1" fmla="val 10078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6" name="Straight Connector 315"/>
          <p:cNvCxnSpPr/>
          <p:nvPr/>
        </p:nvCxnSpPr>
        <p:spPr bwMode="auto">
          <a:xfrm>
            <a:off x="4521202" y="3836877"/>
            <a:ext cx="0" cy="14886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8" name="Straight Arrow Connector 317"/>
          <p:cNvCxnSpPr/>
          <p:nvPr/>
        </p:nvCxnSpPr>
        <p:spPr bwMode="auto">
          <a:xfrm flipV="1">
            <a:off x="4054129" y="3843388"/>
            <a:ext cx="932861" cy="6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 flipV="1">
            <a:off x="4051668" y="4727148"/>
            <a:ext cx="932861" cy="6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>
            <a:off x="4521202" y="4558284"/>
            <a:ext cx="46803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5087609" y="3353376"/>
            <a:ext cx="12293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Connector 333"/>
          <p:cNvCxnSpPr/>
          <p:nvPr/>
        </p:nvCxnSpPr>
        <p:spPr bwMode="auto">
          <a:xfrm>
            <a:off x="5092360" y="3181438"/>
            <a:ext cx="21649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Connector 341"/>
          <p:cNvCxnSpPr/>
          <p:nvPr/>
        </p:nvCxnSpPr>
        <p:spPr bwMode="auto">
          <a:xfrm>
            <a:off x="7254605" y="1277874"/>
            <a:ext cx="0" cy="34472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Elbow Connector 345"/>
          <p:cNvCxnSpPr/>
          <p:nvPr/>
        </p:nvCxnSpPr>
        <p:spPr bwMode="auto">
          <a:xfrm rot="5400000" flipH="1" flipV="1">
            <a:off x="4669886" y="2823349"/>
            <a:ext cx="3838897" cy="1148541"/>
          </a:xfrm>
          <a:prstGeom prst="bentConnector3">
            <a:avLst>
              <a:gd name="adj1" fmla="val -50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>
            <a:off x="7155138" y="1478170"/>
            <a:ext cx="406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>
            <a:off x="7163605" y="1843805"/>
            <a:ext cx="406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>
            <a:off x="7163605" y="2587386"/>
            <a:ext cx="406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>
            <a:off x="7163605" y="2777625"/>
            <a:ext cx="406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Arrow Connector 354"/>
          <p:cNvCxnSpPr/>
          <p:nvPr/>
        </p:nvCxnSpPr>
        <p:spPr bwMode="auto">
          <a:xfrm>
            <a:off x="7259510" y="1294808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>
            <a:off x="7259510" y="1659464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7" name="Straight Arrow Connector 356"/>
          <p:cNvCxnSpPr/>
          <p:nvPr/>
        </p:nvCxnSpPr>
        <p:spPr bwMode="auto">
          <a:xfrm>
            <a:off x="7259510" y="2973676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>
            <a:off x="7259510" y="4709731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1" name="Straight Arrow Connector 360"/>
          <p:cNvCxnSpPr/>
          <p:nvPr/>
        </p:nvCxnSpPr>
        <p:spPr bwMode="auto">
          <a:xfrm>
            <a:off x="7259510" y="3176929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Arrow Connector 361"/>
          <p:cNvCxnSpPr/>
          <p:nvPr/>
        </p:nvCxnSpPr>
        <p:spPr bwMode="auto">
          <a:xfrm>
            <a:off x="7259510" y="3365891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Arrow Connector 362"/>
          <p:cNvCxnSpPr/>
          <p:nvPr/>
        </p:nvCxnSpPr>
        <p:spPr bwMode="auto">
          <a:xfrm>
            <a:off x="7259510" y="3548396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" name="Straight Arrow Connector 363"/>
          <p:cNvCxnSpPr/>
          <p:nvPr/>
        </p:nvCxnSpPr>
        <p:spPr bwMode="auto">
          <a:xfrm>
            <a:off x="7259510" y="3741356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Arrow Connector 364"/>
          <p:cNvCxnSpPr/>
          <p:nvPr/>
        </p:nvCxnSpPr>
        <p:spPr bwMode="auto">
          <a:xfrm>
            <a:off x="7259510" y="3944581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6" name="Straight Arrow Connector 365"/>
          <p:cNvCxnSpPr/>
          <p:nvPr/>
        </p:nvCxnSpPr>
        <p:spPr bwMode="auto">
          <a:xfrm>
            <a:off x="7259510" y="4125164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Arrow Connector 366"/>
          <p:cNvCxnSpPr/>
          <p:nvPr/>
        </p:nvCxnSpPr>
        <p:spPr bwMode="auto">
          <a:xfrm>
            <a:off x="7259510" y="4325757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" name="Straight Arrow Connector 367"/>
          <p:cNvCxnSpPr/>
          <p:nvPr/>
        </p:nvCxnSpPr>
        <p:spPr bwMode="auto">
          <a:xfrm>
            <a:off x="7259510" y="4522340"/>
            <a:ext cx="319510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1933</TotalTime>
  <Words>165</Words>
  <Application>Microsoft Macintosh PowerPoint</Application>
  <PresentationFormat>On-screen Show (4:3)</PresentationFormat>
  <Paragraphs>93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78</cp:revision>
  <dcterms:created xsi:type="dcterms:W3CDTF">2014-02-16T01:31:59Z</dcterms:created>
  <dcterms:modified xsi:type="dcterms:W3CDTF">2016-03-15T22:20:42Z</dcterms:modified>
</cp:coreProperties>
</file>