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777"/>
    <a:srgbClr val="00C100"/>
    <a:srgbClr val="8EB8D8"/>
    <a:srgbClr val="B1783F"/>
    <a:srgbClr val="969600"/>
    <a:srgbClr val="AB743D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40" d="100"/>
          <a:sy n="140" d="100"/>
        </p:scale>
        <p:origin x="-1560" y="-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Androgen Receptor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P10275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036615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Colin Hammond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91496" y="5075780"/>
            <a:ext cx="938767" cy="295466"/>
          </a:xfrm>
          <a:prstGeom prst="rect">
            <a:avLst/>
          </a:prstGeom>
          <a:noFill/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200" dirty="0" smtClean="0">
                <a:solidFill>
                  <a:schemeClr val="bg1"/>
                </a:solidFill>
                <a:latin typeface="Arial" charset="0"/>
              </a:rPr>
              <a:t>Androgen</a:t>
            </a:r>
            <a:endParaRPr lang="en-US" sz="105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27" name="Elbow Connector 2"/>
          <p:cNvCxnSpPr/>
          <p:nvPr/>
        </p:nvCxnSpPr>
        <p:spPr bwMode="auto">
          <a:xfrm>
            <a:off x="1036130" y="2588673"/>
            <a:ext cx="274320" cy="2743200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9" name="Straight Arrow Connector 128"/>
          <p:cNvCxnSpPr/>
          <p:nvPr/>
        </p:nvCxnSpPr>
        <p:spPr bwMode="auto">
          <a:xfrm>
            <a:off x="1301947" y="5356705"/>
            <a:ext cx="162763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35" name="Group 134"/>
          <p:cNvGrpSpPr/>
          <p:nvPr/>
        </p:nvGrpSpPr>
        <p:grpSpPr>
          <a:xfrm>
            <a:off x="3051962" y="2197356"/>
            <a:ext cx="715674" cy="246221"/>
            <a:chOff x="7620676" y="5024219"/>
            <a:chExt cx="862158" cy="350482"/>
          </a:xfrm>
        </p:grpSpPr>
        <p:sp>
          <p:nvSpPr>
            <p:cNvPr id="13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7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+S291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3051962" y="1230476"/>
            <a:ext cx="715674" cy="246221"/>
            <a:chOff x="7630676" y="5329407"/>
            <a:chExt cx="862158" cy="350482"/>
          </a:xfrm>
        </p:grpSpPr>
        <p:sp>
          <p:nvSpPr>
            <p:cNvPr id="153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4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-S213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55" name="Group 154"/>
          <p:cNvGrpSpPr/>
          <p:nvPr/>
        </p:nvGrpSpPr>
        <p:grpSpPr>
          <a:xfrm>
            <a:off x="3051962" y="4711244"/>
            <a:ext cx="715674" cy="246221"/>
            <a:chOff x="7630676" y="5329407"/>
            <a:chExt cx="862158" cy="350482"/>
          </a:xfrm>
        </p:grpSpPr>
        <p:sp>
          <p:nvSpPr>
            <p:cNvPr id="156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7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-S650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58" name="Group 157"/>
          <p:cNvGrpSpPr/>
          <p:nvPr/>
        </p:nvGrpSpPr>
        <p:grpSpPr>
          <a:xfrm>
            <a:off x="3051962" y="4131116"/>
            <a:ext cx="715674" cy="246221"/>
            <a:chOff x="7630676" y="5329407"/>
            <a:chExt cx="862158" cy="350482"/>
          </a:xfrm>
        </p:grpSpPr>
        <p:sp>
          <p:nvSpPr>
            <p:cNvPr id="159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0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-S515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81" name="Group 180"/>
          <p:cNvGrpSpPr/>
          <p:nvPr/>
        </p:nvGrpSpPr>
        <p:grpSpPr>
          <a:xfrm>
            <a:off x="3051962" y="4517868"/>
            <a:ext cx="715674" cy="246221"/>
            <a:chOff x="7620676" y="5024219"/>
            <a:chExt cx="862158" cy="350482"/>
          </a:xfrm>
        </p:grpSpPr>
        <p:sp>
          <p:nvSpPr>
            <p:cNvPr id="18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8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+S578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7" name="Group 186"/>
          <p:cNvGrpSpPr/>
          <p:nvPr/>
        </p:nvGrpSpPr>
        <p:grpSpPr>
          <a:xfrm>
            <a:off x="3051962" y="3937740"/>
            <a:ext cx="715674" cy="246221"/>
            <a:chOff x="7592082" y="6020193"/>
            <a:chExt cx="862158" cy="350482"/>
          </a:xfrm>
        </p:grpSpPr>
        <p:sp>
          <p:nvSpPr>
            <p:cNvPr id="18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89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Y393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3051962" y="2777484"/>
            <a:ext cx="715674" cy="246221"/>
            <a:chOff x="7592082" y="6020193"/>
            <a:chExt cx="862158" cy="350482"/>
          </a:xfrm>
        </p:grpSpPr>
        <p:sp>
          <p:nvSpPr>
            <p:cNvPr id="19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7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Y346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98" name="Group 197"/>
          <p:cNvGrpSpPr/>
          <p:nvPr/>
        </p:nvGrpSpPr>
        <p:grpSpPr>
          <a:xfrm>
            <a:off x="3051962" y="4324492"/>
            <a:ext cx="715674" cy="246221"/>
            <a:chOff x="7620676" y="5024219"/>
            <a:chExt cx="862158" cy="350482"/>
          </a:xfrm>
        </p:grpSpPr>
        <p:sp>
          <p:nvSpPr>
            <p:cNvPr id="20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2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+Y534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6" name="Group 205"/>
          <p:cNvGrpSpPr/>
          <p:nvPr/>
        </p:nvGrpSpPr>
        <p:grpSpPr>
          <a:xfrm>
            <a:off x="3051962" y="3550988"/>
            <a:ext cx="715674" cy="246221"/>
            <a:chOff x="7620676" y="5024219"/>
            <a:chExt cx="862158" cy="350482"/>
          </a:xfrm>
        </p:grpSpPr>
        <p:sp>
          <p:nvSpPr>
            <p:cNvPr id="20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9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+Y363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4" name="Group 213"/>
          <p:cNvGrpSpPr/>
          <p:nvPr/>
        </p:nvGrpSpPr>
        <p:grpSpPr>
          <a:xfrm>
            <a:off x="3051962" y="650348"/>
            <a:ext cx="715674" cy="246221"/>
            <a:chOff x="7592082" y="6020193"/>
            <a:chExt cx="862158" cy="350482"/>
          </a:xfrm>
        </p:grpSpPr>
        <p:sp>
          <p:nvSpPr>
            <p:cNvPr id="21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16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17" name="Group 216"/>
          <p:cNvGrpSpPr/>
          <p:nvPr/>
        </p:nvGrpSpPr>
        <p:grpSpPr>
          <a:xfrm>
            <a:off x="2856379" y="5146330"/>
            <a:ext cx="1106841" cy="466427"/>
            <a:chOff x="507046" y="2817700"/>
            <a:chExt cx="1257639" cy="549865"/>
          </a:xfrm>
        </p:grpSpPr>
        <p:sp>
          <p:nvSpPr>
            <p:cNvPr id="218" name="Snip Same Side Corner Rectangle 217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9" name="TextBox 218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P10275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230" name="Group 229"/>
          <p:cNvGrpSpPr/>
          <p:nvPr/>
        </p:nvGrpSpPr>
        <p:grpSpPr>
          <a:xfrm>
            <a:off x="445686" y="1142669"/>
            <a:ext cx="1340126" cy="445087"/>
            <a:chOff x="371271" y="1139280"/>
            <a:chExt cx="1522707" cy="524707"/>
          </a:xfrm>
        </p:grpSpPr>
        <p:sp>
          <p:nvSpPr>
            <p:cNvPr id="231" name="Rounded Rectangle 23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AKT1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P31749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5600455" y="1282677"/>
            <a:ext cx="1340126" cy="445087"/>
            <a:chOff x="371271" y="1139280"/>
            <a:chExt cx="1522707" cy="524707"/>
          </a:xfrm>
        </p:grpSpPr>
        <p:sp>
          <p:nvSpPr>
            <p:cNvPr id="141" name="Rounded Rectangle 14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2" name="Rectangle 141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ERK2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P36896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5600455" y="708288"/>
            <a:ext cx="1340126" cy="445087"/>
            <a:chOff x="371271" y="1139280"/>
            <a:chExt cx="1522707" cy="524707"/>
          </a:xfrm>
        </p:grpSpPr>
        <p:sp>
          <p:nvSpPr>
            <p:cNvPr id="243" name="Rounded Rectangle 242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ERK1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P27361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45" name="Elbow Connector 244"/>
          <p:cNvCxnSpPr/>
          <p:nvPr/>
        </p:nvCxnSpPr>
        <p:spPr bwMode="auto">
          <a:xfrm rot="10800000" flipV="1">
            <a:off x="3684809" y="938553"/>
            <a:ext cx="2103120" cy="3931920"/>
          </a:xfrm>
          <a:prstGeom prst="bentConnector3">
            <a:avLst>
              <a:gd name="adj1" fmla="val 25802"/>
            </a:avLst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8" name="Elbow Connector 220"/>
          <p:cNvCxnSpPr/>
          <p:nvPr/>
        </p:nvCxnSpPr>
        <p:spPr bwMode="auto">
          <a:xfrm flipH="1">
            <a:off x="5257555" y="1511819"/>
            <a:ext cx="521208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8" name="Elbow Connector 195"/>
          <p:cNvCxnSpPr/>
          <p:nvPr/>
        </p:nvCxnSpPr>
        <p:spPr bwMode="auto">
          <a:xfrm flipH="1">
            <a:off x="3662028" y="1547294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9" name="Elbow Connector 195"/>
          <p:cNvCxnSpPr/>
          <p:nvPr/>
        </p:nvCxnSpPr>
        <p:spPr bwMode="auto">
          <a:xfrm rot="5400000">
            <a:off x="2665550" y="2483779"/>
            <a:ext cx="2194560" cy="182880"/>
          </a:xfrm>
          <a:prstGeom prst="bentConnector2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49" name="Group 248"/>
          <p:cNvGrpSpPr/>
          <p:nvPr/>
        </p:nvGrpSpPr>
        <p:grpSpPr>
          <a:xfrm>
            <a:off x="4013069" y="1249096"/>
            <a:ext cx="1015712" cy="461921"/>
            <a:chOff x="537046" y="349955"/>
            <a:chExt cx="1154094" cy="544552"/>
          </a:xfrm>
        </p:grpSpPr>
        <p:sp>
          <p:nvSpPr>
            <p:cNvPr id="250" name="Rounded Rectangle 24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1" name="Rectangle 250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ACK1/TNK2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Q07912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255" name="Elbow Connector 195"/>
          <p:cNvCxnSpPr/>
          <p:nvPr/>
        </p:nvCxnSpPr>
        <p:spPr bwMode="auto">
          <a:xfrm flipH="1">
            <a:off x="3848191" y="1477939"/>
            <a:ext cx="182880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56" name="Group 255"/>
          <p:cNvGrpSpPr/>
          <p:nvPr/>
        </p:nvGrpSpPr>
        <p:grpSpPr>
          <a:xfrm>
            <a:off x="1575356" y="2037358"/>
            <a:ext cx="1340126" cy="445087"/>
            <a:chOff x="371271" y="1139280"/>
            <a:chExt cx="1522707" cy="524707"/>
          </a:xfrm>
        </p:grpSpPr>
        <p:sp>
          <p:nvSpPr>
            <p:cNvPr id="257" name="Rounded Rectangle 256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8" name="Rectangle 257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CDK5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Q00535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68" name="Group 267"/>
          <p:cNvGrpSpPr/>
          <p:nvPr/>
        </p:nvGrpSpPr>
        <p:grpSpPr>
          <a:xfrm>
            <a:off x="1584493" y="2529552"/>
            <a:ext cx="1340126" cy="445087"/>
            <a:chOff x="371271" y="1139280"/>
            <a:chExt cx="1522707" cy="524707"/>
          </a:xfrm>
        </p:grpSpPr>
        <p:sp>
          <p:nvSpPr>
            <p:cNvPr id="269" name="Rounded Rectangle 268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0" name="Rectangle 269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JNK1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</a:rPr>
                <a:t>P45983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71" name="Group 270"/>
          <p:cNvGrpSpPr/>
          <p:nvPr/>
        </p:nvGrpSpPr>
        <p:grpSpPr>
          <a:xfrm>
            <a:off x="1584493" y="3020607"/>
            <a:ext cx="1340126" cy="445087"/>
            <a:chOff x="371271" y="1139280"/>
            <a:chExt cx="1522707" cy="524707"/>
          </a:xfrm>
        </p:grpSpPr>
        <p:sp>
          <p:nvSpPr>
            <p:cNvPr id="272" name="Rounded Rectangle 271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3" name="Rectangle 272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MST1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/>
                  <a:cs typeface="Arial"/>
                </a:rPr>
                <a:t>Q13043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/>
                <a:cs typeface="Arial"/>
              </a:endParaRPr>
            </a:p>
          </p:txBody>
        </p:sp>
      </p:grpSp>
      <p:grpSp>
        <p:nvGrpSpPr>
          <p:cNvPr id="274" name="Group 273"/>
          <p:cNvGrpSpPr/>
          <p:nvPr/>
        </p:nvGrpSpPr>
        <p:grpSpPr>
          <a:xfrm>
            <a:off x="1584493" y="3511663"/>
            <a:ext cx="1340126" cy="445087"/>
            <a:chOff x="371271" y="1139280"/>
            <a:chExt cx="1522707" cy="524707"/>
          </a:xfrm>
        </p:grpSpPr>
        <p:sp>
          <p:nvSpPr>
            <p:cNvPr id="275" name="Rounded Rectangle 274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6" name="Rectangle 275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p38a MAPK14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/>
                  <a:cs typeface="Arial"/>
                </a:rPr>
                <a:t>Q16539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/>
                <a:cs typeface="Arial"/>
              </a:endParaRPr>
            </a:p>
          </p:txBody>
        </p:sp>
      </p:grpSp>
      <p:cxnSp>
        <p:nvCxnSpPr>
          <p:cNvPr id="277" name="Elbow Connector 276"/>
          <p:cNvCxnSpPr/>
          <p:nvPr/>
        </p:nvCxnSpPr>
        <p:spPr bwMode="auto">
          <a:xfrm rot="10800000" flipH="1" flipV="1">
            <a:off x="2723043" y="2804579"/>
            <a:ext cx="438912" cy="2011680"/>
          </a:xfrm>
          <a:prstGeom prst="bentConnector3">
            <a:avLst>
              <a:gd name="adj1" fmla="val 34117"/>
            </a:avLst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0" name="Elbow Connector 220"/>
          <p:cNvCxnSpPr/>
          <p:nvPr/>
        </p:nvCxnSpPr>
        <p:spPr bwMode="auto">
          <a:xfrm>
            <a:off x="2726629" y="3253776"/>
            <a:ext cx="164592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1" name="Elbow Connector 220"/>
          <p:cNvCxnSpPr/>
          <p:nvPr/>
        </p:nvCxnSpPr>
        <p:spPr bwMode="auto">
          <a:xfrm>
            <a:off x="2719375" y="3739998"/>
            <a:ext cx="164592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84" name="Group 283"/>
          <p:cNvGrpSpPr/>
          <p:nvPr/>
        </p:nvGrpSpPr>
        <p:grpSpPr>
          <a:xfrm>
            <a:off x="1584493" y="1560460"/>
            <a:ext cx="1340126" cy="445087"/>
            <a:chOff x="371271" y="1139280"/>
            <a:chExt cx="1522707" cy="524707"/>
          </a:xfrm>
        </p:grpSpPr>
        <p:sp>
          <p:nvSpPr>
            <p:cNvPr id="285" name="Rounded Rectangle 284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6" name="Rectangle 285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err="1" smtClean="0">
                  <a:solidFill>
                    <a:schemeClr val="bg1"/>
                  </a:solidFill>
                  <a:latin typeface="Arial" charset="0"/>
                </a:rPr>
                <a:t>AurA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O14965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88" name="Elbow Connector 287"/>
          <p:cNvCxnSpPr/>
          <p:nvPr/>
        </p:nvCxnSpPr>
        <p:spPr bwMode="auto">
          <a:xfrm>
            <a:off x="2731371" y="1751513"/>
            <a:ext cx="438912" cy="566928"/>
          </a:xfrm>
          <a:prstGeom prst="bentConnector3">
            <a:avLst>
              <a:gd name="adj1" fmla="val 55119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90" name="Elbow Connector 195"/>
          <p:cNvCxnSpPr/>
          <p:nvPr/>
        </p:nvCxnSpPr>
        <p:spPr bwMode="auto">
          <a:xfrm>
            <a:off x="2981223" y="2116431"/>
            <a:ext cx="182880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10" name="Group 209"/>
          <p:cNvGrpSpPr/>
          <p:nvPr/>
        </p:nvGrpSpPr>
        <p:grpSpPr>
          <a:xfrm>
            <a:off x="7459" y="5484095"/>
            <a:ext cx="1106841" cy="460785"/>
            <a:chOff x="507046" y="3634424"/>
            <a:chExt cx="1257639" cy="543214"/>
          </a:xfrm>
        </p:grpSpPr>
        <p:sp>
          <p:nvSpPr>
            <p:cNvPr id="222" name="Snip Same Side Corner Rectangle 2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NR0B2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Q15466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26" name="Elbow Connector 225"/>
          <p:cNvCxnSpPr/>
          <p:nvPr/>
        </p:nvCxnSpPr>
        <p:spPr bwMode="auto">
          <a:xfrm rot="10800000" flipH="1">
            <a:off x="1063047" y="5429877"/>
            <a:ext cx="1874520" cy="182880"/>
          </a:xfrm>
          <a:prstGeom prst="bentConnector3">
            <a:avLst>
              <a:gd name="adj1" fmla="val 13938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33" name="Group 232"/>
          <p:cNvGrpSpPr/>
          <p:nvPr/>
        </p:nvGrpSpPr>
        <p:grpSpPr>
          <a:xfrm>
            <a:off x="-109184" y="4030949"/>
            <a:ext cx="1340126" cy="445087"/>
            <a:chOff x="371271" y="1139280"/>
            <a:chExt cx="1522707" cy="524707"/>
          </a:xfrm>
        </p:grpSpPr>
        <p:sp>
          <p:nvSpPr>
            <p:cNvPr id="234" name="Rounded Rectangle 233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5" name="Rectangle 234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HIPK3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Q9H422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36" name="Straight Arrow Connector 235"/>
          <p:cNvCxnSpPr/>
          <p:nvPr/>
        </p:nvCxnSpPr>
        <p:spPr bwMode="auto">
          <a:xfrm>
            <a:off x="1041871" y="3129082"/>
            <a:ext cx="27432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37" name="Group 236"/>
          <p:cNvGrpSpPr/>
          <p:nvPr/>
        </p:nvGrpSpPr>
        <p:grpSpPr>
          <a:xfrm>
            <a:off x="-109184" y="4553364"/>
            <a:ext cx="1340126" cy="445087"/>
            <a:chOff x="371271" y="1139280"/>
            <a:chExt cx="1522707" cy="524707"/>
          </a:xfrm>
        </p:grpSpPr>
        <p:sp>
          <p:nvSpPr>
            <p:cNvPr id="238" name="Rounded Rectangle 237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ZIPK/DAPK3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O43293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1" name="Group 240"/>
          <p:cNvGrpSpPr/>
          <p:nvPr/>
        </p:nvGrpSpPr>
        <p:grpSpPr>
          <a:xfrm>
            <a:off x="1584493" y="758919"/>
            <a:ext cx="1340126" cy="445087"/>
            <a:chOff x="371271" y="1139280"/>
            <a:chExt cx="1522707" cy="524707"/>
          </a:xfrm>
        </p:grpSpPr>
        <p:sp>
          <p:nvSpPr>
            <p:cNvPr id="246" name="Rounded Rectangle 24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2" name="Rectangle 251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CDK1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P06493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65" name="Group 264"/>
          <p:cNvGrpSpPr/>
          <p:nvPr/>
        </p:nvGrpSpPr>
        <p:grpSpPr>
          <a:xfrm>
            <a:off x="8040586" y="1279609"/>
            <a:ext cx="1106841" cy="460785"/>
            <a:chOff x="507046" y="2817700"/>
            <a:chExt cx="1257639" cy="543214"/>
          </a:xfrm>
        </p:grpSpPr>
        <p:sp>
          <p:nvSpPr>
            <p:cNvPr id="266" name="Snip Same Side Corner Rectangle 265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7" name="TextBox 266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PELP-1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Q8IZL8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278" name="Group 277"/>
          <p:cNvGrpSpPr/>
          <p:nvPr/>
        </p:nvGrpSpPr>
        <p:grpSpPr>
          <a:xfrm>
            <a:off x="8040586" y="2407103"/>
            <a:ext cx="1106841" cy="460785"/>
            <a:chOff x="507046" y="2817700"/>
            <a:chExt cx="1257639" cy="543214"/>
          </a:xfrm>
        </p:grpSpPr>
        <p:sp>
          <p:nvSpPr>
            <p:cNvPr id="279" name="Snip Same Side Corner Rectangle 278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3" name="TextBox 282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CTNNB1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P35222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287" name="Group 286"/>
          <p:cNvGrpSpPr/>
          <p:nvPr/>
        </p:nvGrpSpPr>
        <p:grpSpPr>
          <a:xfrm>
            <a:off x="4117066" y="4925066"/>
            <a:ext cx="1106841" cy="460785"/>
            <a:chOff x="507046" y="2817700"/>
            <a:chExt cx="1257639" cy="543214"/>
          </a:xfrm>
        </p:grpSpPr>
        <p:sp>
          <p:nvSpPr>
            <p:cNvPr id="289" name="Snip Same Side Corner Rectangle 288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8" name="TextBox 297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CREBBP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Q92793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299" name="Group 298"/>
          <p:cNvGrpSpPr/>
          <p:nvPr/>
        </p:nvGrpSpPr>
        <p:grpSpPr>
          <a:xfrm>
            <a:off x="4117066" y="3821082"/>
            <a:ext cx="1106841" cy="460785"/>
            <a:chOff x="507046" y="2817700"/>
            <a:chExt cx="1257639" cy="543214"/>
          </a:xfrm>
        </p:grpSpPr>
        <p:sp>
          <p:nvSpPr>
            <p:cNvPr id="300" name="Snip Same Side Corner Rectangle 299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1" name="TextBox 300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TGFB1I1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O43294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05" name="Group 304"/>
          <p:cNvGrpSpPr/>
          <p:nvPr/>
        </p:nvGrpSpPr>
        <p:grpSpPr>
          <a:xfrm>
            <a:off x="5710908" y="3234099"/>
            <a:ext cx="1106841" cy="460785"/>
            <a:chOff x="507046" y="2817700"/>
            <a:chExt cx="1257639" cy="543214"/>
          </a:xfrm>
        </p:grpSpPr>
        <p:sp>
          <p:nvSpPr>
            <p:cNvPr id="306" name="Snip Same Side Corner Rectangle 305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7" name="TextBox 306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NCOA1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Q15788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08" name="Group 307"/>
          <p:cNvGrpSpPr/>
          <p:nvPr/>
        </p:nvGrpSpPr>
        <p:grpSpPr>
          <a:xfrm>
            <a:off x="5710908" y="3710097"/>
            <a:ext cx="1106841" cy="460785"/>
            <a:chOff x="507046" y="2817700"/>
            <a:chExt cx="1257639" cy="543214"/>
          </a:xfrm>
        </p:grpSpPr>
        <p:sp>
          <p:nvSpPr>
            <p:cNvPr id="309" name="Snip Same Side Corner Rectangle 308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0" name="TextBox 309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NCOA2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Q15596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11" name="Group 310"/>
          <p:cNvGrpSpPr/>
          <p:nvPr/>
        </p:nvGrpSpPr>
        <p:grpSpPr>
          <a:xfrm>
            <a:off x="5710908" y="4186095"/>
            <a:ext cx="1106841" cy="460785"/>
            <a:chOff x="507046" y="2817700"/>
            <a:chExt cx="1257639" cy="543214"/>
          </a:xfrm>
        </p:grpSpPr>
        <p:sp>
          <p:nvSpPr>
            <p:cNvPr id="312" name="Snip Same Side Corner Rectangle 311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NCOA3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Q9Y6Q9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14" name="Group 313"/>
          <p:cNvGrpSpPr/>
          <p:nvPr/>
        </p:nvGrpSpPr>
        <p:grpSpPr>
          <a:xfrm>
            <a:off x="5710908" y="4662094"/>
            <a:ext cx="1106841" cy="460785"/>
            <a:chOff x="507046" y="2817700"/>
            <a:chExt cx="1257639" cy="543214"/>
          </a:xfrm>
        </p:grpSpPr>
        <p:sp>
          <p:nvSpPr>
            <p:cNvPr id="315" name="Snip Same Side Corner Rectangle 314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NCOA4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Q13772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17" name="Group 316"/>
          <p:cNvGrpSpPr/>
          <p:nvPr/>
        </p:nvGrpSpPr>
        <p:grpSpPr>
          <a:xfrm>
            <a:off x="8040586" y="1843356"/>
            <a:ext cx="1106841" cy="460785"/>
            <a:chOff x="507046" y="2817700"/>
            <a:chExt cx="1257639" cy="543214"/>
          </a:xfrm>
        </p:grpSpPr>
        <p:sp>
          <p:nvSpPr>
            <p:cNvPr id="318" name="Snip Same Side Corner Rectangle 317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9" name="TextBox 318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RNF14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Q9UBS8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20" name="Group 319"/>
          <p:cNvGrpSpPr/>
          <p:nvPr/>
        </p:nvGrpSpPr>
        <p:grpSpPr>
          <a:xfrm>
            <a:off x="8040586" y="715862"/>
            <a:ext cx="1106841" cy="460785"/>
            <a:chOff x="507046" y="2817700"/>
            <a:chExt cx="1257639" cy="543214"/>
          </a:xfrm>
        </p:grpSpPr>
        <p:sp>
          <p:nvSpPr>
            <p:cNvPr id="321" name="Snip Same Side Corner Rectangle 320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RACK1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P63244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44" name="Group 343"/>
          <p:cNvGrpSpPr/>
          <p:nvPr/>
        </p:nvGrpSpPr>
        <p:grpSpPr>
          <a:xfrm>
            <a:off x="3856485" y="4377337"/>
            <a:ext cx="1340126" cy="445087"/>
            <a:chOff x="371271" y="1139280"/>
            <a:chExt cx="1522707" cy="524707"/>
          </a:xfrm>
        </p:grpSpPr>
        <p:sp>
          <p:nvSpPr>
            <p:cNvPr id="345" name="Rounded Rectangle 344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6" name="Rectangle 345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PRKCA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P17252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47" name="Elbow Connector 346"/>
          <p:cNvCxnSpPr/>
          <p:nvPr/>
        </p:nvCxnSpPr>
        <p:spPr bwMode="auto">
          <a:xfrm flipH="1">
            <a:off x="3657512" y="4611657"/>
            <a:ext cx="365760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05" name="Group 204"/>
          <p:cNvGrpSpPr/>
          <p:nvPr/>
        </p:nvGrpSpPr>
        <p:grpSpPr>
          <a:xfrm>
            <a:off x="3051962" y="1423852"/>
            <a:ext cx="715674" cy="246221"/>
            <a:chOff x="7620676" y="5024219"/>
            <a:chExt cx="862158" cy="350482"/>
          </a:xfrm>
        </p:grpSpPr>
        <p:sp>
          <p:nvSpPr>
            <p:cNvPr id="20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24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+Y223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5" name="Group 224"/>
          <p:cNvGrpSpPr/>
          <p:nvPr/>
        </p:nvGrpSpPr>
        <p:grpSpPr>
          <a:xfrm>
            <a:off x="3051962" y="843724"/>
            <a:ext cx="715674" cy="246221"/>
            <a:chOff x="7620676" y="5024219"/>
            <a:chExt cx="862158" cy="350482"/>
          </a:xfrm>
        </p:grpSpPr>
        <p:sp>
          <p:nvSpPr>
            <p:cNvPr id="22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5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+S81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54" name="Group 253"/>
          <p:cNvGrpSpPr/>
          <p:nvPr/>
        </p:nvGrpSpPr>
        <p:grpSpPr>
          <a:xfrm>
            <a:off x="3051962" y="2584108"/>
            <a:ext cx="715674" cy="246221"/>
            <a:chOff x="7620676" y="5024219"/>
            <a:chExt cx="862158" cy="350482"/>
          </a:xfrm>
        </p:grpSpPr>
        <p:sp>
          <p:nvSpPr>
            <p:cNvPr id="29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92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+S308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3" name="Group 292"/>
          <p:cNvGrpSpPr/>
          <p:nvPr/>
        </p:nvGrpSpPr>
        <p:grpSpPr>
          <a:xfrm>
            <a:off x="3051962" y="1810604"/>
            <a:ext cx="715674" cy="246221"/>
            <a:chOff x="7620676" y="5024219"/>
            <a:chExt cx="862158" cy="350482"/>
          </a:xfrm>
        </p:grpSpPr>
        <p:sp>
          <p:nvSpPr>
            <p:cNvPr id="29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95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+Y267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6" name="Group 295"/>
          <p:cNvGrpSpPr/>
          <p:nvPr/>
        </p:nvGrpSpPr>
        <p:grpSpPr>
          <a:xfrm>
            <a:off x="3051962" y="2003980"/>
            <a:ext cx="715674" cy="246221"/>
            <a:chOff x="7620676" y="5024219"/>
            <a:chExt cx="862158" cy="350482"/>
          </a:xfrm>
        </p:grpSpPr>
        <p:sp>
          <p:nvSpPr>
            <p:cNvPr id="29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2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+T280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55" name="Group 354"/>
          <p:cNvGrpSpPr/>
          <p:nvPr/>
        </p:nvGrpSpPr>
        <p:grpSpPr>
          <a:xfrm>
            <a:off x="3051962" y="4904615"/>
            <a:ext cx="715674" cy="246221"/>
            <a:chOff x="7592082" y="6020193"/>
            <a:chExt cx="862158" cy="350482"/>
          </a:xfrm>
        </p:grpSpPr>
        <p:sp>
          <p:nvSpPr>
            <p:cNvPr id="35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57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S791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58" name="Group 357"/>
          <p:cNvGrpSpPr/>
          <p:nvPr/>
        </p:nvGrpSpPr>
        <p:grpSpPr>
          <a:xfrm>
            <a:off x="3051962" y="2970860"/>
            <a:ext cx="715674" cy="246221"/>
            <a:chOff x="7592082" y="6020193"/>
            <a:chExt cx="862158" cy="350482"/>
          </a:xfrm>
        </p:grpSpPr>
        <p:sp>
          <p:nvSpPr>
            <p:cNvPr id="35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60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Y351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61" name="Group 360"/>
          <p:cNvGrpSpPr/>
          <p:nvPr/>
        </p:nvGrpSpPr>
        <p:grpSpPr>
          <a:xfrm>
            <a:off x="3051962" y="2390732"/>
            <a:ext cx="715674" cy="246221"/>
            <a:chOff x="7592082" y="6020193"/>
            <a:chExt cx="862158" cy="350482"/>
          </a:xfrm>
        </p:grpSpPr>
        <p:sp>
          <p:nvSpPr>
            <p:cNvPr id="36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63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Y307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64" name="Group 363"/>
          <p:cNvGrpSpPr/>
          <p:nvPr/>
        </p:nvGrpSpPr>
        <p:grpSpPr>
          <a:xfrm>
            <a:off x="3051962" y="3744364"/>
            <a:ext cx="715674" cy="246221"/>
            <a:chOff x="7592082" y="6020193"/>
            <a:chExt cx="862158" cy="350482"/>
          </a:xfrm>
        </p:grpSpPr>
        <p:sp>
          <p:nvSpPr>
            <p:cNvPr id="36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66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S424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67" name="Group 366"/>
          <p:cNvGrpSpPr/>
          <p:nvPr/>
        </p:nvGrpSpPr>
        <p:grpSpPr>
          <a:xfrm>
            <a:off x="3051962" y="3357612"/>
            <a:ext cx="715674" cy="246221"/>
            <a:chOff x="7592082" y="6020193"/>
            <a:chExt cx="862158" cy="350482"/>
          </a:xfrm>
        </p:grpSpPr>
        <p:sp>
          <p:nvSpPr>
            <p:cNvPr id="36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69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Y362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70" name="Group 369"/>
          <p:cNvGrpSpPr/>
          <p:nvPr/>
        </p:nvGrpSpPr>
        <p:grpSpPr>
          <a:xfrm>
            <a:off x="3051962" y="3164236"/>
            <a:ext cx="715674" cy="246221"/>
            <a:chOff x="7592082" y="6020193"/>
            <a:chExt cx="862158" cy="350482"/>
          </a:xfrm>
        </p:grpSpPr>
        <p:sp>
          <p:nvSpPr>
            <p:cNvPr id="37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72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Y357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73" name="Group 372"/>
          <p:cNvGrpSpPr/>
          <p:nvPr/>
        </p:nvGrpSpPr>
        <p:grpSpPr>
          <a:xfrm>
            <a:off x="3051962" y="1037100"/>
            <a:ext cx="715674" cy="246221"/>
            <a:chOff x="7592082" y="6020193"/>
            <a:chExt cx="862158" cy="350482"/>
          </a:xfrm>
        </p:grpSpPr>
        <p:sp>
          <p:nvSpPr>
            <p:cNvPr id="37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75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S94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76" name="Group 375"/>
          <p:cNvGrpSpPr/>
          <p:nvPr/>
        </p:nvGrpSpPr>
        <p:grpSpPr>
          <a:xfrm>
            <a:off x="3051962" y="1617228"/>
            <a:ext cx="715674" cy="246221"/>
            <a:chOff x="7592082" y="6020193"/>
            <a:chExt cx="862158" cy="350482"/>
          </a:xfrm>
        </p:grpSpPr>
        <p:sp>
          <p:nvSpPr>
            <p:cNvPr id="37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78" name="Text Box 160"/>
            <p:cNvSpPr txBox="1">
              <a:spLocks noChangeArrowheads="1"/>
            </p:cNvSpPr>
            <p:nvPr/>
          </p:nvSpPr>
          <p:spPr bwMode="auto">
            <a:xfrm>
              <a:off x="7592082" y="6020193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S256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379" name="Elbow Connector 195"/>
          <p:cNvCxnSpPr/>
          <p:nvPr/>
        </p:nvCxnSpPr>
        <p:spPr bwMode="auto">
          <a:xfrm>
            <a:off x="2725705" y="954167"/>
            <a:ext cx="429382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80" name="Elbow Connector 195"/>
          <p:cNvCxnSpPr/>
          <p:nvPr/>
        </p:nvCxnSpPr>
        <p:spPr bwMode="auto">
          <a:xfrm>
            <a:off x="2878105" y="2662439"/>
            <a:ext cx="274320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81" name="Elbow Connector 195"/>
          <p:cNvCxnSpPr/>
          <p:nvPr/>
        </p:nvCxnSpPr>
        <p:spPr bwMode="auto">
          <a:xfrm rot="16200000" flipH="1">
            <a:off x="2014995" y="1807407"/>
            <a:ext cx="1737360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384" name="Group 383"/>
          <p:cNvGrpSpPr/>
          <p:nvPr/>
        </p:nvGrpSpPr>
        <p:grpSpPr>
          <a:xfrm>
            <a:off x="3980586" y="707350"/>
            <a:ext cx="1106841" cy="458570"/>
            <a:chOff x="3740102" y="2066168"/>
            <a:chExt cx="1257639" cy="540602"/>
          </a:xfrm>
        </p:grpSpPr>
        <p:sp>
          <p:nvSpPr>
            <p:cNvPr id="385" name="Rounded Rectangle 384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86" name="TextBox 385"/>
            <p:cNvSpPr txBox="1"/>
            <p:nvPr/>
          </p:nvSpPr>
          <p:spPr>
            <a:xfrm>
              <a:off x="3740102" y="2068869"/>
              <a:ext cx="1257639" cy="53790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PPP2CA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P67775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87" name="Elbow Connector 386"/>
          <p:cNvCxnSpPr/>
          <p:nvPr/>
        </p:nvCxnSpPr>
        <p:spPr bwMode="auto">
          <a:xfrm flipH="1">
            <a:off x="3698441" y="929391"/>
            <a:ext cx="34192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E9406"/>
            </a:solidFill>
            <a:prstDash val="solid"/>
            <a:round/>
            <a:headEnd type="none" w="med" len="med"/>
            <a:tailEnd type="oval" w="lg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1" name="Elbow Connector 390"/>
          <p:cNvCxnSpPr/>
          <p:nvPr/>
        </p:nvCxnSpPr>
        <p:spPr bwMode="auto">
          <a:xfrm>
            <a:off x="1593963" y="1331205"/>
            <a:ext cx="1554480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92" name="Elbow Connector 391"/>
          <p:cNvCxnSpPr/>
          <p:nvPr/>
        </p:nvCxnSpPr>
        <p:spPr bwMode="auto">
          <a:xfrm rot="10800000" flipH="1" flipV="1">
            <a:off x="1593963" y="1419094"/>
            <a:ext cx="1554480" cy="3611880"/>
          </a:xfrm>
          <a:prstGeom prst="bentConnector3">
            <a:avLst>
              <a:gd name="adj1" fmla="val 8877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400" name="Group 399"/>
          <p:cNvGrpSpPr/>
          <p:nvPr/>
        </p:nvGrpSpPr>
        <p:grpSpPr>
          <a:xfrm>
            <a:off x="4154272" y="2335942"/>
            <a:ext cx="1015712" cy="461921"/>
            <a:chOff x="537046" y="349955"/>
            <a:chExt cx="1154094" cy="544552"/>
          </a:xfrm>
        </p:grpSpPr>
        <p:sp>
          <p:nvSpPr>
            <p:cNvPr id="401" name="Rounded Rectangle 400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02" name="Rectangle 401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CSK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P41240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403" name="Elbow Connector 195"/>
          <p:cNvCxnSpPr/>
          <p:nvPr/>
        </p:nvCxnSpPr>
        <p:spPr bwMode="auto">
          <a:xfrm flipH="1">
            <a:off x="3643849" y="1956304"/>
            <a:ext cx="210312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05" name="Elbow Connector 195"/>
          <p:cNvCxnSpPr/>
          <p:nvPr/>
        </p:nvCxnSpPr>
        <p:spPr bwMode="auto">
          <a:xfrm rot="5400000">
            <a:off x="2388318" y="2837755"/>
            <a:ext cx="2880360" cy="301752"/>
          </a:xfrm>
          <a:prstGeom prst="bentConnector2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06" name="Elbow Connector 195"/>
          <p:cNvCxnSpPr/>
          <p:nvPr/>
        </p:nvCxnSpPr>
        <p:spPr bwMode="auto">
          <a:xfrm flipH="1">
            <a:off x="3648380" y="1882623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07" name="Elbow Connector 195"/>
          <p:cNvCxnSpPr/>
          <p:nvPr/>
        </p:nvCxnSpPr>
        <p:spPr bwMode="auto">
          <a:xfrm flipH="1">
            <a:off x="3986943" y="2584946"/>
            <a:ext cx="182880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08" name="Elbow Connector 195"/>
          <p:cNvCxnSpPr/>
          <p:nvPr/>
        </p:nvCxnSpPr>
        <p:spPr bwMode="auto">
          <a:xfrm flipH="1">
            <a:off x="3907327" y="2628162"/>
            <a:ext cx="274320" cy="0"/>
          </a:xfrm>
          <a:prstGeom prst="straightConnector1">
            <a:avLst/>
          </a:prstGeom>
          <a:ln w="28575" cmpd="sng">
            <a:solidFill>
              <a:srgbClr val="8EB8D8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09" name="Elbow Connector 195"/>
          <p:cNvCxnSpPr/>
          <p:nvPr/>
        </p:nvCxnSpPr>
        <p:spPr bwMode="auto">
          <a:xfrm rot="5400000">
            <a:off x="3022438" y="3165543"/>
            <a:ext cx="1536192" cy="256032"/>
          </a:xfrm>
          <a:prstGeom prst="bentConnector2">
            <a:avLst/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10" name="Elbow Connector 195"/>
          <p:cNvCxnSpPr/>
          <p:nvPr/>
        </p:nvCxnSpPr>
        <p:spPr bwMode="auto">
          <a:xfrm flipH="1">
            <a:off x="3648380" y="2528686"/>
            <a:ext cx="283464" cy="0"/>
          </a:xfrm>
          <a:prstGeom prst="straightConnector1">
            <a:avLst/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11" name="Elbow Connector 195"/>
          <p:cNvCxnSpPr/>
          <p:nvPr/>
        </p:nvCxnSpPr>
        <p:spPr bwMode="auto">
          <a:xfrm flipH="1">
            <a:off x="3635087" y="2899454"/>
            <a:ext cx="283464" cy="0"/>
          </a:xfrm>
          <a:prstGeom prst="straightConnector1">
            <a:avLst/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12" name="Elbow Connector 195"/>
          <p:cNvCxnSpPr/>
          <p:nvPr/>
        </p:nvCxnSpPr>
        <p:spPr bwMode="auto">
          <a:xfrm flipH="1">
            <a:off x="3635087" y="3079150"/>
            <a:ext cx="283464" cy="0"/>
          </a:xfrm>
          <a:prstGeom prst="straightConnector1">
            <a:avLst/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13" name="Elbow Connector 195"/>
          <p:cNvCxnSpPr/>
          <p:nvPr/>
        </p:nvCxnSpPr>
        <p:spPr bwMode="auto">
          <a:xfrm flipH="1">
            <a:off x="3635087" y="3270222"/>
            <a:ext cx="283464" cy="0"/>
          </a:xfrm>
          <a:prstGeom prst="straightConnector1">
            <a:avLst/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14" name="Elbow Connector 195"/>
          <p:cNvCxnSpPr/>
          <p:nvPr/>
        </p:nvCxnSpPr>
        <p:spPr bwMode="auto">
          <a:xfrm flipH="1">
            <a:off x="3635087" y="3461294"/>
            <a:ext cx="283464" cy="0"/>
          </a:xfrm>
          <a:prstGeom prst="straightConnector1">
            <a:avLst/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18" name="Elbow Connector 390"/>
          <p:cNvCxnSpPr/>
          <p:nvPr/>
        </p:nvCxnSpPr>
        <p:spPr bwMode="auto">
          <a:xfrm flipH="1">
            <a:off x="3677622" y="4303586"/>
            <a:ext cx="1572768" cy="0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419" name="Group 418"/>
          <p:cNvGrpSpPr/>
          <p:nvPr/>
        </p:nvGrpSpPr>
        <p:grpSpPr>
          <a:xfrm>
            <a:off x="1785812" y="4055354"/>
            <a:ext cx="1106841" cy="460785"/>
            <a:chOff x="507046" y="3634424"/>
            <a:chExt cx="1257639" cy="543214"/>
          </a:xfrm>
        </p:grpSpPr>
        <p:sp>
          <p:nvSpPr>
            <p:cNvPr id="420" name="Snip Same Side Corner Rectangle 41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21" name="TextBox 420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KU70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P12956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22" name="Group 421"/>
          <p:cNvGrpSpPr/>
          <p:nvPr/>
        </p:nvGrpSpPr>
        <p:grpSpPr>
          <a:xfrm>
            <a:off x="1788681" y="4533204"/>
            <a:ext cx="1106841" cy="460784"/>
            <a:chOff x="507046" y="3634424"/>
            <a:chExt cx="1257639" cy="543212"/>
          </a:xfrm>
        </p:grpSpPr>
        <p:sp>
          <p:nvSpPr>
            <p:cNvPr id="423" name="Snip Same Side Corner Rectangle 42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24" name="TextBox 423"/>
            <p:cNvSpPr txBox="1"/>
            <p:nvPr/>
          </p:nvSpPr>
          <p:spPr>
            <a:xfrm>
              <a:off x="507046" y="3639734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KU80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P13010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426" name="Elbow Connector 326"/>
          <p:cNvCxnSpPr/>
          <p:nvPr/>
        </p:nvCxnSpPr>
        <p:spPr bwMode="auto">
          <a:xfrm flipH="1">
            <a:off x="2810590" y="4203135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7" name="Elbow Connector 326"/>
          <p:cNvCxnSpPr/>
          <p:nvPr/>
        </p:nvCxnSpPr>
        <p:spPr bwMode="auto">
          <a:xfrm flipH="1">
            <a:off x="2805883" y="4685188"/>
            <a:ext cx="347472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1" name="Elbow Connector 326"/>
          <p:cNvCxnSpPr/>
          <p:nvPr/>
        </p:nvCxnSpPr>
        <p:spPr bwMode="auto">
          <a:xfrm rot="16200000">
            <a:off x="2751153" y="4438198"/>
            <a:ext cx="484632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2" name="Elbow Connector 431"/>
          <p:cNvCxnSpPr/>
          <p:nvPr/>
        </p:nvCxnSpPr>
        <p:spPr bwMode="auto">
          <a:xfrm>
            <a:off x="2715092" y="2284841"/>
            <a:ext cx="438912" cy="457200"/>
          </a:xfrm>
          <a:prstGeom prst="bentConnector3">
            <a:avLst>
              <a:gd name="adj1" fmla="val 14695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437" name="Group 436"/>
          <p:cNvGrpSpPr/>
          <p:nvPr/>
        </p:nvGrpSpPr>
        <p:grpSpPr>
          <a:xfrm>
            <a:off x="7459" y="2416610"/>
            <a:ext cx="1106841" cy="460785"/>
            <a:chOff x="507046" y="3634424"/>
            <a:chExt cx="1257639" cy="543214"/>
          </a:xfrm>
        </p:grpSpPr>
        <p:sp>
          <p:nvSpPr>
            <p:cNvPr id="438" name="Snip Same Side Corner Rectangle 43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39" name="TextBox 438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ZMIZ1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Q9ULJ6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40" name="Group 439"/>
          <p:cNvGrpSpPr/>
          <p:nvPr/>
        </p:nvGrpSpPr>
        <p:grpSpPr>
          <a:xfrm>
            <a:off x="7459" y="2954723"/>
            <a:ext cx="1106841" cy="460785"/>
            <a:chOff x="507046" y="3634424"/>
            <a:chExt cx="1257639" cy="543214"/>
          </a:xfrm>
        </p:grpSpPr>
        <p:sp>
          <p:nvSpPr>
            <p:cNvPr id="441" name="Snip Same Side Corner Rectangle 44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42" name="TextBox 44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ZMIZ2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Q8NF64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43" name="Group 442"/>
          <p:cNvGrpSpPr/>
          <p:nvPr/>
        </p:nvGrpSpPr>
        <p:grpSpPr>
          <a:xfrm>
            <a:off x="7459" y="3492836"/>
            <a:ext cx="1106841" cy="460785"/>
            <a:chOff x="507046" y="3634424"/>
            <a:chExt cx="1257639" cy="543214"/>
          </a:xfrm>
        </p:grpSpPr>
        <p:sp>
          <p:nvSpPr>
            <p:cNvPr id="444" name="Snip Same Side Corner Rectangle 44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45" name="TextBox 44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HSP90AA1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P07900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446" name="Straight Arrow Connector 445"/>
          <p:cNvCxnSpPr/>
          <p:nvPr/>
        </p:nvCxnSpPr>
        <p:spPr bwMode="auto">
          <a:xfrm>
            <a:off x="1036130" y="3668832"/>
            <a:ext cx="27432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7" name="Straight Arrow Connector 446"/>
          <p:cNvCxnSpPr/>
          <p:nvPr/>
        </p:nvCxnSpPr>
        <p:spPr bwMode="auto">
          <a:xfrm>
            <a:off x="1036130" y="4256872"/>
            <a:ext cx="27432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8" name="Straight Arrow Connector 447"/>
          <p:cNvCxnSpPr/>
          <p:nvPr/>
        </p:nvCxnSpPr>
        <p:spPr bwMode="auto">
          <a:xfrm>
            <a:off x="1036130" y="4768045"/>
            <a:ext cx="27432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49" name="Straight Arrow Connector 448"/>
          <p:cNvCxnSpPr/>
          <p:nvPr/>
        </p:nvCxnSpPr>
        <p:spPr bwMode="auto">
          <a:xfrm>
            <a:off x="1036130" y="5229046"/>
            <a:ext cx="27432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51" name="Group 450"/>
          <p:cNvGrpSpPr/>
          <p:nvPr/>
        </p:nvGrpSpPr>
        <p:grpSpPr>
          <a:xfrm>
            <a:off x="5710908" y="2282103"/>
            <a:ext cx="1106841" cy="460785"/>
            <a:chOff x="507046" y="3634424"/>
            <a:chExt cx="1257639" cy="543214"/>
          </a:xfrm>
        </p:grpSpPr>
        <p:sp>
          <p:nvSpPr>
            <p:cNvPr id="452" name="Snip Same Side Corner Rectangle 45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53" name="TextBox 45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RANBP9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Q96S59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54" name="Group 453"/>
          <p:cNvGrpSpPr/>
          <p:nvPr/>
        </p:nvGrpSpPr>
        <p:grpSpPr>
          <a:xfrm>
            <a:off x="5710908" y="1806105"/>
            <a:ext cx="1106841" cy="460785"/>
            <a:chOff x="507046" y="3634424"/>
            <a:chExt cx="1257639" cy="543214"/>
          </a:xfrm>
        </p:grpSpPr>
        <p:sp>
          <p:nvSpPr>
            <p:cNvPr id="455" name="Snip Same Side Corner Rectangle 45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56" name="TextBox 45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RAN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P62826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57" name="Group 456"/>
          <p:cNvGrpSpPr/>
          <p:nvPr/>
        </p:nvGrpSpPr>
        <p:grpSpPr>
          <a:xfrm>
            <a:off x="6670956" y="3192072"/>
            <a:ext cx="1106841" cy="460785"/>
            <a:chOff x="507046" y="3634424"/>
            <a:chExt cx="1257639" cy="543214"/>
          </a:xfrm>
        </p:grpSpPr>
        <p:sp>
          <p:nvSpPr>
            <p:cNvPr id="458" name="Snip Same Side Corner Rectangle 45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59" name="TextBox 458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TRIM68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Q6AZZ1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60" name="Group 459"/>
          <p:cNvGrpSpPr/>
          <p:nvPr/>
        </p:nvGrpSpPr>
        <p:grpSpPr>
          <a:xfrm>
            <a:off x="6670956" y="4166858"/>
            <a:ext cx="1106841" cy="460784"/>
            <a:chOff x="537046" y="6214612"/>
            <a:chExt cx="1257639" cy="543213"/>
          </a:xfrm>
        </p:grpSpPr>
        <p:sp>
          <p:nvSpPr>
            <p:cNvPr id="461" name="Snip Same Side Corner Rectangle 460"/>
            <p:cNvSpPr/>
            <p:nvPr/>
          </p:nvSpPr>
          <p:spPr bwMode="auto">
            <a:xfrm>
              <a:off x="625865" y="6214612"/>
              <a:ext cx="1080000" cy="540000"/>
            </a:xfrm>
            <a:prstGeom prst="snip2SameRect">
              <a:avLst>
                <a:gd name="adj1" fmla="val 50000"/>
                <a:gd name="adj2" fmla="val 48148"/>
              </a:avLst>
            </a:prstGeom>
            <a:solidFill>
              <a:srgbClr val="73737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62" name="TextBox 461"/>
            <p:cNvSpPr txBox="1"/>
            <p:nvPr/>
          </p:nvSpPr>
          <p:spPr>
            <a:xfrm>
              <a:off x="537046" y="6219923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RNF6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>
                      <a:lumMod val="85000"/>
                    </a:schemeClr>
                  </a:solidFill>
                  <a:latin typeface="Arial" charset="0"/>
                </a:rPr>
                <a:t>Q9Y252</a:t>
              </a:r>
              <a:endParaRPr lang="en-US" sz="105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463" name="Group 462"/>
          <p:cNvGrpSpPr/>
          <p:nvPr/>
        </p:nvGrpSpPr>
        <p:grpSpPr>
          <a:xfrm>
            <a:off x="5710908" y="2758101"/>
            <a:ext cx="1106841" cy="460785"/>
            <a:chOff x="507046" y="3634424"/>
            <a:chExt cx="1257639" cy="543214"/>
          </a:xfrm>
        </p:grpSpPr>
        <p:sp>
          <p:nvSpPr>
            <p:cNvPr id="464" name="Snip Same Side Corner Rectangle 46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65" name="TextBox 46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RANBP10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Q6VN20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66" name="Group 465"/>
          <p:cNvGrpSpPr/>
          <p:nvPr/>
        </p:nvGrpSpPr>
        <p:grpSpPr>
          <a:xfrm>
            <a:off x="6670956" y="2201588"/>
            <a:ext cx="1106841" cy="460785"/>
            <a:chOff x="507046" y="3634424"/>
            <a:chExt cx="1257639" cy="543214"/>
          </a:xfrm>
        </p:grpSpPr>
        <p:sp>
          <p:nvSpPr>
            <p:cNvPr id="467" name="Snip Same Side Corner Rectangle 46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68" name="TextBox 467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PRPF6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O94906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69" name="Group 468"/>
          <p:cNvGrpSpPr/>
          <p:nvPr/>
        </p:nvGrpSpPr>
        <p:grpSpPr>
          <a:xfrm>
            <a:off x="6670956" y="2696830"/>
            <a:ext cx="1106841" cy="460785"/>
            <a:chOff x="507046" y="3634424"/>
            <a:chExt cx="1257639" cy="543214"/>
          </a:xfrm>
        </p:grpSpPr>
        <p:sp>
          <p:nvSpPr>
            <p:cNvPr id="470" name="Snip Same Side Corner Rectangle 46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71" name="TextBox 470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UBE2I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P63279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75" name="Group 474"/>
          <p:cNvGrpSpPr/>
          <p:nvPr/>
        </p:nvGrpSpPr>
        <p:grpSpPr>
          <a:xfrm>
            <a:off x="8040586" y="2970850"/>
            <a:ext cx="1106841" cy="460785"/>
            <a:chOff x="507046" y="2817700"/>
            <a:chExt cx="1257639" cy="543214"/>
          </a:xfrm>
        </p:grpSpPr>
        <p:sp>
          <p:nvSpPr>
            <p:cNvPr id="476" name="Snip Same Side Corner Rectangle 475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77" name="TextBox 476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NCOR1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075376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478" name="Group 477"/>
          <p:cNvGrpSpPr/>
          <p:nvPr/>
        </p:nvGrpSpPr>
        <p:grpSpPr>
          <a:xfrm>
            <a:off x="8040586" y="4098344"/>
            <a:ext cx="1106841" cy="460785"/>
            <a:chOff x="507046" y="2817700"/>
            <a:chExt cx="1257639" cy="543214"/>
          </a:xfrm>
        </p:grpSpPr>
        <p:sp>
          <p:nvSpPr>
            <p:cNvPr id="479" name="Snip Same Side Corner Rectangle 478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80" name="TextBox 479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SMAD3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P84022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481" name="Group 480"/>
          <p:cNvGrpSpPr/>
          <p:nvPr/>
        </p:nvGrpSpPr>
        <p:grpSpPr>
          <a:xfrm>
            <a:off x="4117066" y="2832366"/>
            <a:ext cx="1106841" cy="460785"/>
            <a:chOff x="507046" y="2817700"/>
            <a:chExt cx="1257639" cy="543214"/>
          </a:xfrm>
        </p:grpSpPr>
        <p:sp>
          <p:nvSpPr>
            <p:cNvPr id="482" name="Snip Same Side Corner Rectangle 481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83" name="TextBox 482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EP300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Q09472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484" name="Group 483"/>
          <p:cNvGrpSpPr/>
          <p:nvPr/>
        </p:nvGrpSpPr>
        <p:grpSpPr>
          <a:xfrm>
            <a:off x="8040586" y="3534597"/>
            <a:ext cx="1106841" cy="460785"/>
            <a:chOff x="507046" y="2817700"/>
            <a:chExt cx="1257639" cy="543214"/>
          </a:xfrm>
        </p:grpSpPr>
        <p:sp>
          <p:nvSpPr>
            <p:cNvPr id="485" name="Snip Same Side Corner Rectangle 484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86" name="TextBox 485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NCOR2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Q9Y618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487" name="Group 486"/>
          <p:cNvGrpSpPr/>
          <p:nvPr/>
        </p:nvGrpSpPr>
        <p:grpSpPr>
          <a:xfrm>
            <a:off x="4117066" y="3326724"/>
            <a:ext cx="1106841" cy="460785"/>
            <a:chOff x="507046" y="2817700"/>
            <a:chExt cx="1257639" cy="543214"/>
          </a:xfrm>
        </p:grpSpPr>
        <p:sp>
          <p:nvSpPr>
            <p:cNvPr id="488" name="Snip Same Side Corner Rectangle 487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89" name="TextBox 488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P40763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490" name="Group 489"/>
          <p:cNvGrpSpPr/>
          <p:nvPr/>
        </p:nvGrpSpPr>
        <p:grpSpPr>
          <a:xfrm>
            <a:off x="8040586" y="4662094"/>
            <a:ext cx="1106841" cy="460785"/>
            <a:chOff x="507046" y="2817700"/>
            <a:chExt cx="1257639" cy="543214"/>
          </a:xfrm>
        </p:grpSpPr>
        <p:sp>
          <p:nvSpPr>
            <p:cNvPr id="491" name="Snip Same Side Corner Rectangle 490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92" name="TextBox 491"/>
            <p:cNvSpPr txBox="1"/>
            <p:nvPr/>
          </p:nvSpPr>
          <p:spPr>
            <a:xfrm>
              <a:off x="507046" y="2823012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FOXO1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Q12778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493" name="Group 492"/>
          <p:cNvGrpSpPr/>
          <p:nvPr/>
        </p:nvGrpSpPr>
        <p:grpSpPr>
          <a:xfrm>
            <a:off x="6554313" y="3687314"/>
            <a:ext cx="1340126" cy="445087"/>
            <a:chOff x="371271" y="1139280"/>
            <a:chExt cx="1522707" cy="524707"/>
          </a:xfrm>
        </p:grpSpPr>
        <p:sp>
          <p:nvSpPr>
            <p:cNvPr id="494" name="Rounded Rectangle 493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95" name="Rectangle 494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smtClean="0">
                  <a:solidFill>
                    <a:schemeClr val="bg1"/>
                  </a:solidFill>
                  <a:latin typeface="Arial" charset="0"/>
                </a:rPr>
                <a:t>GSK3B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P49841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96" name="Group 495"/>
          <p:cNvGrpSpPr/>
          <p:nvPr/>
        </p:nvGrpSpPr>
        <p:grpSpPr>
          <a:xfrm>
            <a:off x="6670956" y="4662095"/>
            <a:ext cx="1106841" cy="460784"/>
            <a:chOff x="537046" y="6214612"/>
            <a:chExt cx="1257639" cy="543213"/>
          </a:xfrm>
        </p:grpSpPr>
        <p:sp>
          <p:nvSpPr>
            <p:cNvPr id="497" name="Snip Same Side Corner Rectangle 496"/>
            <p:cNvSpPr/>
            <p:nvPr/>
          </p:nvSpPr>
          <p:spPr bwMode="auto">
            <a:xfrm>
              <a:off x="625865" y="6214612"/>
              <a:ext cx="1080000" cy="540000"/>
            </a:xfrm>
            <a:prstGeom prst="snip2SameRect">
              <a:avLst>
                <a:gd name="adj1" fmla="val 50000"/>
                <a:gd name="adj2" fmla="val 48148"/>
              </a:avLst>
            </a:prstGeom>
            <a:solidFill>
              <a:srgbClr val="73737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98" name="TextBox 497"/>
            <p:cNvSpPr txBox="1"/>
            <p:nvPr/>
          </p:nvSpPr>
          <p:spPr>
            <a:xfrm>
              <a:off x="537046" y="6219923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SIRT1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>
                      <a:lumMod val="85000"/>
                    </a:schemeClr>
                  </a:solidFill>
                  <a:latin typeface="Arial" charset="0"/>
                </a:rPr>
                <a:t>Q96EB6</a:t>
              </a:r>
              <a:endParaRPr lang="en-US" sz="105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499" name="Group 498"/>
          <p:cNvGrpSpPr/>
          <p:nvPr/>
        </p:nvGrpSpPr>
        <p:grpSpPr>
          <a:xfrm>
            <a:off x="6670956" y="1211104"/>
            <a:ext cx="1106841" cy="460785"/>
            <a:chOff x="507046" y="3634424"/>
            <a:chExt cx="1257639" cy="543214"/>
          </a:xfrm>
        </p:grpSpPr>
        <p:sp>
          <p:nvSpPr>
            <p:cNvPr id="500" name="Snip Same Side Corner Rectangle 49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01" name="TextBox 500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KAT5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Q92993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02" name="Group 501"/>
          <p:cNvGrpSpPr/>
          <p:nvPr/>
        </p:nvGrpSpPr>
        <p:grpSpPr>
          <a:xfrm>
            <a:off x="4117066" y="1800735"/>
            <a:ext cx="1106841" cy="460785"/>
            <a:chOff x="507046" y="3634424"/>
            <a:chExt cx="1257639" cy="543214"/>
          </a:xfrm>
        </p:grpSpPr>
        <p:sp>
          <p:nvSpPr>
            <p:cNvPr id="503" name="Snip Same Side Corner Rectangle 50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04" name="TextBox 50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CCND1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P24385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05" name="Group 504"/>
          <p:cNvGrpSpPr/>
          <p:nvPr/>
        </p:nvGrpSpPr>
        <p:grpSpPr>
          <a:xfrm>
            <a:off x="6670956" y="715862"/>
            <a:ext cx="1106841" cy="460785"/>
            <a:chOff x="507046" y="3634424"/>
            <a:chExt cx="1257639" cy="543214"/>
          </a:xfrm>
        </p:grpSpPr>
        <p:sp>
          <p:nvSpPr>
            <p:cNvPr id="506" name="Snip Same Side Corner Rectangle 50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07" name="TextBox 506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MAGEA11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P43364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508" name="Group 507"/>
          <p:cNvGrpSpPr/>
          <p:nvPr/>
        </p:nvGrpSpPr>
        <p:grpSpPr>
          <a:xfrm>
            <a:off x="6670956" y="1706346"/>
            <a:ext cx="1106841" cy="460785"/>
            <a:chOff x="507046" y="3634424"/>
            <a:chExt cx="1257639" cy="543214"/>
          </a:xfrm>
        </p:grpSpPr>
        <p:sp>
          <p:nvSpPr>
            <p:cNvPr id="509" name="Snip Same Side Corner Rectangle 50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10" name="TextBox 509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HDAC1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Q13547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511" name="Elbow Connector 326"/>
          <p:cNvCxnSpPr/>
          <p:nvPr/>
        </p:nvCxnSpPr>
        <p:spPr bwMode="auto">
          <a:xfrm rot="16200000">
            <a:off x="3752908" y="3710709"/>
            <a:ext cx="342900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2" name="Elbow Connector 326"/>
          <p:cNvCxnSpPr/>
          <p:nvPr/>
        </p:nvCxnSpPr>
        <p:spPr bwMode="auto">
          <a:xfrm>
            <a:off x="4114124" y="5416229"/>
            <a:ext cx="137160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3" name="Elbow Connector 326"/>
          <p:cNvCxnSpPr/>
          <p:nvPr/>
        </p:nvCxnSpPr>
        <p:spPr bwMode="auto">
          <a:xfrm rot="10800000">
            <a:off x="3904154" y="5328533"/>
            <a:ext cx="182880" cy="9144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5" name="Elbow Connector 326"/>
          <p:cNvCxnSpPr/>
          <p:nvPr/>
        </p:nvCxnSpPr>
        <p:spPr bwMode="auto">
          <a:xfrm>
            <a:off x="5454083" y="1974599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6" name="Elbow Connector 326"/>
          <p:cNvCxnSpPr/>
          <p:nvPr/>
        </p:nvCxnSpPr>
        <p:spPr bwMode="auto">
          <a:xfrm>
            <a:off x="5467408" y="2454551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7" name="Elbow Connector 326"/>
          <p:cNvCxnSpPr/>
          <p:nvPr/>
        </p:nvCxnSpPr>
        <p:spPr bwMode="auto">
          <a:xfrm>
            <a:off x="5467408" y="2932231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8" name="Elbow Connector 326"/>
          <p:cNvCxnSpPr/>
          <p:nvPr/>
        </p:nvCxnSpPr>
        <p:spPr bwMode="auto">
          <a:xfrm>
            <a:off x="5467408" y="3409911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9" name="Elbow Connector 326"/>
          <p:cNvCxnSpPr/>
          <p:nvPr/>
        </p:nvCxnSpPr>
        <p:spPr bwMode="auto">
          <a:xfrm>
            <a:off x="5467408" y="3890796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0" name="Elbow Connector 326"/>
          <p:cNvCxnSpPr/>
          <p:nvPr/>
        </p:nvCxnSpPr>
        <p:spPr bwMode="auto">
          <a:xfrm>
            <a:off x="5467408" y="4370748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1" name="Elbow Connector 326"/>
          <p:cNvCxnSpPr/>
          <p:nvPr/>
        </p:nvCxnSpPr>
        <p:spPr bwMode="auto">
          <a:xfrm>
            <a:off x="5467408" y="4875724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2" name="Elbow Connector 326"/>
          <p:cNvCxnSpPr/>
          <p:nvPr/>
        </p:nvCxnSpPr>
        <p:spPr bwMode="auto">
          <a:xfrm flipH="1">
            <a:off x="5138479" y="5081935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3" name="Elbow Connector 326"/>
          <p:cNvCxnSpPr/>
          <p:nvPr/>
        </p:nvCxnSpPr>
        <p:spPr bwMode="auto">
          <a:xfrm flipH="1">
            <a:off x="5147368" y="3990585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4" name="Elbow Connector 326"/>
          <p:cNvCxnSpPr/>
          <p:nvPr/>
        </p:nvCxnSpPr>
        <p:spPr bwMode="auto">
          <a:xfrm flipH="1">
            <a:off x="5147368" y="3478172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5" name="Elbow Connector 326"/>
          <p:cNvCxnSpPr/>
          <p:nvPr/>
        </p:nvCxnSpPr>
        <p:spPr bwMode="auto">
          <a:xfrm flipH="1">
            <a:off x="5147368" y="3015583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6" name="Elbow Connector 326"/>
          <p:cNvCxnSpPr/>
          <p:nvPr/>
        </p:nvCxnSpPr>
        <p:spPr bwMode="auto">
          <a:xfrm flipH="1">
            <a:off x="5147368" y="1978251"/>
            <a:ext cx="32004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0" name="Elbow Connector 326"/>
          <p:cNvCxnSpPr/>
          <p:nvPr/>
        </p:nvCxnSpPr>
        <p:spPr bwMode="auto">
          <a:xfrm rot="16200000">
            <a:off x="5568327" y="3245847"/>
            <a:ext cx="4681728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1" name="Elbow Connector 326"/>
          <p:cNvCxnSpPr/>
          <p:nvPr/>
        </p:nvCxnSpPr>
        <p:spPr bwMode="auto">
          <a:xfrm>
            <a:off x="3959328" y="5575558"/>
            <a:ext cx="3968496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2" name="Elbow Connector 326"/>
          <p:cNvCxnSpPr/>
          <p:nvPr/>
        </p:nvCxnSpPr>
        <p:spPr bwMode="auto">
          <a:xfrm rot="10800000">
            <a:off x="3876966" y="5392677"/>
            <a:ext cx="137160" cy="18288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3" name="Elbow Connector 326"/>
          <p:cNvCxnSpPr/>
          <p:nvPr/>
        </p:nvCxnSpPr>
        <p:spPr bwMode="auto">
          <a:xfrm>
            <a:off x="7921362" y="907781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4" name="Elbow Connector 326"/>
          <p:cNvCxnSpPr/>
          <p:nvPr/>
        </p:nvCxnSpPr>
        <p:spPr bwMode="auto">
          <a:xfrm>
            <a:off x="7934687" y="1442325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5" name="Elbow Connector 326"/>
          <p:cNvCxnSpPr/>
          <p:nvPr/>
        </p:nvCxnSpPr>
        <p:spPr bwMode="auto">
          <a:xfrm>
            <a:off x="7934687" y="1988245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6" name="Elbow Connector 326"/>
          <p:cNvCxnSpPr/>
          <p:nvPr/>
        </p:nvCxnSpPr>
        <p:spPr bwMode="auto">
          <a:xfrm>
            <a:off x="7934687" y="2561461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7" name="Elbow Connector 326"/>
          <p:cNvCxnSpPr/>
          <p:nvPr/>
        </p:nvCxnSpPr>
        <p:spPr bwMode="auto">
          <a:xfrm>
            <a:off x="7934687" y="3137882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8" name="Elbow Connector 326"/>
          <p:cNvCxnSpPr/>
          <p:nvPr/>
        </p:nvCxnSpPr>
        <p:spPr bwMode="auto">
          <a:xfrm>
            <a:off x="7934687" y="3686074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9" name="Elbow Connector 326"/>
          <p:cNvCxnSpPr/>
          <p:nvPr/>
        </p:nvCxnSpPr>
        <p:spPr bwMode="auto">
          <a:xfrm>
            <a:off x="7934687" y="4259290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0" name="Elbow Connector 326"/>
          <p:cNvCxnSpPr/>
          <p:nvPr/>
        </p:nvCxnSpPr>
        <p:spPr bwMode="auto">
          <a:xfrm flipH="1">
            <a:off x="7726312" y="3892285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1" name="Elbow Connector 326"/>
          <p:cNvCxnSpPr/>
          <p:nvPr/>
        </p:nvCxnSpPr>
        <p:spPr bwMode="auto">
          <a:xfrm flipH="1">
            <a:off x="7726312" y="2869175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2" name="Elbow Connector 326"/>
          <p:cNvCxnSpPr/>
          <p:nvPr/>
        </p:nvCxnSpPr>
        <p:spPr bwMode="auto">
          <a:xfrm flipH="1">
            <a:off x="7726312" y="2356762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3" name="Elbow Connector 326"/>
          <p:cNvCxnSpPr/>
          <p:nvPr/>
        </p:nvCxnSpPr>
        <p:spPr bwMode="auto">
          <a:xfrm flipH="1">
            <a:off x="7726312" y="1866877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4" name="Elbow Connector 326"/>
          <p:cNvCxnSpPr/>
          <p:nvPr/>
        </p:nvCxnSpPr>
        <p:spPr bwMode="auto">
          <a:xfrm flipH="1">
            <a:off x="7726312" y="911433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5" name="Elbow Connector 326"/>
          <p:cNvCxnSpPr/>
          <p:nvPr/>
        </p:nvCxnSpPr>
        <p:spPr bwMode="auto">
          <a:xfrm flipH="1">
            <a:off x="7726312" y="4379545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6" name="Elbow Connector 326"/>
          <p:cNvCxnSpPr/>
          <p:nvPr/>
        </p:nvCxnSpPr>
        <p:spPr bwMode="auto">
          <a:xfrm flipH="1">
            <a:off x="7726312" y="4890861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7" name="Elbow Connector 326"/>
          <p:cNvCxnSpPr/>
          <p:nvPr/>
        </p:nvCxnSpPr>
        <p:spPr bwMode="auto">
          <a:xfrm flipH="1">
            <a:off x="7726312" y="3348637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8" name="Elbow Connector 326"/>
          <p:cNvCxnSpPr/>
          <p:nvPr/>
        </p:nvCxnSpPr>
        <p:spPr bwMode="auto">
          <a:xfrm flipH="1">
            <a:off x="7726312" y="1405446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9" name="Elbow Connector 326"/>
          <p:cNvCxnSpPr/>
          <p:nvPr/>
        </p:nvCxnSpPr>
        <p:spPr bwMode="auto">
          <a:xfrm>
            <a:off x="7909191" y="4834778"/>
            <a:ext cx="1828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1819</TotalTime>
  <Words>154</Words>
  <Application>Microsoft Macintosh PowerPoint</Application>
  <PresentationFormat>On-screen Show (4:3)</PresentationFormat>
  <Paragraphs>129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167</cp:revision>
  <dcterms:created xsi:type="dcterms:W3CDTF">2014-02-16T01:31:59Z</dcterms:created>
  <dcterms:modified xsi:type="dcterms:W3CDTF">2016-04-21T21:27:04Z</dcterms:modified>
</cp:coreProperties>
</file>