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18003838" cy="1367948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90521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181042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271563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362084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4526051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543126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633647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724168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80" d="100"/>
          <a:sy n="80" d="100"/>
        </p:scale>
        <p:origin x="-1056" y="-104"/>
      </p:cViewPr>
      <p:guideLst>
        <p:guide orient="horz" pos="4309"/>
        <p:guide pos="56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288" y="4249508"/>
            <a:ext cx="15303262" cy="2932224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0576" y="7751710"/>
            <a:ext cx="12602687" cy="3495869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 algn="ctr">
              <a:buNone/>
              <a:defRPr/>
            </a:lvl1pPr>
            <a:lvl2pPr marL="905210" indent="0" algn="ctr">
              <a:buNone/>
              <a:defRPr/>
            </a:lvl2pPr>
            <a:lvl3pPr marL="1810421" indent="0" algn="ctr">
              <a:buNone/>
              <a:defRPr/>
            </a:lvl3pPr>
            <a:lvl4pPr marL="2715631" indent="0" algn="ctr">
              <a:buNone/>
              <a:defRPr/>
            </a:lvl4pPr>
            <a:lvl5pPr marL="3620841" indent="0" algn="ctr">
              <a:buNone/>
              <a:defRPr/>
            </a:lvl5pPr>
            <a:lvl6pPr marL="4526051" indent="0" algn="ctr">
              <a:buNone/>
              <a:defRPr/>
            </a:lvl6pPr>
            <a:lvl7pPr marL="5431262" indent="0" algn="ctr">
              <a:buNone/>
              <a:defRPr/>
            </a:lvl7pPr>
            <a:lvl8pPr marL="6336472" indent="0" algn="ctr">
              <a:buNone/>
              <a:defRPr/>
            </a:lvl8pPr>
            <a:lvl9pPr marL="7241682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92" y="3191881"/>
            <a:ext cx="16203454" cy="9027830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52782" y="547815"/>
            <a:ext cx="4050864" cy="11671896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92" y="547815"/>
            <a:ext cx="11852527" cy="11671896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92" y="3191881"/>
            <a:ext cx="16203454" cy="9027830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179" y="8790339"/>
            <a:ext cx="15303262" cy="2716898"/>
          </a:xfrm>
          <a:prstGeom prst="rect">
            <a:avLst/>
          </a:prstGeom>
        </p:spPr>
        <p:txBody>
          <a:bodyPr vert="horz" lIns="181042" tIns="90521" rIns="181042" bIns="90521" anchor="t"/>
          <a:lstStyle>
            <a:lvl1pPr algn="l">
              <a:defRPr sz="79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2179" y="5797952"/>
            <a:ext cx="15303262" cy="2992387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000"/>
            </a:lvl1pPr>
            <a:lvl2pPr marL="905210" indent="0">
              <a:buNone/>
              <a:defRPr sz="3600"/>
            </a:lvl2pPr>
            <a:lvl3pPr marL="1810421" indent="0">
              <a:buNone/>
              <a:defRPr sz="3200"/>
            </a:lvl3pPr>
            <a:lvl4pPr marL="2715631" indent="0">
              <a:buNone/>
              <a:defRPr sz="2800"/>
            </a:lvl4pPr>
            <a:lvl5pPr marL="3620841" indent="0">
              <a:buNone/>
              <a:defRPr sz="2800"/>
            </a:lvl5pPr>
            <a:lvl6pPr marL="4526051" indent="0">
              <a:buNone/>
              <a:defRPr sz="2800"/>
            </a:lvl6pPr>
            <a:lvl7pPr marL="5431262" indent="0">
              <a:buNone/>
              <a:defRPr sz="2800"/>
            </a:lvl7pPr>
            <a:lvl8pPr marL="6336472" indent="0">
              <a:buNone/>
              <a:defRPr sz="2800"/>
            </a:lvl8pPr>
            <a:lvl9pPr marL="7241682" indent="0">
              <a:buNone/>
              <a:defRPr sz="2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92" y="3191881"/>
            <a:ext cx="7951695" cy="9027830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55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51951" y="3191881"/>
            <a:ext cx="7951695" cy="9027830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55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92" y="3062053"/>
            <a:ext cx="7954822" cy="1276118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800" b="1"/>
            </a:lvl1pPr>
            <a:lvl2pPr marL="905210" indent="0">
              <a:buNone/>
              <a:defRPr sz="4000" b="1"/>
            </a:lvl2pPr>
            <a:lvl3pPr marL="1810421" indent="0">
              <a:buNone/>
              <a:defRPr sz="3600" b="1"/>
            </a:lvl3pPr>
            <a:lvl4pPr marL="2715631" indent="0">
              <a:buNone/>
              <a:defRPr sz="3200" b="1"/>
            </a:lvl4pPr>
            <a:lvl5pPr marL="3620841" indent="0">
              <a:buNone/>
              <a:defRPr sz="3200" b="1"/>
            </a:lvl5pPr>
            <a:lvl6pPr marL="4526051" indent="0">
              <a:buNone/>
              <a:defRPr sz="3200" b="1"/>
            </a:lvl6pPr>
            <a:lvl7pPr marL="5431262" indent="0">
              <a:buNone/>
              <a:defRPr sz="3200" b="1"/>
            </a:lvl7pPr>
            <a:lvl8pPr marL="6336472" indent="0">
              <a:buNone/>
              <a:defRPr sz="3200" b="1"/>
            </a:lvl8pPr>
            <a:lvl9pPr marL="7241682" indent="0">
              <a:buNone/>
              <a:defRPr sz="32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0192" y="4338171"/>
            <a:ext cx="7954822" cy="7881539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45701" y="3062053"/>
            <a:ext cx="7957946" cy="1276118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800" b="1"/>
            </a:lvl1pPr>
            <a:lvl2pPr marL="905210" indent="0">
              <a:buNone/>
              <a:defRPr sz="4000" b="1"/>
            </a:lvl2pPr>
            <a:lvl3pPr marL="1810421" indent="0">
              <a:buNone/>
              <a:defRPr sz="3600" b="1"/>
            </a:lvl3pPr>
            <a:lvl4pPr marL="2715631" indent="0">
              <a:buNone/>
              <a:defRPr sz="3200" b="1"/>
            </a:lvl4pPr>
            <a:lvl5pPr marL="3620841" indent="0">
              <a:buNone/>
              <a:defRPr sz="3200" b="1"/>
            </a:lvl5pPr>
            <a:lvl6pPr marL="4526051" indent="0">
              <a:buNone/>
              <a:defRPr sz="3200" b="1"/>
            </a:lvl6pPr>
            <a:lvl7pPr marL="5431262" indent="0">
              <a:buNone/>
              <a:defRPr sz="3200" b="1"/>
            </a:lvl7pPr>
            <a:lvl8pPr marL="6336472" indent="0">
              <a:buNone/>
              <a:defRPr sz="3200" b="1"/>
            </a:lvl8pPr>
            <a:lvl9pPr marL="7241682" indent="0">
              <a:buNone/>
              <a:defRPr sz="32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45701" y="4338171"/>
            <a:ext cx="7957946" cy="7881539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3" y="544646"/>
            <a:ext cx="5923139" cy="2317913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algn="l">
              <a:defRPr sz="4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9000" y="544647"/>
            <a:ext cx="10064646" cy="11675064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6300"/>
            </a:lvl1pPr>
            <a:lvl2pPr>
              <a:defRPr sz="55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193" y="2862560"/>
            <a:ext cx="5923139" cy="9357151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2800"/>
            </a:lvl1pPr>
            <a:lvl2pPr marL="905210" indent="0">
              <a:buNone/>
              <a:defRPr sz="2400"/>
            </a:lvl2pPr>
            <a:lvl3pPr marL="1810421" indent="0">
              <a:buNone/>
              <a:defRPr sz="2000"/>
            </a:lvl3pPr>
            <a:lvl4pPr marL="2715631" indent="0">
              <a:buNone/>
              <a:defRPr sz="1800"/>
            </a:lvl4pPr>
            <a:lvl5pPr marL="3620841" indent="0">
              <a:buNone/>
              <a:defRPr sz="1800"/>
            </a:lvl5pPr>
            <a:lvl6pPr marL="4526051" indent="0">
              <a:buNone/>
              <a:defRPr sz="1800"/>
            </a:lvl6pPr>
            <a:lvl7pPr marL="5431262" indent="0">
              <a:buNone/>
              <a:defRPr sz="1800"/>
            </a:lvl7pPr>
            <a:lvl8pPr marL="6336472" indent="0">
              <a:buNone/>
              <a:defRPr sz="1800"/>
            </a:lvl8pPr>
            <a:lvl9pPr marL="7241682" indent="0">
              <a:buNone/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8878" y="9575641"/>
            <a:ext cx="10802303" cy="1130459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algn="l">
              <a:defRPr sz="4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28878" y="1222287"/>
            <a:ext cx="10802303" cy="8207693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6300"/>
            </a:lvl1pPr>
            <a:lvl2pPr marL="905210" indent="0">
              <a:buNone/>
              <a:defRPr sz="5500"/>
            </a:lvl2pPr>
            <a:lvl3pPr marL="1810421" indent="0">
              <a:buNone/>
              <a:defRPr sz="4800"/>
            </a:lvl3pPr>
            <a:lvl4pPr marL="2715631" indent="0">
              <a:buNone/>
              <a:defRPr sz="4000"/>
            </a:lvl4pPr>
            <a:lvl5pPr marL="3620841" indent="0">
              <a:buNone/>
              <a:defRPr sz="4000"/>
            </a:lvl5pPr>
            <a:lvl6pPr marL="4526051" indent="0">
              <a:buNone/>
              <a:defRPr sz="4000"/>
            </a:lvl6pPr>
            <a:lvl7pPr marL="5431262" indent="0">
              <a:buNone/>
              <a:defRPr sz="4000"/>
            </a:lvl7pPr>
            <a:lvl8pPr marL="6336472" indent="0">
              <a:buNone/>
              <a:defRPr sz="4000"/>
            </a:lvl8pPr>
            <a:lvl9pPr marL="7241682" indent="0">
              <a:buNone/>
              <a:defRPr sz="4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8878" y="10706100"/>
            <a:ext cx="10802303" cy="1605439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2800"/>
            </a:lvl1pPr>
            <a:lvl2pPr marL="905210" indent="0">
              <a:buNone/>
              <a:defRPr sz="2400"/>
            </a:lvl2pPr>
            <a:lvl3pPr marL="1810421" indent="0">
              <a:buNone/>
              <a:defRPr sz="2000"/>
            </a:lvl3pPr>
            <a:lvl4pPr marL="2715631" indent="0">
              <a:buNone/>
              <a:defRPr sz="1800"/>
            </a:lvl4pPr>
            <a:lvl5pPr marL="3620841" indent="0">
              <a:buNone/>
              <a:defRPr sz="1800"/>
            </a:lvl5pPr>
            <a:lvl6pPr marL="4526051" indent="0">
              <a:buNone/>
              <a:defRPr sz="1800"/>
            </a:lvl6pPr>
            <a:lvl7pPr marL="5431262" indent="0">
              <a:buNone/>
              <a:defRPr sz="1800"/>
            </a:lvl7pPr>
            <a:lvl8pPr marL="6336472" indent="0">
              <a:buNone/>
              <a:defRPr sz="1800"/>
            </a:lvl8pPr>
            <a:lvl9pPr marL="7241682" indent="0">
              <a:buNone/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roup 91"/>
          <p:cNvGrpSpPr/>
          <p:nvPr userDrawn="1"/>
        </p:nvGrpSpPr>
        <p:grpSpPr>
          <a:xfrm>
            <a:off x="1" y="-33872"/>
            <a:ext cx="18001579" cy="13645627"/>
            <a:chOff x="2086" y="0"/>
            <a:chExt cx="9144000" cy="6827996"/>
          </a:xfrm>
        </p:grpSpPr>
        <p:sp>
          <p:nvSpPr>
            <p:cNvPr id="93" name="Rectangle 13"/>
            <p:cNvSpPr>
              <a:spLocks noChangeArrowheads="1"/>
            </p:cNvSpPr>
            <p:nvPr userDrawn="1"/>
          </p:nvSpPr>
          <p:spPr bwMode="auto">
            <a:xfrm>
              <a:off x="2086" y="0"/>
              <a:ext cx="9144000" cy="1706880"/>
            </a:xfrm>
            <a:prstGeom prst="rect">
              <a:avLst/>
            </a:prstGeom>
            <a:gradFill rotWithShape="0">
              <a:gsLst>
                <a:gs pos="0">
                  <a:srgbClr val="330066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pic>
          <p:nvPicPr>
            <p:cNvPr id="94" name="Picture 17"/>
            <p:cNvPicPr>
              <a:picLocks noChangeAspect="1" noChangeArrowheads="1"/>
            </p:cNvPicPr>
            <p:nvPr userDrawn="1"/>
          </p:nvPicPr>
          <p:blipFill>
            <a:blip r:embed="rId13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0037" y="6136635"/>
              <a:ext cx="7570801" cy="6913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2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95" name="Picture 94"/>
            <p:cNvPicPr>
              <a:picLocks noChangeAspect="1" noChangeArrowheads="1"/>
            </p:cNvPicPr>
            <p:nvPr userDrawn="1"/>
          </p:nvPicPr>
          <p:blipFill>
            <a:blip r:embed="rId14">
              <a:lum contrast="2000"/>
              <a:alphaModFix amt="8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588" y="6090461"/>
              <a:ext cx="1288735" cy="737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85001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96" name="Text Box 173"/>
            <p:cNvSpPr txBox="1">
              <a:spLocks noChangeArrowheads="1"/>
            </p:cNvSpPr>
            <p:nvPr userDrawn="1"/>
          </p:nvSpPr>
          <p:spPr bwMode="auto">
            <a:xfrm>
              <a:off x="1927238" y="6515432"/>
              <a:ext cx="4940818" cy="2002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err="1" smtClean="0">
                  <a:solidFill>
                    <a:schemeClr val="bg1">
                      <a:lumMod val="65000"/>
                    </a:schemeClr>
                  </a:solidFill>
                  <a:latin typeface="Arial Narrow"/>
                  <a:cs typeface="Arial Narrow"/>
                </a:rPr>
                <a:t>Kinexus</a:t>
              </a:r>
              <a:r>
                <a:rPr lang="en-US" sz="2000" dirty="0" smtClean="0">
                  <a:solidFill>
                    <a:schemeClr val="bg1">
                      <a:lumMod val="65000"/>
                    </a:schemeClr>
                  </a:solidFill>
                  <a:latin typeface="Arial Narrow"/>
                  <a:cs typeface="Arial Narrow"/>
                </a:rPr>
                <a:t> Bioinformatics Corporation © 2016</a:t>
              </a:r>
              <a:endParaRPr lang="en-US" sz="2000" dirty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endParaRPr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1546755" y="6239477"/>
              <a:ext cx="804335" cy="191790"/>
              <a:chOff x="6274555" y="1014855"/>
              <a:chExt cx="899993" cy="223184"/>
            </a:xfrm>
          </p:grpSpPr>
          <p:sp>
            <p:nvSpPr>
              <p:cNvPr id="139" name="Rounded Rectangle 138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0" name="Rectangle 139"/>
              <p:cNvSpPr/>
              <p:nvPr/>
            </p:nvSpPr>
            <p:spPr>
              <a:xfrm>
                <a:off x="6274555" y="1014855"/>
                <a:ext cx="899993" cy="209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16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2408089" y="6240721"/>
              <a:ext cx="804335" cy="194557"/>
              <a:chOff x="6289597" y="1609397"/>
              <a:chExt cx="901369" cy="226404"/>
            </a:xfrm>
          </p:grpSpPr>
          <p:sp>
            <p:nvSpPr>
              <p:cNvPr id="137" name="Rounded Rectangle 136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6290973" y="1609397"/>
                <a:ext cx="899993" cy="209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16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99" name="Rounded Rectangle 98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3149055" y="6249196"/>
              <a:ext cx="878699" cy="17967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16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1" name="Snip Same Side Corner Rectangle 100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902652" y="6240723"/>
              <a:ext cx="846293" cy="17967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 smtClean="0">
                  <a:solidFill>
                    <a:srgbClr val="AB743D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03" name="Group 102"/>
            <p:cNvGrpSpPr/>
            <p:nvPr/>
          </p:nvGrpSpPr>
          <p:grpSpPr>
            <a:xfrm>
              <a:off x="5613830" y="6249190"/>
              <a:ext cx="804335" cy="186101"/>
              <a:chOff x="6297896" y="3957075"/>
              <a:chExt cx="908811" cy="216564"/>
            </a:xfrm>
          </p:grpSpPr>
          <p:sp>
            <p:nvSpPr>
              <p:cNvPr id="135" name="Snip Same Side Corner Rectangle 134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6297896" y="3957075"/>
                <a:ext cx="899993" cy="209084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04" name="Group 103"/>
            <p:cNvGrpSpPr/>
            <p:nvPr/>
          </p:nvGrpSpPr>
          <p:grpSpPr>
            <a:xfrm>
              <a:off x="6485824" y="6256430"/>
              <a:ext cx="804335" cy="187468"/>
              <a:chOff x="6323832" y="4546695"/>
              <a:chExt cx="904815" cy="218154"/>
            </a:xfrm>
          </p:grpSpPr>
          <p:sp>
            <p:nvSpPr>
              <p:cNvPr id="133" name="Snip Same Side Corner Rectangle 132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6328655" y="4546695"/>
                <a:ext cx="899992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05" name="Group 104"/>
            <p:cNvGrpSpPr/>
            <p:nvPr/>
          </p:nvGrpSpPr>
          <p:grpSpPr>
            <a:xfrm>
              <a:off x="7283295" y="6240719"/>
              <a:ext cx="804335" cy="185980"/>
              <a:chOff x="6275014" y="5137740"/>
              <a:chExt cx="988811" cy="216423"/>
            </a:xfrm>
          </p:grpSpPr>
          <p:sp>
            <p:nvSpPr>
              <p:cNvPr id="131" name="Snip Same Side Corner Rectangle 130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2" name="TextBox 131"/>
              <p:cNvSpPr txBox="1"/>
              <p:nvPr/>
            </p:nvSpPr>
            <p:spPr>
              <a:xfrm>
                <a:off x="6275014" y="5137740"/>
                <a:ext cx="988811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4765766" y="6241968"/>
              <a:ext cx="795735" cy="184735"/>
              <a:chOff x="6293641" y="3367455"/>
              <a:chExt cx="906607" cy="214974"/>
            </a:xfrm>
          </p:grpSpPr>
          <p:sp>
            <p:nvSpPr>
              <p:cNvPr id="129" name="Snip Same Side Corner Rectangle 128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6300255" y="3367455"/>
                <a:ext cx="899993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grpSp>
          <p:nvGrpSpPr>
            <p:cNvPr id="107" name="Group 106"/>
            <p:cNvGrpSpPr/>
            <p:nvPr userDrawn="1"/>
          </p:nvGrpSpPr>
          <p:grpSpPr>
            <a:xfrm>
              <a:off x="2216968" y="5683715"/>
              <a:ext cx="706731" cy="390546"/>
              <a:chOff x="2221039" y="5682356"/>
              <a:chExt cx="706731" cy="390546"/>
            </a:xfrm>
          </p:grpSpPr>
          <p:cxnSp>
            <p:nvCxnSpPr>
              <p:cNvPr id="127" name="Elbow Connector 126"/>
              <p:cNvCxnSpPr/>
              <p:nvPr/>
            </p:nvCxnSpPr>
            <p:spPr bwMode="auto">
              <a:xfrm>
                <a:off x="2333440" y="6072901"/>
                <a:ext cx="478959" cy="1"/>
              </a:xfrm>
              <a:prstGeom prst="bentConnector3">
                <a:avLst/>
              </a:prstGeom>
              <a:ln w="19050" cmpd="sng">
                <a:solidFill>
                  <a:srgbClr val="00C100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8" name="TextBox 127"/>
              <p:cNvSpPr txBox="1"/>
              <p:nvPr/>
            </p:nvSpPr>
            <p:spPr>
              <a:xfrm>
                <a:off x="222103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Stimulatory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08" name="Group 107"/>
            <p:cNvGrpSpPr/>
            <p:nvPr userDrawn="1"/>
          </p:nvGrpSpPr>
          <p:grpSpPr>
            <a:xfrm>
              <a:off x="3191321" y="5683715"/>
              <a:ext cx="706731" cy="390546"/>
              <a:chOff x="3227649" y="5682356"/>
              <a:chExt cx="706731" cy="390546"/>
            </a:xfrm>
          </p:grpSpPr>
          <p:cxnSp>
            <p:nvCxnSpPr>
              <p:cNvPr id="125" name="Elbow Connector 124"/>
              <p:cNvCxnSpPr/>
              <p:nvPr/>
            </p:nvCxnSpPr>
            <p:spPr bwMode="auto">
              <a:xfrm>
                <a:off x="3353943" y="6072901"/>
                <a:ext cx="472359" cy="1"/>
              </a:xfrm>
              <a:prstGeom prst="bentConnector3">
                <a:avLst/>
              </a:prstGeom>
              <a:ln w="19050" cmpd="sng">
                <a:solidFill>
                  <a:srgbClr val="FF0000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6" name="TextBox 125"/>
              <p:cNvSpPr txBox="1"/>
              <p:nvPr/>
            </p:nvSpPr>
            <p:spPr>
              <a:xfrm>
                <a:off x="322764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Inhibitory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09" name="Group 108"/>
            <p:cNvGrpSpPr/>
            <p:nvPr userDrawn="1"/>
          </p:nvGrpSpPr>
          <p:grpSpPr>
            <a:xfrm>
              <a:off x="4175834" y="5683715"/>
              <a:ext cx="706731" cy="390546"/>
              <a:chOff x="4010739" y="5682356"/>
              <a:chExt cx="706731" cy="390546"/>
            </a:xfrm>
          </p:grpSpPr>
          <p:cxnSp>
            <p:nvCxnSpPr>
              <p:cNvPr id="123" name="Elbow Connector 122"/>
              <p:cNvCxnSpPr/>
              <p:nvPr/>
            </p:nvCxnSpPr>
            <p:spPr bwMode="auto">
              <a:xfrm>
                <a:off x="4145326" y="6072901"/>
                <a:ext cx="479586" cy="1"/>
              </a:xfrm>
              <a:prstGeom prst="bentConnector3">
                <a:avLst/>
              </a:prstGeom>
              <a:ln w="19050" cmpd="sng">
                <a:solidFill>
                  <a:srgbClr val="8EB8D8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4" name="TextBox 123"/>
              <p:cNvSpPr txBox="1"/>
              <p:nvPr/>
            </p:nvSpPr>
            <p:spPr>
              <a:xfrm>
                <a:off x="401073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Undefined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10" name="Group 109"/>
            <p:cNvGrpSpPr/>
            <p:nvPr userDrawn="1"/>
          </p:nvGrpSpPr>
          <p:grpSpPr>
            <a:xfrm>
              <a:off x="5923213" y="5682981"/>
              <a:ext cx="523728" cy="392014"/>
              <a:chOff x="5722723" y="5682356"/>
              <a:chExt cx="523728" cy="392014"/>
            </a:xfrm>
          </p:grpSpPr>
          <p:cxnSp>
            <p:nvCxnSpPr>
              <p:cNvPr id="121" name="Elbow Connector 120"/>
              <p:cNvCxnSpPr/>
              <p:nvPr/>
            </p:nvCxnSpPr>
            <p:spPr bwMode="auto">
              <a:xfrm>
                <a:off x="5762075" y="6071433"/>
                <a:ext cx="479586" cy="2937"/>
              </a:xfrm>
              <a:prstGeom prst="bentConnector3">
                <a:avLst/>
              </a:prstGeom>
              <a:ln w="19050" cmpd="sng">
                <a:solidFill>
                  <a:srgbClr val="00C100"/>
                </a:solidFill>
                <a:prstDash val="sysDash"/>
                <a:headEnd type="none" w="med" len="med"/>
                <a:tailEnd type="triangle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2" name="TextBox 121"/>
              <p:cNvSpPr txBox="1"/>
              <p:nvPr/>
            </p:nvSpPr>
            <p:spPr>
              <a:xfrm>
                <a:off x="5722723" y="5682356"/>
                <a:ext cx="523728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Stimulatory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1" name="Group 110"/>
            <p:cNvGrpSpPr/>
            <p:nvPr userDrawn="1"/>
          </p:nvGrpSpPr>
          <p:grpSpPr>
            <a:xfrm>
              <a:off x="6687664" y="5683715"/>
              <a:ext cx="492939" cy="390546"/>
              <a:chOff x="6572726" y="5682356"/>
              <a:chExt cx="492939" cy="390546"/>
            </a:xfrm>
          </p:grpSpPr>
          <p:cxnSp>
            <p:nvCxnSpPr>
              <p:cNvPr id="119" name="Elbow Connector 118"/>
              <p:cNvCxnSpPr/>
              <p:nvPr/>
            </p:nvCxnSpPr>
            <p:spPr bwMode="auto">
              <a:xfrm>
                <a:off x="6621612" y="6072901"/>
                <a:ext cx="439470" cy="1"/>
              </a:xfrm>
              <a:prstGeom prst="bentConnector3">
                <a:avLst/>
              </a:prstGeom>
              <a:ln w="19050" cmpd="sng">
                <a:solidFill>
                  <a:srgbClr val="FF0000"/>
                </a:solidFill>
                <a:prstDash val="sysDash"/>
                <a:headEnd type="none" w="med" len="med"/>
                <a:tailEnd type="triangle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0" name="TextBox 119"/>
              <p:cNvSpPr txBox="1"/>
              <p:nvPr/>
            </p:nvSpPr>
            <p:spPr>
              <a:xfrm>
                <a:off x="6572726" y="5682356"/>
                <a:ext cx="492939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Inhibitory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2" name="Group 111"/>
            <p:cNvGrpSpPr/>
            <p:nvPr userDrawn="1"/>
          </p:nvGrpSpPr>
          <p:grpSpPr>
            <a:xfrm>
              <a:off x="7429995" y="5682356"/>
              <a:ext cx="492939" cy="393265"/>
              <a:chOff x="7429995" y="5682356"/>
              <a:chExt cx="492939" cy="393265"/>
            </a:xfrm>
          </p:grpSpPr>
          <p:cxnSp>
            <p:nvCxnSpPr>
              <p:cNvPr id="117" name="Elbow Connector 116"/>
              <p:cNvCxnSpPr/>
              <p:nvPr/>
            </p:nvCxnSpPr>
            <p:spPr bwMode="auto">
              <a:xfrm>
                <a:off x="7468932" y="6070181"/>
                <a:ext cx="441129" cy="5440"/>
              </a:xfrm>
              <a:prstGeom prst="bentConnector3">
                <a:avLst>
                  <a:gd name="adj1" fmla="val 100789"/>
                </a:avLst>
              </a:prstGeom>
              <a:ln w="19050" cmpd="sng">
                <a:solidFill>
                  <a:srgbClr val="FFF777"/>
                </a:solidFill>
                <a:prstDash val="sysDash"/>
                <a:headEnd type="triangle"/>
                <a:tailEnd type="triangle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8" name="TextBox 117"/>
              <p:cNvSpPr txBox="1"/>
              <p:nvPr/>
            </p:nvSpPr>
            <p:spPr>
              <a:xfrm>
                <a:off x="7429995" y="5682356"/>
                <a:ext cx="492939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Undefined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3" name="Group 112"/>
            <p:cNvGrpSpPr/>
            <p:nvPr userDrawn="1"/>
          </p:nvGrpSpPr>
          <p:grpSpPr>
            <a:xfrm>
              <a:off x="5158221" y="5683715"/>
              <a:ext cx="516768" cy="390546"/>
              <a:chOff x="4880304" y="5682356"/>
              <a:chExt cx="516768" cy="390546"/>
            </a:xfrm>
          </p:grpSpPr>
          <p:cxnSp>
            <p:nvCxnSpPr>
              <p:cNvPr id="115" name="Elbow Connector 114"/>
              <p:cNvCxnSpPr/>
              <p:nvPr/>
            </p:nvCxnSpPr>
            <p:spPr bwMode="auto">
              <a:xfrm>
                <a:off x="4917486" y="6072901"/>
                <a:ext cx="479586" cy="1"/>
              </a:xfrm>
              <a:prstGeom prst="bentConnector3">
                <a:avLst/>
              </a:prstGeom>
              <a:ln w="19050" cmpd="sng">
                <a:solidFill>
                  <a:srgbClr val="FE9406"/>
                </a:solidFill>
                <a:headEnd type="none" w="med" len="med"/>
                <a:tailEnd type="oval" w="med" len="sm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16" name="TextBox 115"/>
              <p:cNvSpPr txBox="1"/>
              <p:nvPr/>
            </p:nvSpPr>
            <p:spPr>
              <a:xfrm>
                <a:off x="4880304" y="5682356"/>
                <a:ext cx="51192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err="1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Dephos</a:t>
                </a: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-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err="1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phorylation</a:t>
                </a:r>
                <a:endParaRPr lang="en-US" sz="1600" dirty="0" smtClean="0">
                  <a:solidFill>
                    <a:schemeClr val="bg1"/>
                  </a:solidFill>
                  <a:latin typeface="Arial Narrow"/>
                  <a:cs typeface="Arial Narrow"/>
                </a:endParaRPr>
              </a:p>
            </p:txBody>
          </p:sp>
        </p:grpSp>
        <p:sp>
          <p:nvSpPr>
            <p:cNvPr id="114" name="TextBox 113"/>
            <p:cNvSpPr txBox="1"/>
            <p:nvPr/>
          </p:nvSpPr>
          <p:spPr>
            <a:xfrm>
              <a:off x="1474411" y="5768503"/>
              <a:ext cx="414644" cy="1848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A5ADCB"/>
                  </a:solidFill>
                  <a:latin typeface="Arial Narrow"/>
                  <a:cs typeface="Arial Narrow"/>
                </a:rPr>
                <a:t>Legend</a:t>
              </a:r>
              <a:endParaRPr lang="en-US" sz="1800" dirty="0">
                <a:solidFill>
                  <a:srgbClr val="A5ADCB"/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905210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6pPr>
      <a:lvl7pPr marL="181042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7pPr>
      <a:lvl8pPr marL="271563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8pPr>
      <a:lvl9pPr marL="362084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678908" indent="-678908" algn="l" rtl="0" eaLnBrk="1" fontAlgn="base" hangingPunct="1">
        <a:spcBef>
          <a:spcPct val="20000"/>
        </a:spcBef>
        <a:spcAft>
          <a:spcPct val="0"/>
        </a:spcAft>
        <a:buChar char="•"/>
        <a:defRPr sz="63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1470967" indent="-565756" algn="l" rtl="0" eaLnBrk="1" fontAlgn="base" hangingPunct="1">
        <a:spcBef>
          <a:spcPct val="20000"/>
        </a:spcBef>
        <a:spcAft>
          <a:spcPct val="0"/>
        </a:spcAft>
        <a:buChar char="–"/>
        <a:defRPr sz="5500">
          <a:solidFill>
            <a:schemeClr val="tx1"/>
          </a:solidFill>
          <a:latin typeface="+mn-lt"/>
          <a:ea typeface="+mn-ea"/>
        </a:defRPr>
      </a:lvl2pPr>
      <a:lvl3pPr marL="2263026" indent="-452605" algn="l" rtl="0" eaLnBrk="1" fontAlgn="base" hangingPunct="1">
        <a:spcBef>
          <a:spcPct val="20000"/>
        </a:spcBef>
        <a:spcAft>
          <a:spcPct val="0"/>
        </a:spcAft>
        <a:buChar char="•"/>
        <a:defRPr sz="4800">
          <a:solidFill>
            <a:schemeClr val="tx1"/>
          </a:solidFill>
          <a:latin typeface="+mn-lt"/>
          <a:ea typeface="+mn-ea"/>
        </a:defRPr>
      </a:lvl3pPr>
      <a:lvl4pPr marL="3168236" indent="-452605" algn="l" rtl="0" eaLnBrk="1" fontAlgn="base" hangingPunct="1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  <a:ea typeface="+mn-ea"/>
        </a:defRPr>
      </a:lvl4pPr>
      <a:lvl5pPr marL="4073446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5pPr>
      <a:lvl6pPr marL="497865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6pPr>
      <a:lvl7pPr marL="588386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7pPr>
      <a:lvl8pPr marL="678907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8pPr>
      <a:lvl9pPr marL="769428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05210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1042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1563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2084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2605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3126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3647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24168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8345005" y="179736"/>
            <a:ext cx="9221726" cy="1844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81042" tIns="90521" rIns="181042" bIns="90521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5400" dirty="0" smtClean="0">
                <a:solidFill>
                  <a:srgbClr val="FFBB07"/>
                </a:solidFill>
                <a:latin typeface="Arial Narrow" charset="0"/>
              </a:rPr>
              <a:t>Platelet</a:t>
            </a:r>
            <a:r>
              <a:rPr lang="en-US" sz="5400" dirty="0">
                <a:solidFill>
                  <a:srgbClr val="FFBB07"/>
                </a:solidFill>
                <a:latin typeface="Arial Narrow" charset="0"/>
              </a:rPr>
              <a:t>-Derived Growth Factor Receptor </a:t>
            </a:r>
            <a:r>
              <a:rPr lang="en-US" sz="5400" dirty="0" smtClean="0">
                <a:solidFill>
                  <a:srgbClr val="FFBB07"/>
                </a:solidFill>
                <a:latin typeface="Arial Narrow" charset="0"/>
              </a:rPr>
              <a:t>- Beta</a:t>
            </a:r>
            <a:endParaRPr lang="en-US" sz="54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609471" y="210457"/>
            <a:ext cx="9728093" cy="975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81042" tIns="90521" rIns="181042" bIns="9052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100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51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</a:t>
            </a:r>
            <a:r>
              <a:rPr lang="en-US" sz="51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P09619</a:t>
            </a:r>
            <a:endParaRPr lang="en-US" sz="51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1350832" y="12877119"/>
            <a:ext cx="7301039" cy="552142"/>
          </a:xfrm>
          <a:prstGeom prst="rect">
            <a:avLst/>
          </a:prstGeom>
          <a:noFill/>
        </p:spPr>
        <p:txBody>
          <a:bodyPr wrap="square" lIns="181042" tIns="90521" rIns="181042" bIns="90521" rtlCol="0">
            <a:spAutoFit/>
          </a:bodyPr>
          <a:lstStyle/>
          <a:p>
            <a:r>
              <a:rPr lang="en-US" sz="2400" dirty="0">
                <a:solidFill>
                  <a:srgbClr val="A5ADCB"/>
                </a:solidFill>
                <a:latin typeface="Arial Narrow"/>
                <a:cs typeface="Arial Narrow"/>
              </a:rPr>
              <a:t>Prepared by </a:t>
            </a:r>
            <a:r>
              <a:rPr lang="en-US" sz="24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Sofya</a:t>
            </a:r>
            <a:r>
              <a:rPr lang="en-US" sz="2400" dirty="0" smtClean="0">
                <a:solidFill>
                  <a:srgbClr val="A5ADCB"/>
                </a:solidFill>
                <a:latin typeface="Arial Narrow"/>
                <a:cs typeface="Arial Narrow"/>
              </a:rPr>
              <a:t> </a:t>
            </a:r>
            <a:r>
              <a:rPr lang="en-US" sz="24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Langman</a:t>
            </a:r>
            <a:r>
              <a:rPr lang="en-US" sz="2400" dirty="0" smtClean="0">
                <a:solidFill>
                  <a:srgbClr val="A5ADCB"/>
                </a:solidFill>
                <a:latin typeface="Arial Narrow"/>
                <a:cs typeface="Arial Narrow"/>
              </a:rPr>
              <a:t> and Dr. Steven Pelech</a:t>
            </a:r>
            <a:endParaRPr lang="en-US" sz="24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81" name="Group 80"/>
          <p:cNvGrpSpPr/>
          <p:nvPr/>
        </p:nvGrpSpPr>
        <p:grpSpPr>
          <a:xfrm>
            <a:off x="9803933" y="2280003"/>
            <a:ext cx="1435317" cy="588253"/>
            <a:chOff x="3740102" y="2066168"/>
            <a:chExt cx="1257639" cy="534778"/>
          </a:xfrm>
        </p:grpSpPr>
        <p:sp>
          <p:nvSpPr>
            <p:cNvPr id="82" name="Rounded Rectangle 81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740102" y="2068869"/>
              <a:ext cx="1257639" cy="51156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PTPN11/SHP2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Q06124</a:t>
              </a:r>
              <a:endPara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0084260" y="1974662"/>
            <a:ext cx="928064" cy="319292"/>
            <a:chOff x="7620676" y="5024219"/>
            <a:chExt cx="862158" cy="350482"/>
          </a:xfrm>
        </p:grpSpPr>
        <p:sp>
          <p:nvSpPr>
            <p:cNvPr id="8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91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+Y546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7446508" y="2326684"/>
            <a:ext cx="1317144" cy="577175"/>
            <a:chOff x="537046" y="349955"/>
            <a:chExt cx="1154094" cy="524707"/>
          </a:xfrm>
        </p:grpSpPr>
        <p:sp>
          <p:nvSpPr>
            <p:cNvPr id="93" name="Rounded Rectangle 9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37046" y="349955"/>
              <a:ext cx="1154094" cy="511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err="1" smtClean="0">
                  <a:solidFill>
                    <a:schemeClr val="bg1"/>
                  </a:solidFill>
                  <a:latin typeface="Arial" charset="0"/>
                </a:rPr>
                <a:t>Arg</a:t>
              </a: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/Abl2</a:t>
              </a:r>
              <a:endParaRPr lang="en-US" sz="14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P42684</a:t>
              </a:r>
              <a:endPara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7635568" y="1518448"/>
            <a:ext cx="928064" cy="319292"/>
            <a:chOff x="7592082" y="6020192"/>
            <a:chExt cx="862158" cy="350482"/>
          </a:xfrm>
        </p:grpSpPr>
        <p:sp>
          <p:nvSpPr>
            <p:cNvPr id="9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97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FFFF"/>
                  </a:solidFill>
                  <a:latin typeface="Arial" charset="0"/>
                </a:rPr>
                <a:t>Y139</a:t>
              </a:r>
              <a:endParaRPr lang="en-US" sz="14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7635568" y="1789929"/>
            <a:ext cx="928064" cy="319292"/>
            <a:chOff x="7592082" y="6020192"/>
            <a:chExt cx="862158" cy="350482"/>
          </a:xfrm>
        </p:grpSpPr>
        <p:sp>
          <p:nvSpPr>
            <p:cNvPr id="10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01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FFFF"/>
                  </a:solidFill>
                  <a:latin typeface="Arial" charset="0"/>
                </a:rPr>
                <a:t>Y161</a:t>
              </a:r>
              <a:endParaRPr lang="en-US" sz="14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7624011" y="2037777"/>
            <a:ext cx="928064" cy="319292"/>
            <a:chOff x="7592082" y="6020192"/>
            <a:chExt cx="862158" cy="350482"/>
          </a:xfrm>
        </p:grpSpPr>
        <p:sp>
          <p:nvSpPr>
            <p:cNvPr id="10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06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FFFF"/>
                  </a:solidFill>
                  <a:latin typeface="Arial" charset="0"/>
                </a:rPr>
                <a:t>Y272</a:t>
              </a:r>
              <a:endParaRPr lang="en-US" sz="14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7446651" y="3404288"/>
            <a:ext cx="1317144" cy="577175"/>
            <a:chOff x="537046" y="349955"/>
            <a:chExt cx="1154094" cy="524707"/>
          </a:xfrm>
        </p:grpSpPr>
        <p:sp>
          <p:nvSpPr>
            <p:cNvPr id="109" name="Rounded Rectangle 108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37046" y="349955"/>
              <a:ext cx="1154094" cy="511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Fyn</a:t>
              </a:r>
              <a:endParaRPr lang="en-US" sz="14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P06241</a:t>
              </a:r>
              <a:endPara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7646034" y="3131039"/>
            <a:ext cx="928064" cy="319292"/>
            <a:chOff x="7592082" y="6020192"/>
            <a:chExt cx="862158" cy="350482"/>
          </a:xfrm>
        </p:grpSpPr>
        <p:sp>
          <p:nvSpPr>
            <p:cNvPr id="11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13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FFFF"/>
                  </a:solidFill>
                  <a:latin typeface="Arial" charset="0"/>
                </a:rPr>
                <a:t>Y28</a:t>
              </a:r>
              <a:endParaRPr lang="en-US" sz="14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7652903" y="6764261"/>
            <a:ext cx="928064" cy="319292"/>
            <a:chOff x="7592082" y="6020192"/>
            <a:chExt cx="862158" cy="350482"/>
          </a:xfrm>
        </p:grpSpPr>
        <p:sp>
          <p:nvSpPr>
            <p:cNvPr id="11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17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FFFF"/>
                  </a:solidFill>
                  <a:latin typeface="Arial" charset="0"/>
                </a:rPr>
                <a:t>Y754</a:t>
              </a:r>
              <a:endParaRPr lang="en-US" sz="14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7464500" y="7098679"/>
            <a:ext cx="1317144" cy="577175"/>
            <a:chOff x="537046" y="349955"/>
            <a:chExt cx="1154094" cy="524707"/>
          </a:xfrm>
        </p:grpSpPr>
        <p:sp>
          <p:nvSpPr>
            <p:cNvPr id="120" name="Rounded Rectangle 119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537046" y="349955"/>
              <a:ext cx="1154094" cy="511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PDGFRA</a:t>
              </a:r>
              <a:endParaRPr lang="en-US" sz="14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P16234</a:t>
              </a:r>
              <a:endPara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34" name="Elbow Connector 133"/>
          <p:cNvCxnSpPr>
            <a:stCxn id="94" idx="3"/>
          </p:cNvCxnSpPr>
          <p:nvPr/>
        </p:nvCxnSpPr>
        <p:spPr bwMode="auto">
          <a:xfrm flipH="1">
            <a:off x="5013821" y="2608043"/>
            <a:ext cx="3749829" cy="261598"/>
          </a:xfrm>
          <a:prstGeom prst="bentConnector5">
            <a:avLst>
              <a:gd name="adj1" fmla="val -6096"/>
              <a:gd name="adj2" fmla="val -464301"/>
              <a:gd name="adj3" fmla="val 100362"/>
            </a:avLst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8" name="Elbow Connector 187"/>
          <p:cNvCxnSpPr/>
          <p:nvPr/>
        </p:nvCxnSpPr>
        <p:spPr bwMode="auto">
          <a:xfrm flipV="1">
            <a:off x="3425916" y="6982944"/>
            <a:ext cx="1971280" cy="415522"/>
          </a:xfrm>
          <a:prstGeom prst="bentConnector3">
            <a:avLst/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91" name="Group 190"/>
          <p:cNvGrpSpPr/>
          <p:nvPr/>
        </p:nvGrpSpPr>
        <p:grpSpPr>
          <a:xfrm>
            <a:off x="9803933" y="4294078"/>
            <a:ext cx="1435317" cy="593997"/>
            <a:chOff x="507046" y="3634424"/>
            <a:chExt cx="1257639" cy="540000"/>
          </a:xfrm>
        </p:grpSpPr>
        <p:sp>
          <p:nvSpPr>
            <p:cNvPr id="192" name="Snip Same Side Corner Rectangle 19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PIK3R1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P27986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10033295" y="3976471"/>
            <a:ext cx="928064" cy="319292"/>
            <a:chOff x="7592082" y="6020192"/>
            <a:chExt cx="862158" cy="350482"/>
          </a:xfrm>
        </p:grpSpPr>
        <p:sp>
          <p:nvSpPr>
            <p:cNvPr id="19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96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FFFF"/>
                  </a:solidFill>
                  <a:latin typeface="Arial" charset="0"/>
                </a:rPr>
                <a:t>Y508</a:t>
              </a:r>
              <a:endParaRPr lang="en-US" sz="14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06" name="Group 205"/>
          <p:cNvGrpSpPr/>
          <p:nvPr/>
        </p:nvGrpSpPr>
        <p:grpSpPr>
          <a:xfrm>
            <a:off x="10011630" y="4960287"/>
            <a:ext cx="928064" cy="319292"/>
            <a:chOff x="7592082" y="6020192"/>
            <a:chExt cx="862158" cy="350482"/>
          </a:xfrm>
        </p:grpSpPr>
        <p:sp>
          <p:nvSpPr>
            <p:cNvPr id="20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0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FFFF"/>
                  </a:solidFill>
                  <a:latin typeface="Arial" charset="0"/>
                </a:rPr>
                <a:t>Y439</a:t>
              </a:r>
              <a:endParaRPr lang="en-US" sz="14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9803933" y="5266109"/>
            <a:ext cx="1435317" cy="593997"/>
            <a:chOff x="507046" y="3634424"/>
            <a:chExt cx="1257639" cy="540000"/>
          </a:xfrm>
        </p:grpSpPr>
        <p:sp>
          <p:nvSpPr>
            <p:cNvPr id="210" name="Snip Same Side Corner Rectangle 20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SH2B1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Q9NRF2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12" name="Elbow Connector 211"/>
          <p:cNvCxnSpPr/>
          <p:nvPr/>
        </p:nvCxnSpPr>
        <p:spPr bwMode="auto">
          <a:xfrm>
            <a:off x="6609447" y="4119366"/>
            <a:ext cx="3562168" cy="1015015"/>
          </a:xfrm>
          <a:prstGeom prst="bentConnector3">
            <a:avLst>
              <a:gd name="adj1" fmla="val 80010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17" name="Group 216"/>
          <p:cNvGrpSpPr/>
          <p:nvPr/>
        </p:nvGrpSpPr>
        <p:grpSpPr>
          <a:xfrm>
            <a:off x="7649221" y="4281569"/>
            <a:ext cx="928064" cy="319292"/>
            <a:chOff x="7592082" y="6020192"/>
            <a:chExt cx="862158" cy="350482"/>
          </a:xfrm>
        </p:grpSpPr>
        <p:sp>
          <p:nvSpPr>
            <p:cNvPr id="21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19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FFFF"/>
                  </a:solidFill>
                  <a:latin typeface="Arial" charset="0"/>
                </a:rPr>
                <a:t>Y139</a:t>
              </a:r>
              <a:endParaRPr lang="en-US" sz="14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23" name="Group 222"/>
          <p:cNvGrpSpPr/>
          <p:nvPr/>
        </p:nvGrpSpPr>
        <p:grpSpPr>
          <a:xfrm>
            <a:off x="7465595" y="4796791"/>
            <a:ext cx="1317144" cy="577175"/>
            <a:chOff x="537046" y="349955"/>
            <a:chExt cx="1154094" cy="524707"/>
          </a:xfrm>
        </p:grpSpPr>
        <p:sp>
          <p:nvSpPr>
            <p:cNvPr id="224" name="Rounded Rectangle 223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537046" y="349955"/>
              <a:ext cx="1154094" cy="511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err="1" smtClean="0">
                  <a:solidFill>
                    <a:schemeClr val="bg1"/>
                  </a:solidFill>
                  <a:latin typeface="Arial" charset="0"/>
                </a:rPr>
                <a:t>Src</a:t>
              </a:r>
              <a:endParaRPr lang="en-US" sz="14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P12931</a:t>
              </a:r>
              <a:endPara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29" name="Group 228"/>
          <p:cNvGrpSpPr/>
          <p:nvPr/>
        </p:nvGrpSpPr>
        <p:grpSpPr>
          <a:xfrm>
            <a:off x="7649221" y="4521198"/>
            <a:ext cx="928064" cy="319292"/>
            <a:chOff x="7620676" y="5024219"/>
            <a:chExt cx="862158" cy="350482"/>
          </a:xfrm>
        </p:grpSpPr>
        <p:sp>
          <p:nvSpPr>
            <p:cNvPr id="23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31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+Y419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50" name="Group 249"/>
          <p:cNvGrpSpPr/>
          <p:nvPr/>
        </p:nvGrpSpPr>
        <p:grpSpPr>
          <a:xfrm>
            <a:off x="2180845" y="7951502"/>
            <a:ext cx="1435317" cy="593997"/>
            <a:chOff x="507046" y="3634424"/>
            <a:chExt cx="1257639" cy="540000"/>
          </a:xfrm>
        </p:grpSpPr>
        <p:sp>
          <p:nvSpPr>
            <p:cNvPr id="251" name="Snip Same Side Corner Rectangle 25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2" name="TextBox 251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RASA1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P20936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57" name="Group 256"/>
          <p:cNvGrpSpPr/>
          <p:nvPr/>
        </p:nvGrpSpPr>
        <p:grpSpPr>
          <a:xfrm>
            <a:off x="7407321" y="7874833"/>
            <a:ext cx="1435317" cy="593997"/>
            <a:chOff x="507046" y="3634424"/>
            <a:chExt cx="1257639" cy="540000"/>
          </a:xfrm>
        </p:grpSpPr>
        <p:sp>
          <p:nvSpPr>
            <p:cNvPr id="258" name="Snip Same Side Corner Rectangle 25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Grb2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P62993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80" name="Group 279"/>
          <p:cNvGrpSpPr/>
          <p:nvPr/>
        </p:nvGrpSpPr>
        <p:grpSpPr>
          <a:xfrm>
            <a:off x="9803933" y="6295020"/>
            <a:ext cx="1435317" cy="593997"/>
            <a:chOff x="507046" y="3634424"/>
            <a:chExt cx="1257639" cy="540000"/>
          </a:xfrm>
        </p:grpSpPr>
        <p:sp>
          <p:nvSpPr>
            <p:cNvPr id="281" name="Snip Same Side Corner Rectangle 28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2" name="TextBox 281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Nck1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P16333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08" name="Group 307"/>
          <p:cNvGrpSpPr/>
          <p:nvPr/>
        </p:nvGrpSpPr>
        <p:grpSpPr>
          <a:xfrm>
            <a:off x="2029585" y="9545968"/>
            <a:ext cx="1726651" cy="588253"/>
            <a:chOff x="3607566" y="2066168"/>
            <a:chExt cx="1512908" cy="534778"/>
          </a:xfrm>
        </p:grpSpPr>
        <p:sp>
          <p:nvSpPr>
            <p:cNvPr id="309" name="Rounded Rectangle 308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0" name="TextBox 309"/>
            <p:cNvSpPr txBox="1"/>
            <p:nvPr/>
          </p:nvSpPr>
          <p:spPr>
            <a:xfrm>
              <a:off x="3607566" y="2068869"/>
              <a:ext cx="1512908" cy="51156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PTP1B/PTPN1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P18031</a:t>
              </a:r>
              <a:endPara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21" name="Group 320"/>
          <p:cNvGrpSpPr/>
          <p:nvPr/>
        </p:nvGrpSpPr>
        <p:grpSpPr>
          <a:xfrm>
            <a:off x="9803933" y="7874833"/>
            <a:ext cx="1435317" cy="593997"/>
            <a:chOff x="507046" y="3634424"/>
            <a:chExt cx="1257639" cy="540000"/>
          </a:xfrm>
        </p:grpSpPr>
        <p:sp>
          <p:nvSpPr>
            <p:cNvPr id="322" name="Snip Same Side Corner Rectangle 3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3" name="TextBox 322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NHERF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O14745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34" name="Group 333"/>
          <p:cNvGrpSpPr/>
          <p:nvPr/>
        </p:nvGrpSpPr>
        <p:grpSpPr>
          <a:xfrm>
            <a:off x="2180845" y="10377882"/>
            <a:ext cx="1435317" cy="588253"/>
            <a:chOff x="3740102" y="2066168"/>
            <a:chExt cx="1257639" cy="534778"/>
          </a:xfrm>
        </p:grpSpPr>
        <p:sp>
          <p:nvSpPr>
            <p:cNvPr id="335" name="Rounded Rectangle 334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6" name="TextBox 335"/>
            <p:cNvSpPr txBox="1"/>
            <p:nvPr/>
          </p:nvSpPr>
          <p:spPr>
            <a:xfrm>
              <a:off x="3740102" y="2068869"/>
              <a:ext cx="1257639" cy="51156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PTPRJ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Q12913</a:t>
              </a:r>
              <a:endPara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37" name="Elbow Connector 336"/>
          <p:cNvCxnSpPr/>
          <p:nvPr/>
        </p:nvCxnSpPr>
        <p:spPr bwMode="auto">
          <a:xfrm rot="5400000" flipH="1" flipV="1">
            <a:off x="3136424" y="8810583"/>
            <a:ext cx="3141384" cy="613408"/>
          </a:xfrm>
          <a:prstGeom prst="bentConnector3">
            <a:avLst>
              <a:gd name="adj1" fmla="val 100588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44" name="Group 243"/>
          <p:cNvGrpSpPr/>
          <p:nvPr/>
        </p:nvGrpSpPr>
        <p:grpSpPr>
          <a:xfrm>
            <a:off x="2180845" y="3252122"/>
            <a:ext cx="1435317" cy="593997"/>
            <a:chOff x="507046" y="3634424"/>
            <a:chExt cx="1257639" cy="540000"/>
          </a:xfrm>
        </p:grpSpPr>
        <p:sp>
          <p:nvSpPr>
            <p:cNvPr id="245" name="Snip Same Side Corner Rectangle 24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6" name="TextBox 245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PDGFB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P01127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63" name="Group 262"/>
          <p:cNvGrpSpPr/>
          <p:nvPr/>
        </p:nvGrpSpPr>
        <p:grpSpPr>
          <a:xfrm>
            <a:off x="2180845" y="5379392"/>
            <a:ext cx="1435317" cy="593997"/>
            <a:chOff x="507046" y="3634424"/>
            <a:chExt cx="1257639" cy="540000"/>
          </a:xfrm>
        </p:grpSpPr>
        <p:sp>
          <p:nvSpPr>
            <p:cNvPr id="264" name="Snip Same Side Corner Rectangle 26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65" name="TextBox 264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EBP50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O14745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40" name="Group 339"/>
          <p:cNvGrpSpPr/>
          <p:nvPr/>
        </p:nvGrpSpPr>
        <p:grpSpPr>
          <a:xfrm>
            <a:off x="2180845" y="3961212"/>
            <a:ext cx="1435317" cy="593997"/>
            <a:chOff x="507046" y="3634424"/>
            <a:chExt cx="1257639" cy="540000"/>
          </a:xfrm>
        </p:grpSpPr>
        <p:sp>
          <p:nvSpPr>
            <p:cNvPr id="341" name="Snip Same Side Corner Rectangle 34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2" name="TextBox 341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PDGFC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Q9NRA1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47" name="Group 346"/>
          <p:cNvGrpSpPr/>
          <p:nvPr/>
        </p:nvGrpSpPr>
        <p:grpSpPr>
          <a:xfrm>
            <a:off x="2180845" y="2543032"/>
            <a:ext cx="1435317" cy="593997"/>
            <a:chOff x="507046" y="3634424"/>
            <a:chExt cx="1257639" cy="540000"/>
          </a:xfrm>
        </p:grpSpPr>
        <p:sp>
          <p:nvSpPr>
            <p:cNvPr id="348" name="Snip Same Side Corner Rectangle 34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9" name="TextBox 348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PDGFA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P04085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61" name="Group 360"/>
          <p:cNvGrpSpPr/>
          <p:nvPr/>
        </p:nvGrpSpPr>
        <p:grpSpPr>
          <a:xfrm>
            <a:off x="2180845" y="4670302"/>
            <a:ext cx="1435317" cy="593997"/>
            <a:chOff x="507046" y="3634424"/>
            <a:chExt cx="1257639" cy="540000"/>
          </a:xfrm>
        </p:grpSpPr>
        <p:sp>
          <p:nvSpPr>
            <p:cNvPr id="362" name="Snip Same Side Corner Rectangle 36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63" name="TextBox 362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PDGFD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Q9GZP0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69" name="Group 368"/>
          <p:cNvGrpSpPr/>
          <p:nvPr/>
        </p:nvGrpSpPr>
        <p:grpSpPr>
          <a:xfrm>
            <a:off x="2180845" y="6088482"/>
            <a:ext cx="1435317" cy="593997"/>
            <a:chOff x="507046" y="3634424"/>
            <a:chExt cx="1257639" cy="540000"/>
          </a:xfrm>
        </p:grpSpPr>
        <p:sp>
          <p:nvSpPr>
            <p:cNvPr id="370" name="Snip Same Side Corner Rectangle 36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71" name="TextBox 370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VEGFA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P15692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72" name="Elbow Connector 371"/>
          <p:cNvCxnSpPr/>
          <p:nvPr/>
        </p:nvCxnSpPr>
        <p:spPr bwMode="auto">
          <a:xfrm rot="16200000" flipH="1">
            <a:off x="2442597" y="4654505"/>
            <a:ext cx="4413466" cy="728981"/>
          </a:xfrm>
          <a:prstGeom prst="bentConnector3">
            <a:avLst>
              <a:gd name="adj1" fmla="val 100083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386" name="Group 385"/>
          <p:cNvGrpSpPr/>
          <p:nvPr/>
        </p:nvGrpSpPr>
        <p:grpSpPr>
          <a:xfrm>
            <a:off x="9803933" y="9539128"/>
            <a:ext cx="1435317" cy="593997"/>
            <a:chOff x="507046" y="3634424"/>
            <a:chExt cx="1257639" cy="540000"/>
          </a:xfrm>
        </p:grpSpPr>
        <p:sp>
          <p:nvSpPr>
            <p:cNvPr id="387" name="Snip Same Side Corner Rectangle 38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88" name="TextBox 387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S1PR1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P21453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89" name="Elbow Connector 388"/>
          <p:cNvCxnSpPr/>
          <p:nvPr/>
        </p:nvCxnSpPr>
        <p:spPr bwMode="auto">
          <a:xfrm rot="16200000" flipH="1">
            <a:off x="5017779" y="8925324"/>
            <a:ext cx="3141386" cy="383929"/>
          </a:xfrm>
          <a:prstGeom prst="bentConnector3">
            <a:avLst>
              <a:gd name="adj1" fmla="val 332"/>
            </a:avLst>
          </a:prstGeom>
          <a:ln w="28575" cmpd="sng">
            <a:solidFill>
              <a:srgbClr val="FFF777"/>
            </a:solidFill>
            <a:prstDash val="sysDash"/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394" name="Group 393"/>
          <p:cNvGrpSpPr/>
          <p:nvPr/>
        </p:nvGrpSpPr>
        <p:grpSpPr>
          <a:xfrm>
            <a:off x="14363568" y="4297000"/>
            <a:ext cx="1317144" cy="577175"/>
            <a:chOff x="537046" y="349955"/>
            <a:chExt cx="1154094" cy="524707"/>
          </a:xfrm>
        </p:grpSpPr>
        <p:sp>
          <p:nvSpPr>
            <p:cNvPr id="395" name="Rounded Rectangle 394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96" name="Rectangle 395"/>
            <p:cNvSpPr/>
            <p:nvPr/>
          </p:nvSpPr>
          <p:spPr>
            <a:xfrm>
              <a:off x="537046" y="349955"/>
              <a:ext cx="1154094" cy="511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JAK2</a:t>
              </a:r>
              <a:endParaRPr lang="en-US" sz="14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O60674</a:t>
              </a:r>
              <a:endPara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227" name="TextBox 226"/>
          <p:cNvSpPr txBox="1"/>
          <p:nvPr/>
        </p:nvSpPr>
        <p:spPr>
          <a:xfrm>
            <a:off x="2358584" y="2127178"/>
            <a:ext cx="13976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6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grpSp>
        <p:nvGrpSpPr>
          <p:cNvPr id="228" name="Group 227"/>
          <p:cNvGrpSpPr/>
          <p:nvPr/>
        </p:nvGrpSpPr>
        <p:grpSpPr>
          <a:xfrm>
            <a:off x="5034470" y="7098679"/>
            <a:ext cx="1317144" cy="577175"/>
            <a:chOff x="537046" y="349955"/>
            <a:chExt cx="1154094" cy="524707"/>
          </a:xfrm>
        </p:grpSpPr>
        <p:sp>
          <p:nvSpPr>
            <p:cNvPr id="233" name="Rounded Rectangle 23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4" name="Rectangle 233"/>
            <p:cNvSpPr/>
            <p:nvPr/>
          </p:nvSpPr>
          <p:spPr>
            <a:xfrm>
              <a:off x="537046" y="349955"/>
              <a:ext cx="1154094" cy="511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PDGFRB</a:t>
              </a:r>
              <a:endParaRPr lang="en-US" sz="14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P09619</a:t>
              </a:r>
              <a:endPara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35" name="Group 234"/>
          <p:cNvGrpSpPr/>
          <p:nvPr/>
        </p:nvGrpSpPr>
        <p:grpSpPr>
          <a:xfrm>
            <a:off x="5216378" y="1915905"/>
            <a:ext cx="928064" cy="319292"/>
            <a:chOff x="7592082" y="6020192"/>
            <a:chExt cx="862158" cy="350482"/>
          </a:xfrm>
        </p:grpSpPr>
        <p:sp>
          <p:nvSpPr>
            <p:cNvPr id="23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37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>
                  <a:solidFill>
                    <a:srgbClr val="FFFFFF"/>
                  </a:solidFill>
                  <a:latin typeface="Arial" charset="0"/>
                </a:rPr>
                <a:t>Y</a:t>
              </a:r>
              <a:r>
                <a:rPr lang="en-US" sz="1400" dirty="0" smtClean="0">
                  <a:solidFill>
                    <a:srgbClr val="FFFFFF"/>
                  </a:solidFill>
                  <a:latin typeface="Arial" charset="0"/>
                </a:rPr>
                <a:t>562</a:t>
              </a:r>
              <a:endParaRPr lang="en-US" sz="14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5216378" y="2184933"/>
            <a:ext cx="928064" cy="319292"/>
            <a:chOff x="7620676" y="5024219"/>
            <a:chExt cx="862158" cy="350482"/>
          </a:xfrm>
        </p:grpSpPr>
        <p:sp>
          <p:nvSpPr>
            <p:cNvPr id="24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48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+Y579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9" name="Group 248"/>
          <p:cNvGrpSpPr/>
          <p:nvPr/>
        </p:nvGrpSpPr>
        <p:grpSpPr>
          <a:xfrm>
            <a:off x="5216378" y="2453960"/>
            <a:ext cx="928064" cy="319292"/>
            <a:chOff x="7620676" y="5024219"/>
            <a:chExt cx="862158" cy="350482"/>
          </a:xfrm>
        </p:grpSpPr>
        <p:sp>
          <p:nvSpPr>
            <p:cNvPr id="25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55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+Y581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56" name="Group 255"/>
          <p:cNvGrpSpPr/>
          <p:nvPr/>
        </p:nvGrpSpPr>
        <p:grpSpPr>
          <a:xfrm>
            <a:off x="5216378" y="2722988"/>
            <a:ext cx="928064" cy="319292"/>
            <a:chOff x="7620676" y="5024219"/>
            <a:chExt cx="862158" cy="350482"/>
          </a:xfrm>
        </p:grpSpPr>
        <p:sp>
          <p:nvSpPr>
            <p:cNvPr id="26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62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+Y686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7" name="Group 266"/>
          <p:cNvGrpSpPr/>
          <p:nvPr/>
        </p:nvGrpSpPr>
        <p:grpSpPr>
          <a:xfrm>
            <a:off x="5216378" y="2992016"/>
            <a:ext cx="928064" cy="319292"/>
            <a:chOff x="7620676" y="5024219"/>
            <a:chExt cx="862158" cy="350482"/>
          </a:xfrm>
        </p:grpSpPr>
        <p:sp>
          <p:nvSpPr>
            <p:cNvPr id="26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69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+Y716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0" name="Group 269"/>
          <p:cNvGrpSpPr/>
          <p:nvPr/>
        </p:nvGrpSpPr>
        <p:grpSpPr>
          <a:xfrm>
            <a:off x="5216378" y="3261043"/>
            <a:ext cx="928064" cy="319292"/>
            <a:chOff x="7620676" y="5024219"/>
            <a:chExt cx="862158" cy="350482"/>
          </a:xfrm>
        </p:grpSpPr>
        <p:sp>
          <p:nvSpPr>
            <p:cNvPr id="27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72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+Y740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7" name="Group 276"/>
          <p:cNvGrpSpPr/>
          <p:nvPr/>
        </p:nvGrpSpPr>
        <p:grpSpPr>
          <a:xfrm>
            <a:off x="5216378" y="3530071"/>
            <a:ext cx="928064" cy="319292"/>
            <a:chOff x="7620676" y="5024219"/>
            <a:chExt cx="862158" cy="350482"/>
          </a:xfrm>
        </p:grpSpPr>
        <p:sp>
          <p:nvSpPr>
            <p:cNvPr id="27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79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+Y751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4" name="Group 283"/>
          <p:cNvGrpSpPr/>
          <p:nvPr/>
        </p:nvGrpSpPr>
        <p:grpSpPr>
          <a:xfrm>
            <a:off x="5216378" y="4068127"/>
            <a:ext cx="928064" cy="319292"/>
            <a:chOff x="7620676" y="5024219"/>
            <a:chExt cx="862158" cy="350482"/>
          </a:xfrm>
        </p:grpSpPr>
        <p:sp>
          <p:nvSpPr>
            <p:cNvPr id="28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8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+Y771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3" name="Group 292"/>
          <p:cNvGrpSpPr/>
          <p:nvPr/>
        </p:nvGrpSpPr>
        <p:grpSpPr>
          <a:xfrm>
            <a:off x="5216378" y="4606182"/>
            <a:ext cx="928064" cy="319292"/>
            <a:chOff x="7620676" y="5024219"/>
            <a:chExt cx="862158" cy="350482"/>
          </a:xfrm>
        </p:grpSpPr>
        <p:sp>
          <p:nvSpPr>
            <p:cNvPr id="29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95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+Y778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6" name="Group 295"/>
          <p:cNvGrpSpPr/>
          <p:nvPr/>
        </p:nvGrpSpPr>
        <p:grpSpPr>
          <a:xfrm>
            <a:off x="5216378" y="3799099"/>
            <a:ext cx="928064" cy="319292"/>
            <a:chOff x="7592082" y="6020192"/>
            <a:chExt cx="862158" cy="350482"/>
          </a:xfrm>
        </p:grpSpPr>
        <p:sp>
          <p:nvSpPr>
            <p:cNvPr id="29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29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FFFF"/>
                  </a:solidFill>
                  <a:latin typeface="Arial" charset="0"/>
                </a:rPr>
                <a:t>Y763</a:t>
              </a:r>
              <a:endParaRPr lang="en-US" sz="14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00" name="Group 299"/>
          <p:cNvGrpSpPr/>
          <p:nvPr/>
        </p:nvGrpSpPr>
        <p:grpSpPr>
          <a:xfrm>
            <a:off x="5216378" y="4337154"/>
            <a:ext cx="928064" cy="319292"/>
            <a:chOff x="7592082" y="6020192"/>
            <a:chExt cx="862158" cy="350482"/>
          </a:xfrm>
        </p:grpSpPr>
        <p:sp>
          <p:nvSpPr>
            <p:cNvPr id="30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302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FFFF"/>
                  </a:solidFill>
                  <a:latin typeface="Arial" charset="0"/>
                </a:rPr>
                <a:t>Y775</a:t>
              </a:r>
              <a:endParaRPr lang="en-US" sz="14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03" name="Group 302"/>
          <p:cNvGrpSpPr/>
          <p:nvPr/>
        </p:nvGrpSpPr>
        <p:grpSpPr>
          <a:xfrm>
            <a:off x="5216378" y="5323076"/>
            <a:ext cx="928064" cy="319292"/>
            <a:chOff x="7620676" y="5024219"/>
            <a:chExt cx="862158" cy="350482"/>
          </a:xfrm>
        </p:grpSpPr>
        <p:sp>
          <p:nvSpPr>
            <p:cNvPr id="30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30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+S855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07" name="Group 306"/>
          <p:cNvGrpSpPr/>
          <p:nvPr/>
        </p:nvGrpSpPr>
        <p:grpSpPr>
          <a:xfrm>
            <a:off x="5230824" y="6588967"/>
            <a:ext cx="928064" cy="319292"/>
            <a:chOff x="7620676" y="5024219"/>
            <a:chExt cx="862158" cy="350482"/>
          </a:xfrm>
        </p:grpSpPr>
        <p:sp>
          <p:nvSpPr>
            <p:cNvPr id="31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313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+Y1021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7" name="Group 316"/>
          <p:cNvGrpSpPr/>
          <p:nvPr/>
        </p:nvGrpSpPr>
        <p:grpSpPr>
          <a:xfrm>
            <a:off x="5225743" y="5567103"/>
            <a:ext cx="928064" cy="319292"/>
            <a:chOff x="7620676" y="5024219"/>
            <a:chExt cx="862158" cy="350482"/>
          </a:xfrm>
        </p:grpSpPr>
        <p:sp>
          <p:nvSpPr>
            <p:cNvPr id="31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319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</a:t>
              </a:r>
              <a:r>
                <a:rPr lang="en-US" sz="1400" dirty="0">
                  <a:solidFill>
                    <a:schemeClr val="bg1"/>
                  </a:solidFill>
                  <a:latin typeface="Arial" charset="0"/>
                </a:rPr>
                <a:t>Y857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20" name="Group 319"/>
          <p:cNvGrpSpPr/>
          <p:nvPr/>
        </p:nvGrpSpPr>
        <p:grpSpPr>
          <a:xfrm>
            <a:off x="5216378" y="6829101"/>
            <a:ext cx="928064" cy="319292"/>
            <a:chOff x="7630676" y="5329407"/>
            <a:chExt cx="862158" cy="350482"/>
          </a:xfrm>
        </p:grpSpPr>
        <p:sp>
          <p:nvSpPr>
            <p:cNvPr id="325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326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FFFF"/>
                  </a:solidFill>
                  <a:latin typeface="Arial" charset="0"/>
                </a:rPr>
                <a:t>-S1104</a:t>
              </a:r>
              <a:endParaRPr lang="en-US" sz="140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332" name="Elbow Connector 331"/>
          <p:cNvCxnSpPr/>
          <p:nvPr/>
        </p:nvCxnSpPr>
        <p:spPr bwMode="auto">
          <a:xfrm rot="16200000" flipV="1">
            <a:off x="3814283" y="4494537"/>
            <a:ext cx="4931555" cy="627726"/>
          </a:xfrm>
          <a:prstGeom prst="bentConnector3">
            <a:avLst>
              <a:gd name="adj1" fmla="val 100388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" name="Elbow Connector 3"/>
          <p:cNvCxnSpPr/>
          <p:nvPr/>
        </p:nvCxnSpPr>
        <p:spPr bwMode="auto">
          <a:xfrm rot="5400000" flipH="1" flipV="1">
            <a:off x="4420431" y="5118744"/>
            <a:ext cx="3924351" cy="158913"/>
          </a:xfrm>
          <a:prstGeom prst="bentConnector3">
            <a:avLst>
              <a:gd name="adj1" fmla="val 302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/>
          <p:nvPr/>
        </p:nvCxnSpPr>
        <p:spPr bwMode="auto">
          <a:xfrm flipH="1">
            <a:off x="6007493" y="2094413"/>
            <a:ext cx="45253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0" name="Straight Arrow Connector 359"/>
          <p:cNvCxnSpPr/>
          <p:nvPr/>
        </p:nvCxnSpPr>
        <p:spPr bwMode="auto">
          <a:xfrm flipH="1">
            <a:off x="6004851" y="4536989"/>
            <a:ext cx="45253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" name="Straight Connector 34"/>
          <p:cNvCxnSpPr/>
          <p:nvPr/>
        </p:nvCxnSpPr>
        <p:spPr bwMode="auto">
          <a:xfrm>
            <a:off x="6360934" y="7274178"/>
            <a:ext cx="23148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5" name="Straight Arrow Connector 364"/>
          <p:cNvCxnSpPr/>
          <p:nvPr/>
        </p:nvCxnSpPr>
        <p:spPr bwMode="auto">
          <a:xfrm flipH="1">
            <a:off x="6009533" y="2608849"/>
            <a:ext cx="58154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7" name="Straight Arrow Connector 366"/>
          <p:cNvCxnSpPr/>
          <p:nvPr/>
        </p:nvCxnSpPr>
        <p:spPr bwMode="auto">
          <a:xfrm flipH="1">
            <a:off x="6004851" y="3156808"/>
            <a:ext cx="58154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8" name="Straight Arrow Connector 367"/>
          <p:cNvCxnSpPr/>
          <p:nvPr/>
        </p:nvCxnSpPr>
        <p:spPr bwMode="auto">
          <a:xfrm flipH="1">
            <a:off x="5995087" y="3428271"/>
            <a:ext cx="58154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3" name="Straight Arrow Connector 372"/>
          <p:cNvCxnSpPr/>
          <p:nvPr/>
        </p:nvCxnSpPr>
        <p:spPr bwMode="auto">
          <a:xfrm flipH="1">
            <a:off x="5995087" y="3694686"/>
            <a:ext cx="58154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5" name="Straight Arrow Connector 374"/>
          <p:cNvCxnSpPr/>
          <p:nvPr/>
        </p:nvCxnSpPr>
        <p:spPr bwMode="auto">
          <a:xfrm flipH="1">
            <a:off x="5995087" y="4262100"/>
            <a:ext cx="58154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9" name="Straight Arrow Connector 378"/>
          <p:cNvCxnSpPr/>
          <p:nvPr/>
        </p:nvCxnSpPr>
        <p:spPr bwMode="auto">
          <a:xfrm flipH="1">
            <a:off x="6012375" y="4775528"/>
            <a:ext cx="58154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1" name="Straight Arrow Connector 380"/>
          <p:cNvCxnSpPr/>
          <p:nvPr/>
        </p:nvCxnSpPr>
        <p:spPr bwMode="auto">
          <a:xfrm flipH="1">
            <a:off x="6015206" y="6734208"/>
            <a:ext cx="58154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3" name="Straight Arrow Connector 382"/>
          <p:cNvCxnSpPr/>
          <p:nvPr/>
        </p:nvCxnSpPr>
        <p:spPr bwMode="auto">
          <a:xfrm flipH="1">
            <a:off x="5990405" y="5746244"/>
            <a:ext cx="58154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4" name="Straight Arrow Connector 383"/>
          <p:cNvCxnSpPr/>
          <p:nvPr/>
        </p:nvCxnSpPr>
        <p:spPr bwMode="auto">
          <a:xfrm flipH="1">
            <a:off x="3599268" y="2789970"/>
            <a:ext cx="68557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5" name="Straight Arrow Connector 384"/>
          <p:cNvCxnSpPr/>
          <p:nvPr/>
        </p:nvCxnSpPr>
        <p:spPr bwMode="auto">
          <a:xfrm flipH="1">
            <a:off x="3599266" y="3503336"/>
            <a:ext cx="68557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0" name="Straight Arrow Connector 389"/>
          <p:cNvCxnSpPr/>
          <p:nvPr/>
        </p:nvCxnSpPr>
        <p:spPr bwMode="auto">
          <a:xfrm flipH="1">
            <a:off x="3599268" y="4187648"/>
            <a:ext cx="68557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1" name="Straight Arrow Connector 390"/>
          <p:cNvCxnSpPr/>
          <p:nvPr/>
        </p:nvCxnSpPr>
        <p:spPr bwMode="auto">
          <a:xfrm flipH="1">
            <a:off x="3599266" y="4931572"/>
            <a:ext cx="68557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2" name="Straight Arrow Connector 391"/>
          <p:cNvCxnSpPr/>
          <p:nvPr/>
        </p:nvCxnSpPr>
        <p:spPr bwMode="auto">
          <a:xfrm flipH="1">
            <a:off x="3599268" y="5572196"/>
            <a:ext cx="68557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3" name="Straight Arrow Connector 392"/>
          <p:cNvCxnSpPr/>
          <p:nvPr/>
        </p:nvCxnSpPr>
        <p:spPr bwMode="auto">
          <a:xfrm flipH="1">
            <a:off x="3600409" y="6338292"/>
            <a:ext cx="68557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98" name="Group 397"/>
          <p:cNvGrpSpPr/>
          <p:nvPr/>
        </p:nvGrpSpPr>
        <p:grpSpPr>
          <a:xfrm>
            <a:off x="7400954" y="9539128"/>
            <a:ext cx="1435317" cy="593997"/>
            <a:chOff x="507046" y="4525112"/>
            <a:chExt cx="1257639" cy="540000"/>
          </a:xfrm>
        </p:grpSpPr>
        <p:sp>
          <p:nvSpPr>
            <p:cNvPr id="399" name="Snip Same Side Corner Rectangle 398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00" name="TextBox 399"/>
            <p:cNvSpPr txBox="1"/>
            <p:nvPr/>
          </p:nvSpPr>
          <p:spPr>
            <a:xfrm>
              <a:off x="507046" y="4530424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PLCG1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rgbClr val="C5F2C6"/>
                  </a:solidFill>
                  <a:latin typeface="Arial" charset="0"/>
                </a:rPr>
                <a:t>P19174</a:t>
              </a:r>
              <a:endParaRPr lang="en-US" sz="140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401" name="Group 400"/>
          <p:cNvGrpSpPr/>
          <p:nvPr/>
        </p:nvGrpSpPr>
        <p:grpSpPr>
          <a:xfrm>
            <a:off x="14304482" y="7099419"/>
            <a:ext cx="1435317" cy="593997"/>
            <a:chOff x="507046" y="2817700"/>
            <a:chExt cx="1257639" cy="540000"/>
          </a:xfrm>
        </p:grpSpPr>
        <p:sp>
          <p:nvSpPr>
            <p:cNvPr id="402" name="Snip Same Side Corner Rectangle 401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03" name="TextBox 402"/>
            <p:cNvSpPr txBox="1"/>
            <p:nvPr/>
          </p:nvSpPr>
          <p:spPr>
            <a:xfrm>
              <a:off x="507046" y="2823012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STAT1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rgbClr val="984807"/>
                  </a:solidFill>
                  <a:latin typeface="Arial" charset="0"/>
                </a:rPr>
                <a:t>P42224</a:t>
              </a:r>
              <a:endParaRPr lang="en-US" sz="1400" dirty="0">
                <a:solidFill>
                  <a:srgbClr val="984807"/>
                </a:solidFill>
              </a:endParaRPr>
            </a:p>
          </p:txBody>
        </p:sp>
      </p:grpSp>
      <p:grpSp>
        <p:nvGrpSpPr>
          <p:cNvPr id="404" name="Group 403"/>
          <p:cNvGrpSpPr/>
          <p:nvPr/>
        </p:nvGrpSpPr>
        <p:grpSpPr>
          <a:xfrm>
            <a:off x="14304482" y="8686381"/>
            <a:ext cx="1435317" cy="593997"/>
            <a:chOff x="507046" y="2817700"/>
            <a:chExt cx="1257639" cy="540000"/>
          </a:xfrm>
        </p:grpSpPr>
        <p:sp>
          <p:nvSpPr>
            <p:cNvPr id="405" name="Snip Same Side Corner Rectangle 404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06" name="TextBox 405"/>
            <p:cNvSpPr txBox="1"/>
            <p:nvPr/>
          </p:nvSpPr>
          <p:spPr>
            <a:xfrm>
              <a:off x="507046" y="2823012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STAT5A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rgbClr val="984807"/>
                  </a:solidFill>
                  <a:latin typeface="Arial" charset="0"/>
                </a:rPr>
                <a:t>P42229</a:t>
              </a:r>
              <a:endParaRPr lang="en-US" sz="1400" dirty="0">
                <a:solidFill>
                  <a:srgbClr val="984807"/>
                </a:solidFill>
              </a:endParaRPr>
            </a:p>
          </p:txBody>
        </p:sp>
      </p:grpSp>
      <p:grpSp>
        <p:nvGrpSpPr>
          <p:cNvPr id="407" name="Group 406"/>
          <p:cNvGrpSpPr/>
          <p:nvPr/>
        </p:nvGrpSpPr>
        <p:grpSpPr>
          <a:xfrm>
            <a:off x="14304482" y="7878494"/>
            <a:ext cx="1435317" cy="593997"/>
            <a:chOff x="507046" y="2817700"/>
            <a:chExt cx="1257639" cy="540000"/>
          </a:xfrm>
        </p:grpSpPr>
        <p:sp>
          <p:nvSpPr>
            <p:cNvPr id="408" name="Snip Same Side Corner Rectangle 407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09" name="TextBox 408"/>
            <p:cNvSpPr txBox="1"/>
            <p:nvPr/>
          </p:nvSpPr>
          <p:spPr>
            <a:xfrm>
              <a:off x="507046" y="2823012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STAT3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rgbClr val="984807"/>
                  </a:solidFill>
                  <a:latin typeface="Arial" charset="0"/>
                </a:rPr>
                <a:t>P40763</a:t>
              </a:r>
              <a:endParaRPr lang="en-US" sz="1400" dirty="0">
                <a:solidFill>
                  <a:srgbClr val="984807"/>
                </a:solidFill>
              </a:endParaRPr>
            </a:p>
          </p:txBody>
        </p:sp>
      </p:grpSp>
      <p:cxnSp>
        <p:nvCxnSpPr>
          <p:cNvPr id="410" name="Straight Arrow Connector 409"/>
          <p:cNvCxnSpPr/>
          <p:nvPr/>
        </p:nvCxnSpPr>
        <p:spPr bwMode="auto">
          <a:xfrm flipH="1">
            <a:off x="3568294" y="8257658"/>
            <a:ext cx="83211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1" name="Straight Arrow Connector 410"/>
          <p:cNvCxnSpPr/>
          <p:nvPr/>
        </p:nvCxnSpPr>
        <p:spPr bwMode="auto">
          <a:xfrm flipH="1">
            <a:off x="3541484" y="9034080"/>
            <a:ext cx="83211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2" name="Straight Arrow Connector 411"/>
          <p:cNvCxnSpPr/>
          <p:nvPr/>
        </p:nvCxnSpPr>
        <p:spPr bwMode="auto">
          <a:xfrm flipH="1">
            <a:off x="3541484" y="9841552"/>
            <a:ext cx="83211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3" name="Straight Arrow Connector 412"/>
          <p:cNvCxnSpPr/>
          <p:nvPr/>
        </p:nvCxnSpPr>
        <p:spPr bwMode="auto">
          <a:xfrm flipH="1">
            <a:off x="3551078" y="10678870"/>
            <a:ext cx="83211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4" name="Straight Arrow Connector 413"/>
          <p:cNvCxnSpPr/>
          <p:nvPr/>
        </p:nvCxnSpPr>
        <p:spPr bwMode="auto">
          <a:xfrm flipH="1">
            <a:off x="6317594" y="9841552"/>
            <a:ext cx="4726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5" name="Straight Arrow Connector 414"/>
          <p:cNvCxnSpPr/>
          <p:nvPr/>
        </p:nvCxnSpPr>
        <p:spPr bwMode="auto">
          <a:xfrm flipH="1">
            <a:off x="6307791" y="9034080"/>
            <a:ext cx="4726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6" name="Straight Connector 415"/>
          <p:cNvCxnSpPr/>
          <p:nvPr/>
        </p:nvCxnSpPr>
        <p:spPr bwMode="auto">
          <a:xfrm>
            <a:off x="6370763" y="7385121"/>
            <a:ext cx="60106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3" name="Straight Connector 72"/>
          <p:cNvCxnSpPr/>
          <p:nvPr/>
        </p:nvCxnSpPr>
        <p:spPr bwMode="auto">
          <a:xfrm>
            <a:off x="6971827" y="7181810"/>
            <a:ext cx="0" cy="265974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7" name="Straight Arrow Connector 416"/>
          <p:cNvCxnSpPr/>
          <p:nvPr/>
        </p:nvCxnSpPr>
        <p:spPr bwMode="auto">
          <a:xfrm>
            <a:off x="6978013" y="7212144"/>
            <a:ext cx="4726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9" name="Straight Arrow Connector 78"/>
          <p:cNvCxnSpPr/>
          <p:nvPr/>
        </p:nvCxnSpPr>
        <p:spPr bwMode="auto">
          <a:xfrm>
            <a:off x="6457383" y="6910472"/>
            <a:ext cx="136473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8" name="Straight Arrow Connector 417"/>
          <p:cNvCxnSpPr/>
          <p:nvPr/>
        </p:nvCxnSpPr>
        <p:spPr bwMode="auto">
          <a:xfrm>
            <a:off x="7034119" y="8177257"/>
            <a:ext cx="4726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9" name="Straight Arrow Connector 418"/>
          <p:cNvCxnSpPr/>
          <p:nvPr/>
        </p:nvCxnSpPr>
        <p:spPr bwMode="auto">
          <a:xfrm>
            <a:off x="7021596" y="9034080"/>
            <a:ext cx="4726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0" name="Straight Arrow Connector 419"/>
          <p:cNvCxnSpPr/>
          <p:nvPr/>
        </p:nvCxnSpPr>
        <p:spPr bwMode="auto">
          <a:xfrm>
            <a:off x="6971827" y="9841552"/>
            <a:ext cx="4726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1" name="Straight Arrow Connector 420"/>
          <p:cNvCxnSpPr/>
          <p:nvPr/>
        </p:nvCxnSpPr>
        <p:spPr bwMode="auto">
          <a:xfrm>
            <a:off x="6450323" y="1706539"/>
            <a:ext cx="136473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2" name="Straight Arrow Connector 421"/>
          <p:cNvCxnSpPr/>
          <p:nvPr/>
        </p:nvCxnSpPr>
        <p:spPr bwMode="auto">
          <a:xfrm>
            <a:off x="6450323" y="1981244"/>
            <a:ext cx="136473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3" name="Straight Arrow Connector 422"/>
          <p:cNvCxnSpPr/>
          <p:nvPr/>
        </p:nvCxnSpPr>
        <p:spPr bwMode="auto">
          <a:xfrm>
            <a:off x="6464795" y="2222618"/>
            <a:ext cx="136473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4" name="Straight Arrow Connector 423"/>
          <p:cNvCxnSpPr/>
          <p:nvPr/>
        </p:nvCxnSpPr>
        <p:spPr bwMode="auto">
          <a:xfrm>
            <a:off x="5042712" y="2872228"/>
            <a:ext cx="31037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5" name="Straight Arrow Connector 424"/>
          <p:cNvCxnSpPr/>
          <p:nvPr/>
        </p:nvCxnSpPr>
        <p:spPr bwMode="auto">
          <a:xfrm>
            <a:off x="6464795" y="4403833"/>
            <a:ext cx="136473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6" name="Straight Arrow Connector 425"/>
          <p:cNvCxnSpPr/>
          <p:nvPr/>
        </p:nvCxnSpPr>
        <p:spPr bwMode="auto">
          <a:xfrm>
            <a:off x="6617828" y="4662517"/>
            <a:ext cx="119802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7" name="Straight Arrow Connector 426"/>
          <p:cNvCxnSpPr/>
          <p:nvPr/>
        </p:nvCxnSpPr>
        <p:spPr bwMode="auto">
          <a:xfrm>
            <a:off x="6445579" y="3285209"/>
            <a:ext cx="136473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8" name="Straight Connector 197"/>
          <p:cNvCxnSpPr/>
          <p:nvPr/>
        </p:nvCxnSpPr>
        <p:spPr bwMode="auto">
          <a:xfrm>
            <a:off x="6460025" y="1714268"/>
            <a:ext cx="4882" cy="158842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8" name="Straight Arrow Connector 427"/>
          <p:cNvCxnSpPr/>
          <p:nvPr/>
        </p:nvCxnSpPr>
        <p:spPr bwMode="auto">
          <a:xfrm>
            <a:off x="9326554" y="4121669"/>
            <a:ext cx="87445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9" name="Straight Arrow Connector 428"/>
          <p:cNvCxnSpPr/>
          <p:nvPr/>
        </p:nvCxnSpPr>
        <p:spPr bwMode="auto">
          <a:xfrm flipH="1">
            <a:off x="6012375" y="3956977"/>
            <a:ext cx="45253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85" name="Group 184"/>
          <p:cNvGrpSpPr/>
          <p:nvPr/>
        </p:nvGrpSpPr>
        <p:grpSpPr>
          <a:xfrm>
            <a:off x="2029586" y="7109594"/>
            <a:ext cx="1737834" cy="577175"/>
            <a:chOff x="371271" y="1139280"/>
            <a:chExt cx="1522707" cy="524707"/>
          </a:xfrm>
        </p:grpSpPr>
        <p:sp>
          <p:nvSpPr>
            <p:cNvPr id="186" name="Rounded Rectangle 18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GRK2/BARK1</a:t>
              </a:r>
              <a:endParaRPr lang="en-US" sz="14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P25098</a:t>
              </a:r>
              <a:endParaRPr lang="en-US" sz="14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20" name="Elbow Connector 219"/>
          <p:cNvCxnSpPr/>
          <p:nvPr/>
        </p:nvCxnSpPr>
        <p:spPr bwMode="auto">
          <a:xfrm flipV="1">
            <a:off x="6577166" y="2122590"/>
            <a:ext cx="3664887" cy="869629"/>
          </a:xfrm>
          <a:prstGeom prst="bentConnector3">
            <a:avLst>
              <a:gd name="adj1" fmla="val 77722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36" name="Group 435"/>
          <p:cNvGrpSpPr/>
          <p:nvPr/>
        </p:nvGrpSpPr>
        <p:grpSpPr>
          <a:xfrm>
            <a:off x="5226208" y="4847151"/>
            <a:ext cx="928064" cy="319292"/>
            <a:chOff x="7620676" y="5024219"/>
            <a:chExt cx="862158" cy="350482"/>
          </a:xfrm>
        </p:grpSpPr>
        <p:sp>
          <p:nvSpPr>
            <p:cNvPr id="43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438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+S847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39" name="Group 438"/>
          <p:cNvGrpSpPr/>
          <p:nvPr/>
        </p:nvGrpSpPr>
        <p:grpSpPr>
          <a:xfrm>
            <a:off x="5236037" y="5102568"/>
            <a:ext cx="928064" cy="319292"/>
            <a:chOff x="7620676" y="5024219"/>
            <a:chExt cx="862158" cy="350482"/>
          </a:xfrm>
        </p:grpSpPr>
        <p:sp>
          <p:nvSpPr>
            <p:cNvPr id="44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441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+Y849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54" name="Group 453"/>
          <p:cNvGrpSpPr/>
          <p:nvPr/>
        </p:nvGrpSpPr>
        <p:grpSpPr>
          <a:xfrm>
            <a:off x="5235573" y="5836967"/>
            <a:ext cx="928064" cy="319292"/>
            <a:chOff x="7620676" y="5024219"/>
            <a:chExt cx="862158" cy="350482"/>
          </a:xfrm>
        </p:grpSpPr>
        <p:sp>
          <p:nvSpPr>
            <p:cNvPr id="45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45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+Y934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457" name="Straight Arrow Connector 456"/>
          <p:cNvCxnSpPr/>
          <p:nvPr/>
        </p:nvCxnSpPr>
        <p:spPr bwMode="auto">
          <a:xfrm flipH="1">
            <a:off x="6000235" y="6016108"/>
            <a:ext cx="58154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58" name="Group 457"/>
          <p:cNvGrpSpPr/>
          <p:nvPr/>
        </p:nvGrpSpPr>
        <p:grpSpPr>
          <a:xfrm>
            <a:off x="5235573" y="6082571"/>
            <a:ext cx="928064" cy="319292"/>
            <a:chOff x="7620676" y="5024219"/>
            <a:chExt cx="862158" cy="350482"/>
          </a:xfrm>
        </p:grpSpPr>
        <p:sp>
          <p:nvSpPr>
            <p:cNvPr id="459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460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+Y970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461" name="Straight Arrow Connector 460"/>
          <p:cNvCxnSpPr/>
          <p:nvPr/>
        </p:nvCxnSpPr>
        <p:spPr bwMode="auto">
          <a:xfrm flipH="1">
            <a:off x="6000235" y="6261712"/>
            <a:ext cx="58154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64" name="Group 463"/>
          <p:cNvGrpSpPr/>
          <p:nvPr/>
        </p:nvGrpSpPr>
        <p:grpSpPr>
          <a:xfrm>
            <a:off x="5230956" y="6337988"/>
            <a:ext cx="928064" cy="319292"/>
            <a:chOff x="7620676" y="5024219"/>
            <a:chExt cx="862158" cy="350482"/>
          </a:xfrm>
        </p:grpSpPr>
        <p:sp>
          <p:nvSpPr>
            <p:cNvPr id="46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46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+Y1009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467" name="Straight Arrow Connector 466"/>
          <p:cNvCxnSpPr/>
          <p:nvPr/>
        </p:nvCxnSpPr>
        <p:spPr bwMode="auto">
          <a:xfrm flipH="1">
            <a:off x="5995618" y="6517129"/>
            <a:ext cx="58154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9" name="Elbow Connector 468"/>
          <p:cNvCxnSpPr/>
          <p:nvPr/>
        </p:nvCxnSpPr>
        <p:spPr bwMode="auto">
          <a:xfrm rot="5400000" flipH="1" flipV="1">
            <a:off x="2795661" y="5640974"/>
            <a:ext cx="3877237" cy="1166437"/>
          </a:xfrm>
          <a:prstGeom prst="bentConnector3">
            <a:avLst>
              <a:gd name="adj1" fmla="val 100303"/>
            </a:avLst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5" name="Straight Connector 474"/>
          <p:cNvCxnSpPr/>
          <p:nvPr/>
        </p:nvCxnSpPr>
        <p:spPr bwMode="auto">
          <a:xfrm>
            <a:off x="3549994" y="8171979"/>
            <a:ext cx="60106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76" name="Group 475"/>
          <p:cNvGrpSpPr/>
          <p:nvPr/>
        </p:nvGrpSpPr>
        <p:grpSpPr>
          <a:xfrm>
            <a:off x="4975384" y="7874833"/>
            <a:ext cx="1435317" cy="593997"/>
            <a:chOff x="507046" y="3634424"/>
            <a:chExt cx="1257639" cy="540000"/>
          </a:xfrm>
        </p:grpSpPr>
        <p:sp>
          <p:nvSpPr>
            <p:cNvPr id="477" name="Snip Same Side Corner Rectangle 47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78" name="TextBox 477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Grb10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Q13322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481" name="Straight Connector 480"/>
          <p:cNvCxnSpPr/>
          <p:nvPr/>
        </p:nvCxnSpPr>
        <p:spPr bwMode="auto">
          <a:xfrm flipH="1">
            <a:off x="4151058" y="8162809"/>
            <a:ext cx="91150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3" name="Elbow Connector 482"/>
          <p:cNvCxnSpPr/>
          <p:nvPr/>
        </p:nvCxnSpPr>
        <p:spPr bwMode="auto">
          <a:xfrm rot="16200000" flipH="1">
            <a:off x="5973173" y="6446194"/>
            <a:ext cx="3382038" cy="3324724"/>
          </a:xfrm>
          <a:prstGeom prst="bentConnector3">
            <a:avLst>
              <a:gd name="adj1" fmla="val 876"/>
            </a:avLst>
          </a:prstGeom>
          <a:ln w="28575" cmpd="sng">
            <a:solidFill>
              <a:srgbClr val="FFF777"/>
            </a:solidFill>
            <a:prstDash val="sysDash"/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87" name="Straight Arrow Connector 486"/>
          <p:cNvCxnSpPr/>
          <p:nvPr/>
        </p:nvCxnSpPr>
        <p:spPr bwMode="auto">
          <a:xfrm flipH="1">
            <a:off x="6000235" y="6670669"/>
            <a:ext cx="78020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9" name="Straight Arrow Connector 488"/>
          <p:cNvCxnSpPr/>
          <p:nvPr/>
        </p:nvCxnSpPr>
        <p:spPr bwMode="auto">
          <a:xfrm flipH="1">
            <a:off x="8721391" y="9841552"/>
            <a:ext cx="60516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1" name="Straight Connector 490"/>
          <p:cNvCxnSpPr/>
          <p:nvPr/>
        </p:nvCxnSpPr>
        <p:spPr bwMode="auto">
          <a:xfrm>
            <a:off x="6780437" y="6444274"/>
            <a:ext cx="0" cy="21300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501" name="Group 500"/>
          <p:cNvGrpSpPr/>
          <p:nvPr/>
        </p:nvGrpSpPr>
        <p:grpSpPr>
          <a:xfrm>
            <a:off x="7400237" y="8731656"/>
            <a:ext cx="1435317" cy="593997"/>
            <a:chOff x="507046" y="4525112"/>
            <a:chExt cx="1257639" cy="540000"/>
          </a:xfrm>
        </p:grpSpPr>
        <p:sp>
          <p:nvSpPr>
            <p:cNvPr id="502" name="Snip Same Side Corner Rectangle 501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03" name="TextBox 502"/>
            <p:cNvSpPr txBox="1"/>
            <p:nvPr/>
          </p:nvSpPr>
          <p:spPr>
            <a:xfrm>
              <a:off x="507046" y="4530424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PIK3CA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rgbClr val="C5F2C6"/>
                  </a:solidFill>
                  <a:latin typeface="Arial" charset="0"/>
                </a:rPr>
                <a:t>P42336</a:t>
              </a:r>
              <a:endParaRPr lang="en-US" sz="140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504" name="Group 503"/>
          <p:cNvGrpSpPr/>
          <p:nvPr/>
        </p:nvGrpSpPr>
        <p:grpSpPr>
          <a:xfrm>
            <a:off x="9803933" y="8731656"/>
            <a:ext cx="1435317" cy="593997"/>
            <a:chOff x="507046" y="3634424"/>
            <a:chExt cx="1257639" cy="540000"/>
          </a:xfrm>
        </p:grpSpPr>
        <p:sp>
          <p:nvSpPr>
            <p:cNvPr id="505" name="Snip Same Side Corner Rectangle 50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06" name="TextBox 505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PIK3R2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O00459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507" name="Straight Arrow Connector 506"/>
          <p:cNvCxnSpPr/>
          <p:nvPr/>
        </p:nvCxnSpPr>
        <p:spPr bwMode="auto">
          <a:xfrm flipH="1">
            <a:off x="6331013" y="10673534"/>
            <a:ext cx="4726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510" name="Group 509"/>
          <p:cNvGrpSpPr/>
          <p:nvPr/>
        </p:nvGrpSpPr>
        <p:grpSpPr>
          <a:xfrm>
            <a:off x="9803933" y="7095758"/>
            <a:ext cx="1435317" cy="593997"/>
            <a:chOff x="507046" y="3634424"/>
            <a:chExt cx="1257639" cy="540000"/>
          </a:xfrm>
        </p:grpSpPr>
        <p:sp>
          <p:nvSpPr>
            <p:cNvPr id="511" name="Snip Same Side Corner Rectangle 51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12" name="TextBox 511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Nck2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O43639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13" name="Group 512"/>
          <p:cNvGrpSpPr/>
          <p:nvPr/>
        </p:nvGrpSpPr>
        <p:grpSpPr>
          <a:xfrm>
            <a:off x="11652387" y="1934105"/>
            <a:ext cx="2152478" cy="628624"/>
            <a:chOff x="3475066" y="2029467"/>
            <a:chExt cx="1782696" cy="571479"/>
          </a:xfrm>
        </p:grpSpPr>
        <p:sp>
          <p:nvSpPr>
            <p:cNvPr id="514" name="Rounded Rectangle 513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15" name="TextBox 514"/>
            <p:cNvSpPr txBox="1"/>
            <p:nvPr/>
          </p:nvSpPr>
          <p:spPr>
            <a:xfrm>
              <a:off x="3475066" y="2029467"/>
              <a:ext cx="1782696" cy="48078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200" dirty="0" smtClean="0">
                  <a:solidFill>
                    <a:schemeClr val="bg1"/>
                  </a:solidFill>
                  <a:latin typeface="Arial" charset="0"/>
                </a:rPr>
                <a:t>PTP-PEST/PTPN12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Q05209</a:t>
              </a:r>
              <a:endPara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18" name="Group 517"/>
          <p:cNvGrpSpPr/>
          <p:nvPr/>
        </p:nvGrpSpPr>
        <p:grpSpPr>
          <a:xfrm>
            <a:off x="12010968" y="6295020"/>
            <a:ext cx="1435317" cy="593997"/>
            <a:chOff x="507046" y="3634424"/>
            <a:chExt cx="1257639" cy="540000"/>
          </a:xfrm>
        </p:grpSpPr>
        <p:sp>
          <p:nvSpPr>
            <p:cNvPr id="519" name="Snip Same Side Corner Rectangle 51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20" name="TextBox 519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Shc1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P29353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21" name="Group 520"/>
          <p:cNvGrpSpPr/>
          <p:nvPr/>
        </p:nvGrpSpPr>
        <p:grpSpPr>
          <a:xfrm>
            <a:off x="12010968" y="7095758"/>
            <a:ext cx="1435317" cy="593997"/>
            <a:chOff x="507046" y="3634424"/>
            <a:chExt cx="1257639" cy="540000"/>
          </a:xfrm>
        </p:grpSpPr>
        <p:sp>
          <p:nvSpPr>
            <p:cNvPr id="522" name="Snip Same Side Corner Rectangle 5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23" name="TextBox 522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Shc2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P98077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24" name="Group 523"/>
          <p:cNvGrpSpPr/>
          <p:nvPr/>
        </p:nvGrpSpPr>
        <p:grpSpPr>
          <a:xfrm>
            <a:off x="12010968" y="4295514"/>
            <a:ext cx="1435317" cy="588253"/>
            <a:chOff x="3740102" y="2066168"/>
            <a:chExt cx="1257639" cy="534778"/>
          </a:xfrm>
        </p:grpSpPr>
        <p:sp>
          <p:nvSpPr>
            <p:cNvPr id="525" name="Rounded Rectangle 524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26" name="TextBox 525"/>
            <p:cNvSpPr txBox="1"/>
            <p:nvPr/>
          </p:nvSpPr>
          <p:spPr>
            <a:xfrm>
              <a:off x="3740102" y="2068869"/>
              <a:ext cx="1257639" cy="51156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PTEN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P60484</a:t>
              </a:r>
              <a:endPara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529" name="Elbow Connector 528"/>
          <p:cNvCxnSpPr/>
          <p:nvPr/>
        </p:nvCxnSpPr>
        <p:spPr bwMode="auto">
          <a:xfrm flipV="1">
            <a:off x="6803661" y="6517132"/>
            <a:ext cx="4828806" cy="4147243"/>
          </a:xfrm>
          <a:prstGeom prst="bentConnector3">
            <a:avLst>
              <a:gd name="adj1" fmla="val 99961"/>
            </a:avLst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533" name="Group 532"/>
          <p:cNvGrpSpPr/>
          <p:nvPr/>
        </p:nvGrpSpPr>
        <p:grpSpPr>
          <a:xfrm>
            <a:off x="12010968" y="3527510"/>
            <a:ext cx="1435317" cy="588253"/>
            <a:chOff x="3740102" y="2066168"/>
            <a:chExt cx="1257639" cy="534778"/>
          </a:xfrm>
        </p:grpSpPr>
        <p:sp>
          <p:nvSpPr>
            <p:cNvPr id="534" name="Rounded Rectangle 533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35" name="TextBox 534"/>
            <p:cNvSpPr txBox="1"/>
            <p:nvPr/>
          </p:nvSpPr>
          <p:spPr>
            <a:xfrm>
              <a:off x="3740102" y="2068869"/>
              <a:ext cx="1257639" cy="51156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SHIP/INPP5D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Q92835</a:t>
              </a:r>
              <a:endPara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36" name="Group 535"/>
          <p:cNvGrpSpPr/>
          <p:nvPr/>
        </p:nvGrpSpPr>
        <p:grpSpPr>
          <a:xfrm>
            <a:off x="12010968" y="8731656"/>
            <a:ext cx="1435317" cy="593997"/>
            <a:chOff x="507046" y="3634424"/>
            <a:chExt cx="1257639" cy="540000"/>
          </a:xfrm>
        </p:grpSpPr>
        <p:sp>
          <p:nvSpPr>
            <p:cNvPr id="537" name="Snip Same Side Corner Rectangle 53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38" name="TextBox 537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SLCA3R2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Q15599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541" name="Straight Arrow Connector 540"/>
          <p:cNvCxnSpPr/>
          <p:nvPr/>
        </p:nvCxnSpPr>
        <p:spPr bwMode="auto">
          <a:xfrm flipH="1">
            <a:off x="11158744" y="6518517"/>
            <a:ext cx="4726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546" name="Group 545"/>
          <p:cNvGrpSpPr/>
          <p:nvPr/>
        </p:nvGrpSpPr>
        <p:grpSpPr>
          <a:xfrm>
            <a:off x="4982372" y="10380110"/>
            <a:ext cx="1435317" cy="593997"/>
            <a:chOff x="473789" y="5344549"/>
            <a:chExt cx="1257639" cy="540000"/>
          </a:xfrm>
        </p:grpSpPr>
        <p:sp>
          <p:nvSpPr>
            <p:cNvPr id="547" name="Snip Same Side Corner Rectangle 546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48" name="TextBox 547"/>
            <p:cNvSpPr txBox="1"/>
            <p:nvPr/>
          </p:nvSpPr>
          <p:spPr>
            <a:xfrm>
              <a:off x="473789" y="5349860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rgbClr val="262626"/>
                  </a:solidFill>
                  <a:latin typeface="Arial" charset="0"/>
                </a:rPr>
                <a:t>ITGB3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rgbClr val="7F773E"/>
                  </a:solidFill>
                  <a:latin typeface="Arial" charset="0"/>
                </a:rPr>
                <a:t>P05106</a:t>
              </a:r>
              <a:endParaRPr lang="en-US" sz="140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550" name="Group 549"/>
          <p:cNvGrpSpPr/>
          <p:nvPr/>
        </p:nvGrpSpPr>
        <p:grpSpPr>
          <a:xfrm>
            <a:off x="12010968" y="7874833"/>
            <a:ext cx="1435317" cy="593997"/>
            <a:chOff x="507046" y="3634424"/>
            <a:chExt cx="1257639" cy="540000"/>
          </a:xfrm>
        </p:grpSpPr>
        <p:sp>
          <p:nvSpPr>
            <p:cNvPr id="551" name="Snip Same Side Corner Rectangle 55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52" name="TextBox 551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SLC9AR1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B2R6A3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53" name="Group 552"/>
          <p:cNvGrpSpPr/>
          <p:nvPr/>
        </p:nvGrpSpPr>
        <p:grpSpPr>
          <a:xfrm>
            <a:off x="4961191" y="8731656"/>
            <a:ext cx="1435317" cy="593997"/>
            <a:chOff x="507046" y="3634424"/>
            <a:chExt cx="1257639" cy="540000"/>
          </a:xfrm>
        </p:grpSpPr>
        <p:sp>
          <p:nvSpPr>
            <p:cNvPr id="554" name="Snip Same Side Corner Rectangle 55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55" name="TextBox 554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err="1" smtClean="0">
                  <a:solidFill>
                    <a:schemeClr val="bg1"/>
                  </a:solidFill>
                  <a:latin typeface="Arial" charset="0"/>
                </a:rPr>
                <a:t>CrkL</a:t>
              </a:r>
              <a:endParaRPr lang="en-US" sz="14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P46109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56" name="Group 555"/>
          <p:cNvGrpSpPr/>
          <p:nvPr/>
        </p:nvGrpSpPr>
        <p:grpSpPr>
          <a:xfrm>
            <a:off x="14363568" y="6297941"/>
            <a:ext cx="1317144" cy="577175"/>
            <a:chOff x="537046" y="349955"/>
            <a:chExt cx="1154094" cy="524707"/>
          </a:xfrm>
        </p:grpSpPr>
        <p:sp>
          <p:nvSpPr>
            <p:cNvPr id="557" name="Rounded Rectangle 556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58" name="Rectangle 557"/>
            <p:cNvSpPr/>
            <p:nvPr/>
          </p:nvSpPr>
          <p:spPr>
            <a:xfrm>
              <a:off x="537046" y="349955"/>
              <a:ext cx="1154094" cy="511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Yes</a:t>
              </a:r>
              <a:endParaRPr lang="en-US" sz="14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P07947</a:t>
              </a:r>
              <a:endPara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559" name="Group 558"/>
          <p:cNvGrpSpPr/>
          <p:nvPr/>
        </p:nvGrpSpPr>
        <p:grpSpPr>
          <a:xfrm>
            <a:off x="12010968" y="5266109"/>
            <a:ext cx="1435317" cy="593997"/>
            <a:chOff x="507046" y="3634424"/>
            <a:chExt cx="1257639" cy="540000"/>
          </a:xfrm>
        </p:grpSpPr>
        <p:sp>
          <p:nvSpPr>
            <p:cNvPr id="560" name="Snip Same Side Corner Rectangle 55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61" name="TextBox 560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SLA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Q13239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62" name="Group 561"/>
          <p:cNvGrpSpPr/>
          <p:nvPr/>
        </p:nvGrpSpPr>
        <p:grpSpPr>
          <a:xfrm>
            <a:off x="14363568" y="3528996"/>
            <a:ext cx="1317144" cy="577175"/>
            <a:chOff x="537046" y="349955"/>
            <a:chExt cx="1154094" cy="524707"/>
          </a:xfrm>
        </p:grpSpPr>
        <p:sp>
          <p:nvSpPr>
            <p:cNvPr id="563" name="Rounded Rectangle 56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64" name="Rectangle 563"/>
            <p:cNvSpPr/>
            <p:nvPr/>
          </p:nvSpPr>
          <p:spPr>
            <a:xfrm>
              <a:off x="537046" y="349955"/>
              <a:ext cx="1154094" cy="511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JAK1</a:t>
              </a:r>
              <a:endParaRPr lang="en-US" sz="14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P23458</a:t>
              </a:r>
              <a:endPara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565" name="Group 564"/>
          <p:cNvGrpSpPr/>
          <p:nvPr/>
        </p:nvGrpSpPr>
        <p:grpSpPr>
          <a:xfrm>
            <a:off x="14363568" y="2725516"/>
            <a:ext cx="1317144" cy="577175"/>
            <a:chOff x="537046" y="349955"/>
            <a:chExt cx="1154094" cy="524707"/>
          </a:xfrm>
        </p:grpSpPr>
        <p:sp>
          <p:nvSpPr>
            <p:cNvPr id="566" name="Rounded Rectangle 56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67" name="Rectangle 566"/>
            <p:cNvSpPr/>
            <p:nvPr/>
          </p:nvSpPr>
          <p:spPr>
            <a:xfrm>
              <a:off x="537046" y="349955"/>
              <a:ext cx="1154094" cy="511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EGFR</a:t>
              </a:r>
              <a:endParaRPr lang="en-US" sz="14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P00533</a:t>
              </a:r>
              <a:endPara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568" name="Group 567"/>
          <p:cNvGrpSpPr/>
          <p:nvPr/>
        </p:nvGrpSpPr>
        <p:grpSpPr>
          <a:xfrm>
            <a:off x="12010968" y="9539128"/>
            <a:ext cx="1435317" cy="593997"/>
            <a:chOff x="507046" y="3634424"/>
            <a:chExt cx="1257639" cy="540000"/>
          </a:xfrm>
        </p:grpSpPr>
        <p:sp>
          <p:nvSpPr>
            <p:cNvPr id="569" name="Snip Same Side Corner Rectangle 56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70" name="TextBox 569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Vav1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P15498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71" name="Group 570"/>
          <p:cNvGrpSpPr/>
          <p:nvPr/>
        </p:nvGrpSpPr>
        <p:grpSpPr>
          <a:xfrm>
            <a:off x="4975637" y="9539128"/>
            <a:ext cx="1435317" cy="593997"/>
            <a:chOff x="507046" y="3634424"/>
            <a:chExt cx="1257639" cy="540000"/>
          </a:xfrm>
        </p:grpSpPr>
        <p:sp>
          <p:nvSpPr>
            <p:cNvPr id="572" name="Snip Same Side Corner Rectangle 57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73" name="TextBox 572"/>
            <p:cNvSpPr txBox="1"/>
            <p:nvPr/>
          </p:nvSpPr>
          <p:spPr>
            <a:xfrm>
              <a:off x="507046" y="3639736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Gab1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Q13480</a:t>
              </a:r>
              <a:endParaRPr lang="en-US" sz="14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74" name="Group 573"/>
          <p:cNvGrpSpPr/>
          <p:nvPr/>
        </p:nvGrpSpPr>
        <p:grpSpPr>
          <a:xfrm>
            <a:off x="14304482" y="9542789"/>
            <a:ext cx="1435317" cy="593997"/>
            <a:chOff x="507046" y="2817700"/>
            <a:chExt cx="1257639" cy="540000"/>
          </a:xfrm>
        </p:grpSpPr>
        <p:sp>
          <p:nvSpPr>
            <p:cNvPr id="575" name="Snip Same Side Corner Rectangle 574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76" name="TextBox 575"/>
            <p:cNvSpPr txBox="1"/>
            <p:nvPr/>
          </p:nvSpPr>
          <p:spPr>
            <a:xfrm>
              <a:off x="507046" y="2823012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STAT5B</a:t>
              </a: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rgbClr val="984807"/>
                  </a:solidFill>
                  <a:latin typeface="Arial" charset="0"/>
                </a:rPr>
                <a:t>P51692</a:t>
              </a:r>
              <a:endParaRPr lang="en-US" sz="1400" dirty="0">
                <a:solidFill>
                  <a:srgbClr val="984807"/>
                </a:solidFill>
              </a:endParaRPr>
            </a:p>
          </p:txBody>
        </p:sp>
      </p:grpSp>
      <p:grpSp>
        <p:nvGrpSpPr>
          <p:cNvPr id="577" name="Group 576"/>
          <p:cNvGrpSpPr/>
          <p:nvPr/>
        </p:nvGrpSpPr>
        <p:grpSpPr>
          <a:xfrm>
            <a:off x="14363568" y="5269030"/>
            <a:ext cx="1317144" cy="577175"/>
            <a:chOff x="537046" y="349955"/>
            <a:chExt cx="1154094" cy="524707"/>
          </a:xfrm>
        </p:grpSpPr>
        <p:sp>
          <p:nvSpPr>
            <p:cNvPr id="578" name="Rounded Rectangle 577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79" name="Rectangle 578"/>
            <p:cNvSpPr/>
            <p:nvPr/>
          </p:nvSpPr>
          <p:spPr>
            <a:xfrm>
              <a:off x="537046" y="349955"/>
              <a:ext cx="1154094" cy="511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bg1"/>
                  </a:solidFill>
                  <a:latin typeface="Arial" charset="0"/>
                </a:rPr>
                <a:t>TYK2</a:t>
              </a:r>
              <a:endParaRPr lang="en-US" sz="14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P29597</a:t>
              </a:r>
              <a:endPara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580" name="Group 579"/>
          <p:cNvGrpSpPr/>
          <p:nvPr/>
        </p:nvGrpSpPr>
        <p:grpSpPr>
          <a:xfrm>
            <a:off x="12010968" y="2751439"/>
            <a:ext cx="1435317" cy="588253"/>
            <a:chOff x="3740102" y="2066168"/>
            <a:chExt cx="1257639" cy="534778"/>
          </a:xfrm>
        </p:grpSpPr>
        <p:sp>
          <p:nvSpPr>
            <p:cNvPr id="581" name="Rounded Rectangle 580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2" name="TextBox 581"/>
            <p:cNvSpPr txBox="1"/>
            <p:nvPr/>
          </p:nvSpPr>
          <p:spPr>
            <a:xfrm>
              <a:off x="3740102" y="2068869"/>
              <a:ext cx="1257639" cy="51156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>
                  <a:solidFill>
                    <a:schemeClr val="bg1"/>
                  </a:solidFill>
                  <a:latin typeface="Arial" charset="0"/>
                </a:rPr>
                <a:t>PTPT/PTPN2</a:t>
              </a:r>
              <a:endParaRPr lang="en-US" sz="14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P17706</a:t>
              </a:r>
              <a:endParaRPr lang="en-US" sz="14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588" name="Straight Arrow Connector 587"/>
          <p:cNvCxnSpPr/>
          <p:nvPr/>
        </p:nvCxnSpPr>
        <p:spPr bwMode="auto">
          <a:xfrm>
            <a:off x="13367638" y="9764686"/>
            <a:ext cx="98346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9" name="Straight Arrow Connector 588"/>
          <p:cNvCxnSpPr/>
          <p:nvPr/>
        </p:nvCxnSpPr>
        <p:spPr bwMode="auto">
          <a:xfrm>
            <a:off x="13367638" y="8937687"/>
            <a:ext cx="98346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0" name="Straight Arrow Connector 589"/>
          <p:cNvCxnSpPr/>
          <p:nvPr/>
        </p:nvCxnSpPr>
        <p:spPr bwMode="auto">
          <a:xfrm>
            <a:off x="13367638" y="8093031"/>
            <a:ext cx="98346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1" name="Straight Arrow Connector 590"/>
          <p:cNvCxnSpPr/>
          <p:nvPr/>
        </p:nvCxnSpPr>
        <p:spPr bwMode="auto">
          <a:xfrm>
            <a:off x="13367638" y="7300896"/>
            <a:ext cx="98346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2" name="Straight Arrow Connector 591"/>
          <p:cNvCxnSpPr/>
          <p:nvPr/>
        </p:nvCxnSpPr>
        <p:spPr bwMode="auto">
          <a:xfrm>
            <a:off x="13367638" y="6504742"/>
            <a:ext cx="98346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3" name="Straight Arrow Connector 592"/>
          <p:cNvCxnSpPr/>
          <p:nvPr/>
        </p:nvCxnSpPr>
        <p:spPr bwMode="auto">
          <a:xfrm>
            <a:off x="13367638" y="3799302"/>
            <a:ext cx="98346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4" name="Straight Arrow Connector 593"/>
          <p:cNvCxnSpPr/>
          <p:nvPr/>
        </p:nvCxnSpPr>
        <p:spPr bwMode="auto">
          <a:xfrm>
            <a:off x="13367638" y="5507841"/>
            <a:ext cx="98346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5" name="Straight Arrow Connector 594"/>
          <p:cNvCxnSpPr/>
          <p:nvPr/>
        </p:nvCxnSpPr>
        <p:spPr bwMode="auto">
          <a:xfrm>
            <a:off x="13367638" y="4593899"/>
            <a:ext cx="98346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6" name="Straight Arrow Connector 595"/>
          <p:cNvCxnSpPr/>
          <p:nvPr/>
        </p:nvCxnSpPr>
        <p:spPr bwMode="auto">
          <a:xfrm>
            <a:off x="13367638" y="2992016"/>
            <a:ext cx="98346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8" name="Elbow Connector 597"/>
          <p:cNvCxnSpPr/>
          <p:nvPr/>
        </p:nvCxnSpPr>
        <p:spPr bwMode="auto">
          <a:xfrm rot="5400000" flipH="1" flipV="1">
            <a:off x="8483372" y="5299480"/>
            <a:ext cx="8437260" cy="2283536"/>
          </a:xfrm>
          <a:prstGeom prst="bentConnector3">
            <a:avLst>
              <a:gd name="adj1" fmla="val -70"/>
            </a:avLst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7" name="Straight Arrow Connector 606"/>
          <p:cNvCxnSpPr/>
          <p:nvPr/>
        </p:nvCxnSpPr>
        <p:spPr bwMode="auto">
          <a:xfrm flipH="1">
            <a:off x="13356420" y="2249652"/>
            <a:ext cx="4726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8" name="Straight Arrow Connector 607"/>
          <p:cNvCxnSpPr/>
          <p:nvPr/>
        </p:nvCxnSpPr>
        <p:spPr bwMode="auto">
          <a:xfrm flipH="1">
            <a:off x="11158744" y="7300896"/>
            <a:ext cx="4726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9" name="Straight Arrow Connector 608"/>
          <p:cNvCxnSpPr/>
          <p:nvPr/>
        </p:nvCxnSpPr>
        <p:spPr bwMode="auto">
          <a:xfrm flipH="1">
            <a:off x="11158744" y="8093031"/>
            <a:ext cx="4726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0" name="Straight Arrow Connector 609"/>
          <p:cNvCxnSpPr/>
          <p:nvPr/>
        </p:nvCxnSpPr>
        <p:spPr bwMode="auto">
          <a:xfrm flipH="1">
            <a:off x="11158744" y="8937687"/>
            <a:ext cx="4726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1" name="Straight Arrow Connector 610"/>
          <p:cNvCxnSpPr/>
          <p:nvPr/>
        </p:nvCxnSpPr>
        <p:spPr bwMode="auto">
          <a:xfrm flipH="1">
            <a:off x="11158744" y="9764686"/>
            <a:ext cx="4726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9" name="Straight Connector 618"/>
          <p:cNvCxnSpPr/>
          <p:nvPr/>
        </p:nvCxnSpPr>
        <p:spPr bwMode="auto">
          <a:xfrm>
            <a:off x="9474656" y="5116383"/>
            <a:ext cx="0" cy="458834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2" name="Straight Arrow Connector 621"/>
          <p:cNvCxnSpPr/>
          <p:nvPr/>
        </p:nvCxnSpPr>
        <p:spPr bwMode="auto">
          <a:xfrm flipH="1">
            <a:off x="8707300" y="9704723"/>
            <a:ext cx="76735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8" name="Straight Arrow Connector 627"/>
          <p:cNvCxnSpPr/>
          <p:nvPr/>
        </p:nvCxnSpPr>
        <p:spPr bwMode="auto">
          <a:xfrm>
            <a:off x="3953689" y="8586666"/>
            <a:ext cx="552096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0" name="Straight Arrow Connector 629"/>
          <p:cNvCxnSpPr/>
          <p:nvPr/>
        </p:nvCxnSpPr>
        <p:spPr bwMode="auto">
          <a:xfrm flipH="1">
            <a:off x="3543686" y="8367699"/>
            <a:ext cx="45253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1" name="Straight Arrow Connector 630"/>
          <p:cNvCxnSpPr/>
          <p:nvPr/>
        </p:nvCxnSpPr>
        <p:spPr bwMode="auto">
          <a:xfrm flipH="1">
            <a:off x="3515603" y="8951056"/>
            <a:ext cx="45253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4" name="Straight Connector 633"/>
          <p:cNvCxnSpPr/>
          <p:nvPr/>
        </p:nvCxnSpPr>
        <p:spPr bwMode="auto">
          <a:xfrm>
            <a:off x="3981772" y="8367699"/>
            <a:ext cx="0" cy="59888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7" name="Straight Arrow Connector 636"/>
          <p:cNvCxnSpPr/>
          <p:nvPr/>
        </p:nvCxnSpPr>
        <p:spPr bwMode="auto">
          <a:xfrm>
            <a:off x="9481660" y="6495717"/>
            <a:ext cx="45253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0" name="Elbow Connector 639"/>
          <p:cNvCxnSpPr/>
          <p:nvPr/>
        </p:nvCxnSpPr>
        <p:spPr bwMode="auto">
          <a:xfrm>
            <a:off x="9510552" y="6094325"/>
            <a:ext cx="2572646" cy="506041"/>
          </a:xfrm>
          <a:prstGeom prst="bentConnector3">
            <a:avLst>
              <a:gd name="adj1" fmla="val 88184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39" name="Group 338"/>
          <p:cNvGrpSpPr/>
          <p:nvPr/>
        </p:nvGrpSpPr>
        <p:grpSpPr>
          <a:xfrm>
            <a:off x="2194213" y="8745700"/>
            <a:ext cx="1435317" cy="593997"/>
            <a:chOff x="507046" y="4525112"/>
            <a:chExt cx="1257639" cy="540000"/>
          </a:xfrm>
        </p:grpSpPr>
        <p:sp>
          <p:nvSpPr>
            <p:cNvPr id="343" name="Snip Same Side Corner Rectangle 342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4" name="TextBox 343"/>
            <p:cNvSpPr txBox="1"/>
            <p:nvPr/>
          </p:nvSpPr>
          <p:spPr>
            <a:xfrm>
              <a:off x="507046" y="4530424"/>
              <a:ext cx="1257639" cy="5115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400" dirty="0" err="1" smtClean="0">
                  <a:solidFill>
                    <a:schemeClr val="bg1"/>
                  </a:solidFill>
                  <a:latin typeface="Arial" charset="0"/>
                </a:rPr>
                <a:t>Cbl</a:t>
              </a:r>
              <a:endParaRPr lang="en-US" sz="14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400" dirty="0" smtClean="0">
                  <a:solidFill>
                    <a:srgbClr val="C5F2C6"/>
                  </a:solidFill>
                  <a:latin typeface="Arial" charset="0"/>
                </a:rPr>
                <a:t>P22681</a:t>
              </a:r>
              <a:endParaRPr lang="en-US" sz="1400" dirty="0">
                <a:solidFill>
                  <a:srgbClr val="C5F2C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1499</TotalTime>
  <Words>186</Words>
  <Application>Microsoft Macintosh PowerPoint</Application>
  <PresentationFormat>Custom</PresentationFormat>
  <Paragraphs>134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122</cp:revision>
  <dcterms:created xsi:type="dcterms:W3CDTF">2014-02-16T01:31:59Z</dcterms:created>
  <dcterms:modified xsi:type="dcterms:W3CDTF">2016-04-07T21:41:14Z</dcterms:modified>
</cp:coreProperties>
</file>