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18003838" cy="13679488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90521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1810421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2715631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3620841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4526051" algn="l" defTabSz="905210" rtl="0" eaLnBrk="1" latinLnBrk="0" hangingPunct="1"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5431262" algn="l" defTabSz="905210" rtl="0" eaLnBrk="1" latinLnBrk="0" hangingPunct="1"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6336472" algn="l" defTabSz="905210" rtl="0" eaLnBrk="1" latinLnBrk="0" hangingPunct="1"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7241682" algn="l" defTabSz="905210" rtl="0" eaLnBrk="1" latinLnBrk="0" hangingPunct="1"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4713" autoAdjust="0"/>
    <p:restoredTop sz="97917" autoAdjust="0"/>
  </p:normalViewPr>
  <p:slideViewPr>
    <p:cSldViewPr snapToGrid="0" snapToObjects="1">
      <p:cViewPr>
        <p:scale>
          <a:sx n="85" d="100"/>
          <a:sy n="85" d="100"/>
        </p:scale>
        <p:origin x="-776" y="-64"/>
      </p:cViewPr>
      <p:guideLst>
        <p:guide orient="horz" pos="4309"/>
        <p:guide pos="567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288" y="4249508"/>
            <a:ext cx="15303262" cy="2932224"/>
          </a:xfrm>
          <a:prstGeom prst="rect">
            <a:avLst/>
          </a:prstGeom>
        </p:spPr>
        <p:txBody>
          <a:bodyPr vert="horz" lIns="181042" tIns="90521" rIns="181042" bIns="90521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00576" y="7751710"/>
            <a:ext cx="12602687" cy="3495869"/>
          </a:xfrm>
          <a:prstGeom prst="rect">
            <a:avLst/>
          </a:prstGeom>
        </p:spPr>
        <p:txBody>
          <a:bodyPr vert="horz" lIns="181042" tIns="90521" rIns="181042" bIns="90521"/>
          <a:lstStyle>
            <a:lvl1pPr marL="0" indent="0" algn="ctr">
              <a:buNone/>
              <a:defRPr/>
            </a:lvl1pPr>
            <a:lvl2pPr marL="905210" indent="0" algn="ctr">
              <a:buNone/>
              <a:defRPr/>
            </a:lvl2pPr>
            <a:lvl3pPr marL="1810421" indent="0" algn="ctr">
              <a:buNone/>
              <a:defRPr/>
            </a:lvl3pPr>
            <a:lvl4pPr marL="2715631" indent="0" algn="ctr">
              <a:buNone/>
              <a:defRPr/>
            </a:lvl4pPr>
            <a:lvl5pPr marL="3620841" indent="0" algn="ctr">
              <a:buNone/>
              <a:defRPr/>
            </a:lvl5pPr>
            <a:lvl6pPr marL="4526051" indent="0" algn="ctr">
              <a:buNone/>
              <a:defRPr/>
            </a:lvl6pPr>
            <a:lvl7pPr marL="5431262" indent="0" algn="ctr">
              <a:buNone/>
              <a:defRPr/>
            </a:lvl7pPr>
            <a:lvl8pPr marL="6336472" indent="0" algn="ctr">
              <a:buNone/>
              <a:defRPr/>
            </a:lvl8pPr>
            <a:lvl9pPr marL="7241682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92" y="547814"/>
            <a:ext cx="16203454" cy="2279915"/>
          </a:xfrm>
          <a:prstGeom prst="rect">
            <a:avLst/>
          </a:prstGeom>
        </p:spPr>
        <p:txBody>
          <a:bodyPr vert="horz" lIns="181042" tIns="90521" rIns="181042" bIns="90521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92" y="3191881"/>
            <a:ext cx="16203454" cy="9027830"/>
          </a:xfrm>
          <a:prstGeom prst="rect">
            <a:avLst/>
          </a:prstGeom>
        </p:spPr>
        <p:txBody>
          <a:bodyPr vert="eaVert" lIns="181042" tIns="90521" rIns="181042" bIns="90521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52782" y="547815"/>
            <a:ext cx="4050864" cy="11671896"/>
          </a:xfrm>
          <a:prstGeom prst="rect">
            <a:avLst/>
          </a:prstGeom>
        </p:spPr>
        <p:txBody>
          <a:bodyPr vert="eaVert" lIns="181042" tIns="90521" rIns="181042" bIns="90521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92" y="547815"/>
            <a:ext cx="11852527" cy="11671896"/>
          </a:xfrm>
          <a:prstGeom prst="rect">
            <a:avLst/>
          </a:prstGeom>
        </p:spPr>
        <p:txBody>
          <a:bodyPr vert="eaVert" lIns="181042" tIns="90521" rIns="181042" bIns="90521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92" y="547814"/>
            <a:ext cx="16203454" cy="2279915"/>
          </a:xfrm>
          <a:prstGeom prst="rect">
            <a:avLst/>
          </a:prstGeom>
        </p:spPr>
        <p:txBody>
          <a:bodyPr vert="horz" lIns="181042" tIns="90521" rIns="181042" bIns="90521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92" y="3191881"/>
            <a:ext cx="16203454" cy="9027830"/>
          </a:xfrm>
          <a:prstGeom prst="rect">
            <a:avLst/>
          </a:prstGeom>
        </p:spPr>
        <p:txBody>
          <a:bodyPr vert="horz" lIns="181042" tIns="90521" rIns="181042" bIns="90521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179" y="8790339"/>
            <a:ext cx="15303262" cy="2716898"/>
          </a:xfrm>
          <a:prstGeom prst="rect">
            <a:avLst/>
          </a:prstGeom>
        </p:spPr>
        <p:txBody>
          <a:bodyPr vert="horz" lIns="181042" tIns="90521" rIns="181042" bIns="90521" anchor="t"/>
          <a:lstStyle>
            <a:lvl1pPr algn="l">
              <a:defRPr sz="79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2179" y="5797952"/>
            <a:ext cx="15303262" cy="2992387"/>
          </a:xfrm>
          <a:prstGeom prst="rect">
            <a:avLst/>
          </a:prstGeom>
        </p:spPr>
        <p:txBody>
          <a:bodyPr vert="horz" lIns="181042" tIns="90521" rIns="181042" bIns="90521" anchor="b"/>
          <a:lstStyle>
            <a:lvl1pPr marL="0" indent="0">
              <a:buNone/>
              <a:defRPr sz="4000"/>
            </a:lvl1pPr>
            <a:lvl2pPr marL="905210" indent="0">
              <a:buNone/>
              <a:defRPr sz="3600"/>
            </a:lvl2pPr>
            <a:lvl3pPr marL="1810421" indent="0">
              <a:buNone/>
              <a:defRPr sz="3200"/>
            </a:lvl3pPr>
            <a:lvl4pPr marL="2715631" indent="0">
              <a:buNone/>
              <a:defRPr sz="2800"/>
            </a:lvl4pPr>
            <a:lvl5pPr marL="3620841" indent="0">
              <a:buNone/>
              <a:defRPr sz="2800"/>
            </a:lvl5pPr>
            <a:lvl6pPr marL="4526051" indent="0">
              <a:buNone/>
              <a:defRPr sz="2800"/>
            </a:lvl6pPr>
            <a:lvl7pPr marL="5431262" indent="0">
              <a:buNone/>
              <a:defRPr sz="2800"/>
            </a:lvl7pPr>
            <a:lvl8pPr marL="6336472" indent="0">
              <a:buNone/>
              <a:defRPr sz="2800"/>
            </a:lvl8pPr>
            <a:lvl9pPr marL="7241682" indent="0">
              <a:buNone/>
              <a:defRPr sz="28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92" y="547814"/>
            <a:ext cx="16203454" cy="2279915"/>
          </a:xfrm>
          <a:prstGeom prst="rect">
            <a:avLst/>
          </a:prstGeom>
        </p:spPr>
        <p:txBody>
          <a:bodyPr vert="horz" lIns="181042" tIns="90521" rIns="181042" bIns="90521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92" y="3191881"/>
            <a:ext cx="7951695" cy="9027830"/>
          </a:xfrm>
          <a:prstGeom prst="rect">
            <a:avLst/>
          </a:prstGeom>
        </p:spPr>
        <p:txBody>
          <a:bodyPr vert="horz" lIns="181042" tIns="90521" rIns="181042" bIns="90521"/>
          <a:lstStyle>
            <a:lvl1pPr>
              <a:defRPr sz="55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51951" y="3191881"/>
            <a:ext cx="7951695" cy="9027830"/>
          </a:xfrm>
          <a:prstGeom prst="rect">
            <a:avLst/>
          </a:prstGeom>
        </p:spPr>
        <p:txBody>
          <a:bodyPr vert="horz" lIns="181042" tIns="90521" rIns="181042" bIns="90521"/>
          <a:lstStyle>
            <a:lvl1pPr>
              <a:defRPr sz="55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92" y="547814"/>
            <a:ext cx="16203454" cy="2279915"/>
          </a:xfrm>
          <a:prstGeom prst="rect">
            <a:avLst/>
          </a:prstGeom>
        </p:spPr>
        <p:txBody>
          <a:bodyPr vert="horz" lIns="181042" tIns="90521" rIns="181042" bIns="90521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92" y="3062053"/>
            <a:ext cx="7954822" cy="1276118"/>
          </a:xfrm>
          <a:prstGeom prst="rect">
            <a:avLst/>
          </a:prstGeom>
        </p:spPr>
        <p:txBody>
          <a:bodyPr vert="horz" lIns="181042" tIns="90521" rIns="181042" bIns="90521" anchor="b"/>
          <a:lstStyle>
            <a:lvl1pPr marL="0" indent="0">
              <a:buNone/>
              <a:defRPr sz="4800" b="1"/>
            </a:lvl1pPr>
            <a:lvl2pPr marL="905210" indent="0">
              <a:buNone/>
              <a:defRPr sz="4000" b="1"/>
            </a:lvl2pPr>
            <a:lvl3pPr marL="1810421" indent="0">
              <a:buNone/>
              <a:defRPr sz="3600" b="1"/>
            </a:lvl3pPr>
            <a:lvl4pPr marL="2715631" indent="0">
              <a:buNone/>
              <a:defRPr sz="3200" b="1"/>
            </a:lvl4pPr>
            <a:lvl5pPr marL="3620841" indent="0">
              <a:buNone/>
              <a:defRPr sz="3200" b="1"/>
            </a:lvl5pPr>
            <a:lvl6pPr marL="4526051" indent="0">
              <a:buNone/>
              <a:defRPr sz="3200" b="1"/>
            </a:lvl6pPr>
            <a:lvl7pPr marL="5431262" indent="0">
              <a:buNone/>
              <a:defRPr sz="3200" b="1"/>
            </a:lvl7pPr>
            <a:lvl8pPr marL="6336472" indent="0">
              <a:buNone/>
              <a:defRPr sz="3200" b="1"/>
            </a:lvl8pPr>
            <a:lvl9pPr marL="7241682" indent="0">
              <a:buNone/>
              <a:defRPr sz="32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0192" y="4338171"/>
            <a:ext cx="7954822" cy="7881539"/>
          </a:xfrm>
          <a:prstGeom prst="rect">
            <a:avLst/>
          </a:prstGeom>
        </p:spPr>
        <p:txBody>
          <a:bodyPr vert="horz" lIns="181042" tIns="90521" rIns="181042" bIns="90521"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45701" y="3062053"/>
            <a:ext cx="7957946" cy="1276118"/>
          </a:xfrm>
          <a:prstGeom prst="rect">
            <a:avLst/>
          </a:prstGeom>
        </p:spPr>
        <p:txBody>
          <a:bodyPr vert="horz" lIns="181042" tIns="90521" rIns="181042" bIns="90521" anchor="b"/>
          <a:lstStyle>
            <a:lvl1pPr marL="0" indent="0">
              <a:buNone/>
              <a:defRPr sz="4800" b="1"/>
            </a:lvl1pPr>
            <a:lvl2pPr marL="905210" indent="0">
              <a:buNone/>
              <a:defRPr sz="4000" b="1"/>
            </a:lvl2pPr>
            <a:lvl3pPr marL="1810421" indent="0">
              <a:buNone/>
              <a:defRPr sz="3600" b="1"/>
            </a:lvl3pPr>
            <a:lvl4pPr marL="2715631" indent="0">
              <a:buNone/>
              <a:defRPr sz="3200" b="1"/>
            </a:lvl4pPr>
            <a:lvl5pPr marL="3620841" indent="0">
              <a:buNone/>
              <a:defRPr sz="3200" b="1"/>
            </a:lvl5pPr>
            <a:lvl6pPr marL="4526051" indent="0">
              <a:buNone/>
              <a:defRPr sz="3200" b="1"/>
            </a:lvl6pPr>
            <a:lvl7pPr marL="5431262" indent="0">
              <a:buNone/>
              <a:defRPr sz="3200" b="1"/>
            </a:lvl7pPr>
            <a:lvl8pPr marL="6336472" indent="0">
              <a:buNone/>
              <a:defRPr sz="3200" b="1"/>
            </a:lvl8pPr>
            <a:lvl9pPr marL="7241682" indent="0">
              <a:buNone/>
              <a:defRPr sz="32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45701" y="4338171"/>
            <a:ext cx="7957946" cy="7881539"/>
          </a:xfrm>
          <a:prstGeom prst="rect">
            <a:avLst/>
          </a:prstGeom>
        </p:spPr>
        <p:txBody>
          <a:bodyPr vert="horz" lIns="181042" tIns="90521" rIns="181042" bIns="90521"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92" y="547814"/>
            <a:ext cx="16203454" cy="2279915"/>
          </a:xfrm>
          <a:prstGeom prst="rect">
            <a:avLst/>
          </a:prstGeom>
        </p:spPr>
        <p:txBody>
          <a:bodyPr vert="horz" lIns="181042" tIns="90521" rIns="181042" bIns="90521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93" y="544646"/>
            <a:ext cx="5923139" cy="2317913"/>
          </a:xfrm>
          <a:prstGeom prst="rect">
            <a:avLst/>
          </a:prstGeom>
        </p:spPr>
        <p:txBody>
          <a:bodyPr vert="horz" lIns="181042" tIns="90521" rIns="181042" bIns="90521" anchor="b"/>
          <a:lstStyle>
            <a:lvl1pPr algn="l">
              <a:defRPr sz="4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39000" y="544647"/>
            <a:ext cx="10064646" cy="11675064"/>
          </a:xfrm>
          <a:prstGeom prst="rect">
            <a:avLst/>
          </a:prstGeom>
        </p:spPr>
        <p:txBody>
          <a:bodyPr vert="horz" lIns="181042" tIns="90521" rIns="181042" bIns="90521"/>
          <a:lstStyle>
            <a:lvl1pPr>
              <a:defRPr sz="6300"/>
            </a:lvl1pPr>
            <a:lvl2pPr>
              <a:defRPr sz="55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193" y="2862560"/>
            <a:ext cx="5923139" cy="9357151"/>
          </a:xfrm>
          <a:prstGeom prst="rect">
            <a:avLst/>
          </a:prstGeom>
        </p:spPr>
        <p:txBody>
          <a:bodyPr vert="horz" lIns="181042" tIns="90521" rIns="181042" bIns="90521"/>
          <a:lstStyle>
            <a:lvl1pPr marL="0" indent="0">
              <a:buNone/>
              <a:defRPr sz="2800"/>
            </a:lvl1pPr>
            <a:lvl2pPr marL="905210" indent="0">
              <a:buNone/>
              <a:defRPr sz="2400"/>
            </a:lvl2pPr>
            <a:lvl3pPr marL="1810421" indent="0">
              <a:buNone/>
              <a:defRPr sz="2000"/>
            </a:lvl3pPr>
            <a:lvl4pPr marL="2715631" indent="0">
              <a:buNone/>
              <a:defRPr sz="1800"/>
            </a:lvl4pPr>
            <a:lvl5pPr marL="3620841" indent="0">
              <a:buNone/>
              <a:defRPr sz="1800"/>
            </a:lvl5pPr>
            <a:lvl6pPr marL="4526051" indent="0">
              <a:buNone/>
              <a:defRPr sz="1800"/>
            </a:lvl6pPr>
            <a:lvl7pPr marL="5431262" indent="0">
              <a:buNone/>
              <a:defRPr sz="1800"/>
            </a:lvl7pPr>
            <a:lvl8pPr marL="6336472" indent="0">
              <a:buNone/>
              <a:defRPr sz="1800"/>
            </a:lvl8pPr>
            <a:lvl9pPr marL="7241682" indent="0">
              <a:buNone/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8878" y="9575641"/>
            <a:ext cx="10802303" cy="1130459"/>
          </a:xfrm>
          <a:prstGeom prst="rect">
            <a:avLst/>
          </a:prstGeom>
        </p:spPr>
        <p:txBody>
          <a:bodyPr vert="horz" lIns="181042" tIns="90521" rIns="181042" bIns="90521" anchor="b"/>
          <a:lstStyle>
            <a:lvl1pPr algn="l">
              <a:defRPr sz="4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28878" y="1222287"/>
            <a:ext cx="10802303" cy="8207693"/>
          </a:xfrm>
          <a:prstGeom prst="rect">
            <a:avLst/>
          </a:prstGeom>
        </p:spPr>
        <p:txBody>
          <a:bodyPr vert="horz" lIns="181042" tIns="90521" rIns="181042" bIns="90521"/>
          <a:lstStyle>
            <a:lvl1pPr marL="0" indent="0">
              <a:buNone/>
              <a:defRPr sz="6300"/>
            </a:lvl1pPr>
            <a:lvl2pPr marL="905210" indent="0">
              <a:buNone/>
              <a:defRPr sz="5500"/>
            </a:lvl2pPr>
            <a:lvl3pPr marL="1810421" indent="0">
              <a:buNone/>
              <a:defRPr sz="4800"/>
            </a:lvl3pPr>
            <a:lvl4pPr marL="2715631" indent="0">
              <a:buNone/>
              <a:defRPr sz="4000"/>
            </a:lvl4pPr>
            <a:lvl5pPr marL="3620841" indent="0">
              <a:buNone/>
              <a:defRPr sz="4000"/>
            </a:lvl5pPr>
            <a:lvl6pPr marL="4526051" indent="0">
              <a:buNone/>
              <a:defRPr sz="4000"/>
            </a:lvl6pPr>
            <a:lvl7pPr marL="5431262" indent="0">
              <a:buNone/>
              <a:defRPr sz="4000"/>
            </a:lvl7pPr>
            <a:lvl8pPr marL="6336472" indent="0">
              <a:buNone/>
              <a:defRPr sz="4000"/>
            </a:lvl8pPr>
            <a:lvl9pPr marL="7241682" indent="0">
              <a:buNone/>
              <a:defRPr sz="4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8878" y="10706100"/>
            <a:ext cx="10802303" cy="1605439"/>
          </a:xfrm>
          <a:prstGeom prst="rect">
            <a:avLst/>
          </a:prstGeom>
        </p:spPr>
        <p:txBody>
          <a:bodyPr vert="horz" lIns="181042" tIns="90521" rIns="181042" bIns="90521"/>
          <a:lstStyle>
            <a:lvl1pPr marL="0" indent="0">
              <a:buNone/>
              <a:defRPr sz="2800"/>
            </a:lvl1pPr>
            <a:lvl2pPr marL="905210" indent="0">
              <a:buNone/>
              <a:defRPr sz="2400"/>
            </a:lvl2pPr>
            <a:lvl3pPr marL="1810421" indent="0">
              <a:buNone/>
              <a:defRPr sz="2000"/>
            </a:lvl3pPr>
            <a:lvl4pPr marL="2715631" indent="0">
              <a:buNone/>
              <a:defRPr sz="1800"/>
            </a:lvl4pPr>
            <a:lvl5pPr marL="3620841" indent="0">
              <a:buNone/>
              <a:defRPr sz="1800"/>
            </a:lvl5pPr>
            <a:lvl6pPr marL="4526051" indent="0">
              <a:buNone/>
              <a:defRPr sz="1800"/>
            </a:lvl6pPr>
            <a:lvl7pPr marL="5431262" indent="0">
              <a:buNone/>
              <a:defRPr sz="1800"/>
            </a:lvl7pPr>
            <a:lvl8pPr marL="6336472" indent="0">
              <a:buNone/>
              <a:defRPr sz="1800"/>
            </a:lvl8pPr>
            <a:lvl9pPr marL="7241682" indent="0">
              <a:buNone/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15897" y="0"/>
            <a:ext cx="18003838" cy="3749193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81042" tIns="90521" rIns="181042" bIns="90521" anchor="ctr"/>
          <a:lstStyle/>
          <a:p>
            <a:endParaRPr lang="en-US"/>
          </a:p>
        </p:txBody>
      </p:sp>
      <p:grpSp>
        <p:nvGrpSpPr>
          <p:cNvPr id="51" name="Group 50"/>
          <p:cNvGrpSpPr/>
          <p:nvPr userDrawn="1"/>
        </p:nvGrpSpPr>
        <p:grpSpPr>
          <a:xfrm>
            <a:off x="1" y="-33872"/>
            <a:ext cx="18001579" cy="13645627"/>
            <a:chOff x="2086" y="0"/>
            <a:chExt cx="9144000" cy="6827996"/>
          </a:xfrm>
        </p:grpSpPr>
        <p:sp>
          <p:nvSpPr>
            <p:cNvPr id="52" name="Rectangle 13"/>
            <p:cNvSpPr>
              <a:spLocks noChangeArrowheads="1"/>
            </p:cNvSpPr>
            <p:nvPr userDrawn="1"/>
          </p:nvSpPr>
          <p:spPr bwMode="auto">
            <a:xfrm>
              <a:off x="2086" y="0"/>
              <a:ext cx="9144000" cy="1706880"/>
            </a:xfrm>
            <a:prstGeom prst="rect">
              <a:avLst/>
            </a:prstGeom>
            <a:gradFill rotWithShape="0">
              <a:gsLst>
                <a:gs pos="0">
                  <a:srgbClr val="330066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pic>
          <p:nvPicPr>
            <p:cNvPr id="53" name="Picture 17"/>
            <p:cNvPicPr>
              <a:picLocks noChangeAspect="1" noChangeArrowheads="1"/>
            </p:cNvPicPr>
            <p:nvPr userDrawn="1"/>
          </p:nvPicPr>
          <p:blipFill>
            <a:blip r:embed="rId13">
              <a:alphaModFix amt="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80037" y="6136635"/>
              <a:ext cx="7570801" cy="6913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>
                      <a:alpha val="20000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54" name="Picture 53"/>
            <p:cNvPicPr>
              <a:picLocks noChangeAspect="1" noChangeArrowheads="1"/>
            </p:cNvPicPr>
            <p:nvPr userDrawn="1"/>
          </p:nvPicPr>
          <p:blipFill>
            <a:blip r:embed="rId14">
              <a:lum contrast="2000"/>
              <a:alphaModFix amt="8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588" y="6090461"/>
              <a:ext cx="1288735" cy="7373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>
                      <a:alpha val="85001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sp>
          <p:nvSpPr>
            <p:cNvPr id="55" name="Text Box 173"/>
            <p:cNvSpPr txBox="1">
              <a:spLocks noChangeArrowheads="1"/>
            </p:cNvSpPr>
            <p:nvPr userDrawn="1"/>
          </p:nvSpPr>
          <p:spPr bwMode="auto">
            <a:xfrm>
              <a:off x="2088503" y="6515432"/>
              <a:ext cx="4940818" cy="200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 err="1" smtClean="0">
                  <a:solidFill>
                    <a:schemeClr val="bg1">
                      <a:lumMod val="65000"/>
                    </a:schemeClr>
                  </a:solidFill>
                  <a:latin typeface="Arial Narrow"/>
                  <a:cs typeface="Arial Narrow"/>
                </a:rPr>
                <a:t>Kinexus</a:t>
              </a:r>
              <a:r>
                <a:rPr lang="en-US" sz="2000" dirty="0" smtClean="0">
                  <a:solidFill>
                    <a:schemeClr val="bg1">
                      <a:lumMod val="65000"/>
                    </a:schemeClr>
                  </a:solidFill>
                  <a:latin typeface="Arial Narrow"/>
                  <a:cs typeface="Arial Narrow"/>
                </a:rPr>
                <a:t> Bioinformatics Corporation © 2016</a:t>
              </a:r>
              <a:endParaRPr lang="en-US" sz="2000" dirty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endParaRPr>
            </a:p>
          </p:txBody>
        </p:sp>
        <p:grpSp>
          <p:nvGrpSpPr>
            <p:cNvPr id="56" name="Group 55"/>
            <p:cNvGrpSpPr/>
            <p:nvPr/>
          </p:nvGrpSpPr>
          <p:grpSpPr>
            <a:xfrm>
              <a:off x="1546755" y="6239477"/>
              <a:ext cx="804335" cy="191790"/>
              <a:chOff x="6274555" y="1014855"/>
              <a:chExt cx="899993" cy="223184"/>
            </a:xfrm>
          </p:grpSpPr>
          <p:sp>
            <p:nvSpPr>
              <p:cNvPr id="98" name="Rounded Rectangle 97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6274555" y="1014855"/>
                <a:ext cx="899993" cy="2090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6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16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2408089" y="6240721"/>
              <a:ext cx="804335" cy="194557"/>
              <a:chOff x="6289597" y="1609397"/>
              <a:chExt cx="901369" cy="226404"/>
            </a:xfrm>
          </p:grpSpPr>
          <p:sp>
            <p:nvSpPr>
              <p:cNvPr id="96" name="Rounded Rectangle 95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6290973" y="1609397"/>
                <a:ext cx="899993" cy="2090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6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16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16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58" name="Rounded Rectangle 57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149055" y="6249196"/>
              <a:ext cx="878699" cy="17967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16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60" name="Snip Same Side Corner Rectangle 59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3902652" y="6240723"/>
              <a:ext cx="846293" cy="17967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b="1" dirty="0" smtClean="0">
                  <a:solidFill>
                    <a:srgbClr val="AB743D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2" name="Group 61"/>
            <p:cNvGrpSpPr/>
            <p:nvPr/>
          </p:nvGrpSpPr>
          <p:grpSpPr>
            <a:xfrm>
              <a:off x="5613830" y="6249190"/>
              <a:ext cx="804335" cy="186101"/>
              <a:chOff x="6297896" y="3957075"/>
              <a:chExt cx="908811" cy="216564"/>
            </a:xfrm>
          </p:grpSpPr>
          <p:sp>
            <p:nvSpPr>
              <p:cNvPr id="94" name="Snip Same Side Corner Rectangle 93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6297896" y="3957075"/>
                <a:ext cx="899993" cy="209084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6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6485824" y="6256430"/>
              <a:ext cx="804335" cy="187468"/>
              <a:chOff x="6323832" y="4546695"/>
              <a:chExt cx="904815" cy="218154"/>
            </a:xfrm>
          </p:grpSpPr>
          <p:sp>
            <p:nvSpPr>
              <p:cNvPr id="92" name="Snip Same Side Corner Rectangle 91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6328655" y="4546695"/>
                <a:ext cx="899992" cy="20908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600" b="1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7283295" y="6240719"/>
              <a:ext cx="804335" cy="185980"/>
              <a:chOff x="6275014" y="5137740"/>
              <a:chExt cx="988811" cy="216423"/>
            </a:xfrm>
          </p:grpSpPr>
          <p:sp>
            <p:nvSpPr>
              <p:cNvPr id="90" name="Snip Same Side Corner Rectangle 89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>
                <a:off x="6275014" y="5137740"/>
                <a:ext cx="988811" cy="20908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6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5" name="Group 64"/>
            <p:cNvGrpSpPr/>
            <p:nvPr/>
          </p:nvGrpSpPr>
          <p:grpSpPr>
            <a:xfrm>
              <a:off x="4765766" y="6241968"/>
              <a:ext cx="795735" cy="184735"/>
              <a:chOff x="6293641" y="3367455"/>
              <a:chExt cx="906607" cy="214974"/>
            </a:xfrm>
          </p:grpSpPr>
          <p:sp>
            <p:nvSpPr>
              <p:cNvPr id="88" name="Snip Same Side Corner Rectangle 87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6300255" y="3367455"/>
                <a:ext cx="899993" cy="20908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6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grpSp>
          <p:nvGrpSpPr>
            <p:cNvPr id="66" name="Group 65"/>
            <p:cNvGrpSpPr/>
            <p:nvPr userDrawn="1"/>
          </p:nvGrpSpPr>
          <p:grpSpPr>
            <a:xfrm>
              <a:off x="2216968" y="5683715"/>
              <a:ext cx="706731" cy="390546"/>
              <a:chOff x="2221039" y="5682356"/>
              <a:chExt cx="706731" cy="390546"/>
            </a:xfrm>
          </p:grpSpPr>
          <p:cxnSp>
            <p:nvCxnSpPr>
              <p:cNvPr id="86" name="Elbow Connector 85"/>
              <p:cNvCxnSpPr/>
              <p:nvPr/>
            </p:nvCxnSpPr>
            <p:spPr bwMode="auto">
              <a:xfrm>
                <a:off x="2333440" y="6072901"/>
                <a:ext cx="478959" cy="1"/>
              </a:xfrm>
              <a:prstGeom prst="bentConnector3">
                <a:avLst/>
              </a:prstGeom>
              <a:ln w="19050" cmpd="sng">
                <a:solidFill>
                  <a:srgbClr val="00C100"/>
                </a:solidFill>
                <a:headEnd type="none" w="med" len="med"/>
                <a:tailEnd type="arrow"/>
              </a:ln>
              <a:extLst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87" name="TextBox 86"/>
              <p:cNvSpPr txBox="1"/>
              <p:nvPr/>
            </p:nvSpPr>
            <p:spPr>
              <a:xfrm>
                <a:off x="2221039" y="5682356"/>
                <a:ext cx="706731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Stimulatory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Phosphorylation</a:t>
                </a:r>
                <a:endParaRPr lang="en-US" sz="1600" dirty="0"/>
              </a:p>
            </p:txBody>
          </p:sp>
        </p:grpSp>
        <p:grpSp>
          <p:nvGrpSpPr>
            <p:cNvPr id="67" name="Group 66"/>
            <p:cNvGrpSpPr/>
            <p:nvPr userDrawn="1"/>
          </p:nvGrpSpPr>
          <p:grpSpPr>
            <a:xfrm>
              <a:off x="3191321" y="5683715"/>
              <a:ext cx="706731" cy="390546"/>
              <a:chOff x="3227649" y="5682356"/>
              <a:chExt cx="706731" cy="390546"/>
            </a:xfrm>
          </p:grpSpPr>
          <p:cxnSp>
            <p:nvCxnSpPr>
              <p:cNvPr id="84" name="Elbow Connector 83"/>
              <p:cNvCxnSpPr/>
              <p:nvPr/>
            </p:nvCxnSpPr>
            <p:spPr bwMode="auto">
              <a:xfrm>
                <a:off x="3353943" y="6072901"/>
                <a:ext cx="472359" cy="1"/>
              </a:xfrm>
              <a:prstGeom prst="bentConnector3">
                <a:avLst/>
              </a:prstGeom>
              <a:ln w="19050" cmpd="sng">
                <a:solidFill>
                  <a:srgbClr val="FF0000"/>
                </a:solidFill>
                <a:headEnd type="none" w="med" len="med"/>
                <a:tailEnd type="arrow"/>
              </a:ln>
              <a:extLst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85" name="TextBox 84"/>
              <p:cNvSpPr txBox="1"/>
              <p:nvPr/>
            </p:nvSpPr>
            <p:spPr>
              <a:xfrm>
                <a:off x="3227649" y="5682356"/>
                <a:ext cx="706731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Inhibitory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Phosphorylation</a:t>
                </a:r>
                <a:endParaRPr lang="en-US" sz="1600" dirty="0"/>
              </a:p>
            </p:txBody>
          </p:sp>
        </p:grpSp>
        <p:grpSp>
          <p:nvGrpSpPr>
            <p:cNvPr id="68" name="Group 67"/>
            <p:cNvGrpSpPr/>
            <p:nvPr userDrawn="1"/>
          </p:nvGrpSpPr>
          <p:grpSpPr>
            <a:xfrm>
              <a:off x="4175834" y="5683715"/>
              <a:ext cx="706731" cy="390546"/>
              <a:chOff x="4010739" y="5682356"/>
              <a:chExt cx="706731" cy="390546"/>
            </a:xfrm>
          </p:grpSpPr>
          <p:cxnSp>
            <p:nvCxnSpPr>
              <p:cNvPr id="82" name="Elbow Connector 81"/>
              <p:cNvCxnSpPr/>
              <p:nvPr/>
            </p:nvCxnSpPr>
            <p:spPr bwMode="auto">
              <a:xfrm>
                <a:off x="4145326" y="6072901"/>
                <a:ext cx="479586" cy="1"/>
              </a:xfrm>
              <a:prstGeom prst="bentConnector3">
                <a:avLst/>
              </a:prstGeom>
              <a:ln w="19050" cmpd="sng">
                <a:solidFill>
                  <a:srgbClr val="8EB8D8"/>
                </a:solidFill>
                <a:headEnd type="none" w="med" len="med"/>
                <a:tailEnd type="arrow"/>
              </a:ln>
              <a:extLst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83" name="TextBox 82"/>
              <p:cNvSpPr txBox="1"/>
              <p:nvPr/>
            </p:nvSpPr>
            <p:spPr>
              <a:xfrm>
                <a:off x="4010739" y="5682356"/>
                <a:ext cx="706731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Undefined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Phosphorylation</a:t>
                </a:r>
                <a:endParaRPr lang="en-US" sz="1600" dirty="0"/>
              </a:p>
            </p:txBody>
          </p:sp>
        </p:grpSp>
        <p:grpSp>
          <p:nvGrpSpPr>
            <p:cNvPr id="69" name="Group 68"/>
            <p:cNvGrpSpPr/>
            <p:nvPr userDrawn="1"/>
          </p:nvGrpSpPr>
          <p:grpSpPr>
            <a:xfrm>
              <a:off x="5923213" y="5682981"/>
              <a:ext cx="523728" cy="392014"/>
              <a:chOff x="5722723" y="5682356"/>
              <a:chExt cx="523728" cy="392014"/>
            </a:xfrm>
          </p:grpSpPr>
          <p:cxnSp>
            <p:nvCxnSpPr>
              <p:cNvPr id="80" name="Elbow Connector 79"/>
              <p:cNvCxnSpPr/>
              <p:nvPr/>
            </p:nvCxnSpPr>
            <p:spPr bwMode="auto">
              <a:xfrm>
                <a:off x="5762075" y="6071433"/>
                <a:ext cx="479586" cy="2937"/>
              </a:xfrm>
              <a:prstGeom prst="bentConnector3">
                <a:avLst/>
              </a:prstGeom>
              <a:ln w="19050" cmpd="sng">
                <a:solidFill>
                  <a:srgbClr val="00C100"/>
                </a:solidFill>
                <a:prstDash val="sysDash"/>
                <a:headEnd type="none" w="med" len="med"/>
                <a:tailEnd type="triangle"/>
              </a:ln>
              <a:extLst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81" name="TextBox 80"/>
              <p:cNvSpPr txBox="1"/>
              <p:nvPr/>
            </p:nvSpPr>
            <p:spPr>
              <a:xfrm>
                <a:off x="5722723" y="5682356"/>
                <a:ext cx="523728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Stimulatory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Interaction</a:t>
                </a:r>
                <a:endParaRPr lang="en-US" sz="1600" dirty="0"/>
              </a:p>
            </p:txBody>
          </p:sp>
        </p:grpSp>
        <p:grpSp>
          <p:nvGrpSpPr>
            <p:cNvPr id="70" name="Group 69"/>
            <p:cNvGrpSpPr/>
            <p:nvPr userDrawn="1"/>
          </p:nvGrpSpPr>
          <p:grpSpPr>
            <a:xfrm>
              <a:off x="6687664" y="5683715"/>
              <a:ext cx="492939" cy="390546"/>
              <a:chOff x="6572726" y="5682356"/>
              <a:chExt cx="492939" cy="390546"/>
            </a:xfrm>
          </p:grpSpPr>
          <p:cxnSp>
            <p:nvCxnSpPr>
              <p:cNvPr id="78" name="Elbow Connector 77"/>
              <p:cNvCxnSpPr/>
              <p:nvPr/>
            </p:nvCxnSpPr>
            <p:spPr bwMode="auto">
              <a:xfrm>
                <a:off x="6621612" y="6072901"/>
                <a:ext cx="439470" cy="1"/>
              </a:xfrm>
              <a:prstGeom prst="bentConnector3">
                <a:avLst/>
              </a:prstGeom>
              <a:ln w="19050" cmpd="sng">
                <a:solidFill>
                  <a:srgbClr val="FF0000"/>
                </a:solidFill>
                <a:prstDash val="sysDash"/>
                <a:headEnd type="none" w="med" len="med"/>
                <a:tailEnd type="triangle"/>
              </a:ln>
              <a:extLst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79" name="TextBox 78"/>
              <p:cNvSpPr txBox="1"/>
              <p:nvPr/>
            </p:nvSpPr>
            <p:spPr>
              <a:xfrm>
                <a:off x="6572726" y="5682356"/>
                <a:ext cx="492939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Inhibitory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Interaction</a:t>
                </a:r>
                <a:endParaRPr lang="en-US" sz="1600" dirty="0"/>
              </a:p>
            </p:txBody>
          </p:sp>
        </p:grpSp>
        <p:grpSp>
          <p:nvGrpSpPr>
            <p:cNvPr id="71" name="Group 70"/>
            <p:cNvGrpSpPr/>
            <p:nvPr userDrawn="1"/>
          </p:nvGrpSpPr>
          <p:grpSpPr>
            <a:xfrm>
              <a:off x="7429995" y="5682356"/>
              <a:ext cx="492939" cy="393265"/>
              <a:chOff x="7429995" y="5682356"/>
              <a:chExt cx="492939" cy="393265"/>
            </a:xfrm>
          </p:grpSpPr>
          <p:cxnSp>
            <p:nvCxnSpPr>
              <p:cNvPr id="76" name="Elbow Connector 75"/>
              <p:cNvCxnSpPr/>
              <p:nvPr/>
            </p:nvCxnSpPr>
            <p:spPr bwMode="auto">
              <a:xfrm>
                <a:off x="7468932" y="6070181"/>
                <a:ext cx="441129" cy="5440"/>
              </a:xfrm>
              <a:prstGeom prst="bentConnector3">
                <a:avLst>
                  <a:gd name="adj1" fmla="val 100789"/>
                </a:avLst>
              </a:prstGeom>
              <a:ln w="19050" cmpd="sng">
                <a:solidFill>
                  <a:srgbClr val="FFF777"/>
                </a:solidFill>
                <a:prstDash val="sysDash"/>
                <a:headEnd type="triangle"/>
                <a:tailEnd type="triangle"/>
              </a:ln>
              <a:extLst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7" name="TextBox 76"/>
              <p:cNvSpPr txBox="1"/>
              <p:nvPr/>
            </p:nvSpPr>
            <p:spPr>
              <a:xfrm>
                <a:off x="7429995" y="5682356"/>
                <a:ext cx="492939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Undefined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Interaction</a:t>
                </a:r>
                <a:endParaRPr lang="en-US" sz="1600" dirty="0"/>
              </a:p>
            </p:txBody>
          </p:sp>
        </p:grpSp>
        <p:grpSp>
          <p:nvGrpSpPr>
            <p:cNvPr id="72" name="Group 71"/>
            <p:cNvGrpSpPr/>
            <p:nvPr userDrawn="1"/>
          </p:nvGrpSpPr>
          <p:grpSpPr>
            <a:xfrm>
              <a:off x="5158221" y="5683715"/>
              <a:ext cx="516768" cy="390546"/>
              <a:chOff x="4880304" y="5682356"/>
              <a:chExt cx="516768" cy="390546"/>
            </a:xfrm>
          </p:grpSpPr>
          <p:cxnSp>
            <p:nvCxnSpPr>
              <p:cNvPr id="74" name="Elbow Connector 73"/>
              <p:cNvCxnSpPr/>
              <p:nvPr/>
            </p:nvCxnSpPr>
            <p:spPr bwMode="auto">
              <a:xfrm>
                <a:off x="4917486" y="6072901"/>
                <a:ext cx="479586" cy="1"/>
              </a:xfrm>
              <a:prstGeom prst="bentConnector3">
                <a:avLst/>
              </a:prstGeom>
              <a:ln w="19050" cmpd="sng">
                <a:solidFill>
                  <a:srgbClr val="FE9406"/>
                </a:solidFill>
                <a:headEnd type="none" w="med" len="med"/>
                <a:tailEnd type="oval" w="med" len="sm"/>
              </a:ln>
              <a:extLst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75" name="TextBox 74"/>
              <p:cNvSpPr txBox="1"/>
              <p:nvPr/>
            </p:nvSpPr>
            <p:spPr>
              <a:xfrm>
                <a:off x="4880304" y="5682356"/>
                <a:ext cx="511921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err="1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Dephos</a:t>
                </a: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-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err="1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phorylation</a:t>
                </a:r>
                <a:endParaRPr lang="en-US" sz="1600" dirty="0" smtClean="0">
                  <a:solidFill>
                    <a:schemeClr val="bg1"/>
                  </a:solidFill>
                  <a:latin typeface="Arial Narrow"/>
                  <a:cs typeface="Arial Narrow"/>
                </a:endParaRPr>
              </a:p>
            </p:txBody>
          </p:sp>
        </p:grpSp>
        <p:sp>
          <p:nvSpPr>
            <p:cNvPr id="73" name="TextBox 72"/>
            <p:cNvSpPr txBox="1"/>
            <p:nvPr/>
          </p:nvSpPr>
          <p:spPr>
            <a:xfrm>
              <a:off x="1474411" y="5768503"/>
              <a:ext cx="414644" cy="1848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A5ADCB"/>
                  </a:solidFill>
                  <a:latin typeface="Arial Narrow"/>
                  <a:cs typeface="Arial Narrow"/>
                </a:rPr>
                <a:t>Legend</a:t>
              </a:r>
              <a:endParaRPr lang="en-US" sz="1800" dirty="0">
                <a:solidFill>
                  <a:srgbClr val="A5ADCB"/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905210"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</a:defRPr>
      </a:lvl6pPr>
      <a:lvl7pPr marL="1810421"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</a:defRPr>
      </a:lvl7pPr>
      <a:lvl8pPr marL="2715631"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</a:defRPr>
      </a:lvl8pPr>
      <a:lvl9pPr marL="3620841"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678908" indent="-678908" algn="l" rtl="0" eaLnBrk="1" fontAlgn="base" hangingPunct="1">
        <a:spcBef>
          <a:spcPct val="20000"/>
        </a:spcBef>
        <a:spcAft>
          <a:spcPct val="0"/>
        </a:spcAft>
        <a:buChar char="•"/>
        <a:defRPr sz="63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1470967" indent="-565756" algn="l" rtl="0" eaLnBrk="1" fontAlgn="base" hangingPunct="1">
        <a:spcBef>
          <a:spcPct val="20000"/>
        </a:spcBef>
        <a:spcAft>
          <a:spcPct val="0"/>
        </a:spcAft>
        <a:buChar char="–"/>
        <a:defRPr sz="5500">
          <a:solidFill>
            <a:schemeClr val="tx1"/>
          </a:solidFill>
          <a:latin typeface="+mn-lt"/>
          <a:ea typeface="+mn-ea"/>
        </a:defRPr>
      </a:lvl2pPr>
      <a:lvl3pPr marL="2263026" indent="-452605" algn="l" rtl="0" eaLnBrk="1" fontAlgn="base" hangingPunct="1">
        <a:spcBef>
          <a:spcPct val="20000"/>
        </a:spcBef>
        <a:spcAft>
          <a:spcPct val="0"/>
        </a:spcAft>
        <a:buChar char="•"/>
        <a:defRPr sz="4800">
          <a:solidFill>
            <a:schemeClr val="tx1"/>
          </a:solidFill>
          <a:latin typeface="+mn-lt"/>
          <a:ea typeface="+mn-ea"/>
        </a:defRPr>
      </a:lvl3pPr>
      <a:lvl4pPr marL="3168236" indent="-452605" algn="l" rtl="0" eaLnBrk="1" fontAlgn="base" hangingPunct="1">
        <a:spcBef>
          <a:spcPct val="20000"/>
        </a:spcBef>
        <a:spcAft>
          <a:spcPct val="0"/>
        </a:spcAft>
        <a:buChar char="–"/>
        <a:defRPr sz="4000">
          <a:solidFill>
            <a:schemeClr val="tx1"/>
          </a:solidFill>
          <a:latin typeface="+mn-lt"/>
          <a:ea typeface="+mn-ea"/>
        </a:defRPr>
      </a:lvl4pPr>
      <a:lvl5pPr marL="4073446" indent="-452605" algn="l" rtl="0" eaLnBrk="1" fontAlgn="base" hangingPunct="1">
        <a:spcBef>
          <a:spcPct val="20000"/>
        </a:spcBef>
        <a:spcAft>
          <a:spcPct val="0"/>
        </a:spcAft>
        <a:buChar char="»"/>
        <a:defRPr sz="4000">
          <a:solidFill>
            <a:schemeClr val="tx1"/>
          </a:solidFill>
          <a:latin typeface="+mn-lt"/>
          <a:ea typeface="+mn-ea"/>
        </a:defRPr>
      </a:lvl5pPr>
      <a:lvl6pPr marL="4978657" indent="-452605" algn="l" rtl="0" eaLnBrk="1" fontAlgn="base" hangingPunct="1">
        <a:spcBef>
          <a:spcPct val="20000"/>
        </a:spcBef>
        <a:spcAft>
          <a:spcPct val="0"/>
        </a:spcAft>
        <a:buChar char="»"/>
        <a:defRPr sz="4000">
          <a:solidFill>
            <a:schemeClr val="tx1"/>
          </a:solidFill>
          <a:latin typeface="+mn-lt"/>
          <a:ea typeface="+mn-ea"/>
        </a:defRPr>
      </a:lvl6pPr>
      <a:lvl7pPr marL="5883867" indent="-452605" algn="l" rtl="0" eaLnBrk="1" fontAlgn="base" hangingPunct="1">
        <a:spcBef>
          <a:spcPct val="20000"/>
        </a:spcBef>
        <a:spcAft>
          <a:spcPct val="0"/>
        </a:spcAft>
        <a:buChar char="»"/>
        <a:defRPr sz="4000">
          <a:solidFill>
            <a:schemeClr val="tx1"/>
          </a:solidFill>
          <a:latin typeface="+mn-lt"/>
          <a:ea typeface="+mn-ea"/>
        </a:defRPr>
      </a:lvl7pPr>
      <a:lvl8pPr marL="6789077" indent="-452605" algn="l" rtl="0" eaLnBrk="1" fontAlgn="base" hangingPunct="1">
        <a:spcBef>
          <a:spcPct val="20000"/>
        </a:spcBef>
        <a:spcAft>
          <a:spcPct val="0"/>
        </a:spcAft>
        <a:buChar char="»"/>
        <a:defRPr sz="4000">
          <a:solidFill>
            <a:schemeClr val="tx1"/>
          </a:solidFill>
          <a:latin typeface="+mn-lt"/>
          <a:ea typeface="+mn-ea"/>
        </a:defRPr>
      </a:lvl8pPr>
      <a:lvl9pPr marL="7694287" indent="-452605" algn="l" rtl="0" eaLnBrk="1" fontAlgn="base" hangingPunct="1">
        <a:spcBef>
          <a:spcPct val="20000"/>
        </a:spcBef>
        <a:spcAft>
          <a:spcPct val="0"/>
        </a:spcAft>
        <a:buChar char="»"/>
        <a:defRPr sz="4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05210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10421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15631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20841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26051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31262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36472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241682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7247252" y="276188"/>
            <a:ext cx="10537505" cy="921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181042" tIns="90521" rIns="181042" bIns="90521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dirty="0" smtClean="0">
                <a:solidFill>
                  <a:srgbClr val="FFBB07"/>
                </a:solidFill>
                <a:latin typeface="Arial Narrow" charset="0"/>
              </a:rPr>
              <a:t>Hepatocyte Growth Factor Receptor MET</a:t>
            </a:r>
            <a:endParaRPr lang="en-US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609471" y="263933"/>
            <a:ext cx="9728093" cy="975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181042" tIns="90521" rIns="181042" bIns="9052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1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51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</a:t>
            </a:r>
            <a:r>
              <a:rPr lang="en-US" sz="51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P08581</a:t>
            </a:r>
            <a:endParaRPr lang="en-US" sz="51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1377886" y="12903857"/>
            <a:ext cx="6996825" cy="552142"/>
          </a:xfrm>
          <a:prstGeom prst="rect">
            <a:avLst/>
          </a:prstGeom>
          <a:noFill/>
        </p:spPr>
        <p:txBody>
          <a:bodyPr wrap="square" lIns="181042" tIns="90521" rIns="181042" bIns="90521" rtlCol="0">
            <a:spAutoFit/>
          </a:bodyPr>
          <a:lstStyle/>
          <a:p>
            <a:r>
              <a:rPr lang="en-US" sz="2400" dirty="0">
                <a:solidFill>
                  <a:srgbClr val="A5ADCB"/>
                </a:solidFill>
                <a:latin typeface="Arial Narrow"/>
                <a:cs typeface="Arial Narrow"/>
              </a:rPr>
              <a:t>Prepared by </a:t>
            </a:r>
            <a:r>
              <a:rPr lang="en-US" sz="2400" dirty="0" err="1" smtClean="0">
                <a:solidFill>
                  <a:srgbClr val="A5ADCB"/>
                </a:solidFill>
                <a:latin typeface="Arial Narrow"/>
                <a:cs typeface="Arial Narrow"/>
              </a:rPr>
              <a:t>Sofya</a:t>
            </a:r>
            <a:r>
              <a:rPr lang="en-US" sz="2400" dirty="0" smtClean="0">
                <a:solidFill>
                  <a:srgbClr val="A5ADCB"/>
                </a:solidFill>
                <a:latin typeface="Arial Narrow"/>
                <a:cs typeface="Arial Narrow"/>
              </a:rPr>
              <a:t> </a:t>
            </a:r>
            <a:r>
              <a:rPr lang="en-US" sz="2400" dirty="0" err="1" smtClean="0">
                <a:solidFill>
                  <a:srgbClr val="A5ADCB"/>
                </a:solidFill>
                <a:latin typeface="Arial Narrow"/>
                <a:cs typeface="Arial Narrow"/>
              </a:rPr>
              <a:t>Langman</a:t>
            </a:r>
            <a:r>
              <a:rPr lang="en-US" sz="2400" dirty="0" smtClean="0">
                <a:solidFill>
                  <a:srgbClr val="A5ADCB"/>
                </a:solidFill>
                <a:latin typeface="Arial Narrow"/>
                <a:cs typeface="Arial Narrow"/>
              </a:rPr>
              <a:t> and Dr. Steven Pelech </a:t>
            </a:r>
            <a:endParaRPr lang="en-US" sz="24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69" name="Group 68"/>
          <p:cNvGrpSpPr/>
          <p:nvPr/>
        </p:nvGrpSpPr>
        <p:grpSpPr>
          <a:xfrm>
            <a:off x="4635704" y="4790873"/>
            <a:ext cx="1347421" cy="568204"/>
            <a:chOff x="507046" y="3634424"/>
            <a:chExt cx="1257639" cy="550247"/>
          </a:xfrm>
        </p:grpSpPr>
        <p:sp>
          <p:nvSpPr>
            <p:cNvPr id="81" name="Snip Same Side Corner Rectangle 8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507046" y="3639736"/>
              <a:ext cx="1257639" cy="54493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HGF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P14210</a:t>
              </a:r>
              <a:endPara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83" name="Elbow Connector 82"/>
          <p:cNvCxnSpPr/>
          <p:nvPr/>
        </p:nvCxnSpPr>
        <p:spPr bwMode="auto">
          <a:xfrm>
            <a:off x="6039481" y="4969058"/>
            <a:ext cx="2784722" cy="793303"/>
          </a:xfrm>
          <a:prstGeom prst="bentConnector3">
            <a:avLst>
              <a:gd name="adj1" fmla="val 13298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85" name="Group 84"/>
          <p:cNvGrpSpPr/>
          <p:nvPr/>
        </p:nvGrpSpPr>
        <p:grpSpPr>
          <a:xfrm>
            <a:off x="6783810" y="4316827"/>
            <a:ext cx="1236484" cy="562718"/>
            <a:chOff x="537046" y="349955"/>
            <a:chExt cx="1154094" cy="544935"/>
          </a:xfrm>
        </p:grpSpPr>
        <p:sp>
          <p:nvSpPr>
            <p:cNvPr id="86" name="Rounded Rectangle 85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537046" y="349955"/>
              <a:ext cx="1154094" cy="54493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Ron/MST1R</a:t>
              </a:r>
              <a:endParaRPr lang="en-US" sz="14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Q04912</a:t>
              </a:r>
              <a:endParaRPr lang="en-US" sz="14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10736608" y="3122457"/>
            <a:ext cx="1236484" cy="562719"/>
            <a:chOff x="537046" y="349955"/>
            <a:chExt cx="1154094" cy="544934"/>
          </a:xfrm>
        </p:grpSpPr>
        <p:sp>
          <p:nvSpPr>
            <p:cNvPr id="93" name="Rounded Rectangle 92"/>
            <p:cNvSpPr/>
            <p:nvPr/>
          </p:nvSpPr>
          <p:spPr bwMode="auto">
            <a:xfrm>
              <a:off x="574080" y="354625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537046" y="349955"/>
              <a:ext cx="1154094" cy="54493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FAK/PTK2</a:t>
              </a:r>
              <a:endParaRPr lang="en-US" sz="14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Q05397</a:t>
              </a:r>
              <a:endParaRPr lang="en-US" sz="14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10919235" y="1677632"/>
            <a:ext cx="871231" cy="307777"/>
            <a:chOff x="7620676" y="5024219"/>
            <a:chExt cx="862158" cy="359881"/>
          </a:xfrm>
        </p:grpSpPr>
        <p:sp>
          <p:nvSpPr>
            <p:cNvPr id="9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98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98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350" dirty="0" smtClean="0">
                  <a:solidFill>
                    <a:schemeClr val="bg1"/>
                  </a:solidFill>
                  <a:latin typeface="Arial" charset="0"/>
                </a:rPr>
                <a:t>+Y397</a:t>
              </a:r>
              <a:endParaRPr lang="en-US" sz="13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10919235" y="1909470"/>
            <a:ext cx="871231" cy="307777"/>
            <a:chOff x="7620676" y="5024219"/>
            <a:chExt cx="862158" cy="359881"/>
          </a:xfrm>
        </p:grpSpPr>
        <p:sp>
          <p:nvSpPr>
            <p:cNvPr id="10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102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98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350" dirty="0" smtClean="0">
                  <a:solidFill>
                    <a:schemeClr val="bg1"/>
                  </a:solidFill>
                  <a:latin typeface="Arial" charset="0"/>
                </a:rPr>
                <a:t>+Y407</a:t>
              </a:r>
              <a:endParaRPr lang="en-US" sz="13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10919235" y="2142499"/>
            <a:ext cx="871231" cy="307777"/>
            <a:chOff x="7620676" y="5024219"/>
            <a:chExt cx="862158" cy="359881"/>
          </a:xfrm>
        </p:grpSpPr>
        <p:sp>
          <p:nvSpPr>
            <p:cNvPr id="10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106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98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350" dirty="0" smtClean="0">
                  <a:solidFill>
                    <a:schemeClr val="bg1"/>
                  </a:solidFill>
                  <a:latin typeface="Arial" charset="0"/>
                </a:rPr>
                <a:t>+Y576</a:t>
              </a:r>
              <a:endParaRPr lang="en-US" sz="13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10919235" y="2386431"/>
            <a:ext cx="871231" cy="307777"/>
            <a:chOff x="7620676" y="5024219"/>
            <a:chExt cx="862158" cy="359881"/>
          </a:xfrm>
        </p:grpSpPr>
        <p:sp>
          <p:nvSpPr>
            <p:cNvPr id="10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109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98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350" dirty="0" smtClean="0">
                  <a:solidFill>
                    <a:schemeClr val="bg1"/>
                  </a:solidFill>
                  <a:latin typeface="Arial" charset="0"/>
                </a:rPr>
                <a:t>+Y577</a:t>
              </a:r>
              <a:endParaRPr lang="en-US" sz="13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10919235" y="2616923"/>
            <a:ext cx="871231" cy="307777"/>
            <a:chOff x="7620676" y="5024219"/>
            <a:chExt cx="862158" cy="359881"/>
          </a:xfrm>
        </p:grpSpPr>
        <p:sp>
          <p:nvSpPr>
            <p:cNvPr id="11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112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98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350" dirty="0" smtClean="0">
                  <a:solidFill>
                    <a:schemeClr val="bg1"/>
                  </a:solidFill>
                  <a:latin typeface="Arial" charset="0"/>
                </a:rPr>
                <a:t>+Y861</a:t>
              </a:r>
              <a:endParaRPr lang="en-US" sz="13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10919235" y="2844122"/>
            <a:ext cx="871231" cy="307777"/>
            <a:chOff x="7620676" y="5024219"/>
            <a:chExt cx="862158" cy="359881"/>
          </a:xfrm>
        </p:grpSpPr>
        <p:sp>
          <p:nvSpPr>
            <p:cNvPr id="11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115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98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350" dirty="0" smtClean="0">
                  <a:solidFill>
                    <a:schemeClr val="bg1"/>
                  </a:solidFill>
                  <a:latin typeface="Arial" charset="0"/>
                </a:rPr>
                <a:t>+Y925</a:t>
              </a:r>
              <a:endParaRPr lang="en-US" sz="13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12692394" y="3749021"/>
            <a:ext cx="1347421" cy="568204"/>
            <a:chOff x="507046" y="3634424"/>
            <a:chExt cx="1257639" cy="550247"/>
          </a:xfrm>
        </p:grpSpPr>
        <p:sp>
          <p:nvSpPr>
            <p:cNvPr id="121" name="Snip Same Side Corner Rectangle 12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507046" y="3639736"/>
              <a:ext cx="1257639" cy="54493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GAB1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Q13480</a:t>
              </a:r>
              <a:endPara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12930488" y="1728447"/>
            <a:ext cx="871231" cy="307777"/>
            <a:chOff x="7592082" y="5990492"/>
            <a:chExt cx="862158" cy="359881"/>
          </a:xfrm>
        </p:grpSpPr>
        <p:sp>
          <p:nvSpPr>
            <p:cNvPr id="12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125" name="Text Box 160"/>
            <p:cNvSpPr txBox="1">
              <a:spLocks noChangeArrowheads="1"/>
            </p:cNvSpPr>
            <p:nvPr/>
          </p:nvSpPr>
          <p:spPr bwMode="auto">
            <a:xfrm>
              <a:off x="7592082" y="5990492"/>
              <a:ext cx="862158" cy="3598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350" dirty="0" smtClean="0">
                  <a:solidFill>
                    <a:srgbClr val="FFFFFF"/>
                  </a:solidFill>
                  <a:latin typeface="Arial" charset="0"/>
                </a:rPr>
                <a:t>Y285</a:t>
              </a:r>
              <a:endParaRPr lang="en-US" sz="13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12930488" y="3480569"/>
            <a:ext cx="871231" cy="307777"/>
            <a:chOff x="7592082" y="6020192"/>
            <a:chExt cx="862158" cy="359881"/>
          </a:xfrm>
        </p:grpSpPr>
        <p:sp>
          <p:nvSpPr>
            <p:cNvPr id="12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129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98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350" dirty="0" smtClean="0">
                  <a:solidFill>
                    <a:srgbClr val="FFFFFF"/>
                  </a:solidFill>
                  <a:latin typeface="Arial" charset="0"/>
                </a:rPr>
                <a:t>Y659</a:t>
              </a:r>
              <a:endParaRPr lang="en-US" sz="13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12930488" y="2199582"/>
            <a:ext cx="871231" cy="307777"/>
            <a:chOff x="7592082" y="6020192"/>
            <a:chExt cx="862158" cy="359881"/>
          </a:xfrm>
        </p:grpSpPr>
        <p:sp>
          <p:nvSpPr>
            <p:cNvPr id="13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132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98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350" dirty="0" smtClean="0">
                  <a:solidFill>
                    <a:srgbClr val="FFFFFF"/>
                  </a:solidFill>
                  <a:latin typeface="Arial" charset="0"/>
                </a:rPr>
                <a:t>Y373</a:t>
              </a:r>
              <a:endParaRPr lang="en-US" sz="13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12930488" y="1968215"/>
            <a:ext cx="871231" cy="307777"/>
            <a:chOff x="7592082" y="6020192"/>
            <a:chExt cx="862158" cy="359881"/>
          </a:xfrm>
        </p:grpSpPr>
        <p:sp>
          <p:nvSpPr>
            <p:cNvPr id="13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135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98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350" dirty="0" smtClean="0">
                  <a:solidFill>
                    <a:srgbClr val="FFFFFF"/>
                  </a:solidFill>
                  <a:latin typeface="Arial" charset="0"/>
                </a:rPr>
                <a:t>Y307</a:t>
              </a:r>
              <a:endParaRPr lang="en-US" sz="13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36" name="Group 135"/>
          <p:cNvGrpSpPr/>
          <p:nvPr/>
        </p:nvGrpSpPr>
        <p:grpSpPr>
          <a:xfrm>
            <a:off x="12930488" y="3256490"/>
            <a:ext cx="871231" cy="307777"/>
            <a:chOff x="7592082" y="6020192"/>
            <a:chExt cx="862158" cy="359881"/>
          </a:xfrm>
        </p:grpSpPr>
        <p:sp>
          <p:nvSpPr>
            <p:cNvPr id="13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138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98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350" dirty="0" smtClean="0">
                  <a:solidFill>
                    <a:srgbClr val="FFFFFF"/>
                  </a:solidFill>
                  <a:latin typeface="Arial" charset="0"/>
                </a:rPr>
                <a:t>Y627</a:t>
              </a:r>
              <a:endParaRPr lang="en-US" sz="13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12930488" y="3057147"/>
            <a:ext cx="871231" cy="307777"/>
            <a:chOff x="7592082" y="6020192"/>
            <a:chExt cx="862158" cy="359881"/>
          </a:xfrm>
        </p:grpSpPr>
        <p:sp>
          <p:nvSpPr>
            <p:cNvPr id="14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142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98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350" dirty="0" smtClean="0">
                  <a:solidFill>
                    <a:srgbClr val="FFFFFF"/>
                  </a:solidFill>
                  <a:latin typeface="Arial" charset="0"/>
                </a:rPr>
                <a:t>Y589</a:t>
              </a:r>
              <a:endParaRPr lang="en-US" sz="13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12930488" y="2621356"/>
            <a:ext cx="871231" cy="307777"/>
            <a:chOff x="7592082" y="6020192"/>
            <a:chExt cx="862158" cy="359881"/>
          </a:xfrm>
        </p:grpSpPr>
        <p:sp>
          <p:nvSpPr>
            <p:cNvPr id="14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14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98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350" dirty="0" smtClean="0">
                  <a:solidFill>
                    <a:srgbClr val="FFFFFF"/>
                  </a:solidFill>
                  <a:latin typeface="Arial" charset="0"/>
                </a:rPr>
                <a:t>Y447</a:t>
              </a:r>
              <a:endParaRPr lang="en-US" sz="13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12930488" y="2845435"/>
            <a:ext cx="871231" cy="307777"/>
            <a:chOff x="7592082" y="6020192"/>
            <a:chExt cx="862158" cy="359881"/>
          </a:xfrm>
        </p:grpSpPr>
        <p:sp>
          <p:nvSpPr>
            <p:cNvPr id="14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149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98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350" dirty="0" smtClean="0">
                  <a:solidFill>
                    <a:srgbClr val="FFFFFF"/>
                  </a:solidFill>
                  <a:latin typeface="Arial" charset="0"/>
                </a:rPr>
                <a:t>Y472</a:t>
              </a:r>
              <a:endParaRPr lang="en-US" sz="13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50" name="Group 149"/>
          <p:cNvGrpSpPr/>
          <p:nvPr/>
        </p:nvGrpSpPr>
        <p:grpSpPr>
          <a:xfrm>
            <a:off x="12930488" y="2422014"/>
            <a:ext cx="871231" cy="307777"/>
            <a:chOff x="7592082" y="6020192"/>
            <a:chExt cx="862158" cy="359881"/>
          </a:xfrm>
        </p:grpSpPr>
        <p:sp>
          <p:nvSpPr>
            <p:cNvPr id="15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152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98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350" dirty="0" smtClean="0">
                  <a:solidFill>
                    <a:srgbClr val="FFFFFF"/>
                  </a:solidFill>
                  <a:latin typeface="Arial" charset="0"/>
                </a:rPr>
                <a:t>Y406</a:t>
              </a:r>
              <a:endParaRPr lang="en-US" sz="13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175" name="Elbow Connector 174"/>
          <p:cNvCxnSpPr/>
          <p:nvPr/>
        </p:nvCxnSpPr>
        <p:spPr bwMode="auto">
          <a:xfrm rot="16200000" flipV="1">
            <a:off x="9224636" y="4704027"/>
            <a:ext cx="1621455" cy="363583"/>
          </a:xfrm>
          <a:prstGeom prst="bentConnector3">
            <a:avLst>
              <a:gd name="adj1" fmla="val 99582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86" name="Group 185"/>
          <p:cNvGrpSpPr/>
          <p:nvPr/>
        </p:nvGrpSpPr>
        <p:grpSpPr>
          <a:xfrm>
            <a:off x="6808546" y="4978939"/>
            <a:ext cx="1236484" cy="562718"/>
            <a:chOff x="537046" y="349955"/>
            <a:chExt cx="1154094" cy="544935"/>
          </a:xfrm>
        </p:grpSpPr>
        <p:sp>
          <p:nvSpPr>
            <p:cNvPr id="187" name="Rounded Rectangle 186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537046" y="349955"/>
              <a:ext cx="1154094" cy="54493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Abl1</a:t>
              </a:r>
              <a:endParaRPr lang="en-US" sz="14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P00519</a:t>
              </a:r>
              <a:endParaRPr lang="en-US" sz="14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228" name="Group 227"/>
          <p:cNvGrpSpPr/>
          <p:nvPr/>
        </p:nvGrpSpPr>
        <p:grpSpPr>
          <a:xfrm>
            <a:off x="4608216" y="6758830"/>
            <a:ext cx="1347421" cy="568204"/>
            <a:chOff x="507046" y="3634424"/>
            <a:chExt cx="1257639" cy="550247"/>
          </a:xfrm>
        </p:grpSpPr>
        <p:sp>
          <p:nvSpPr>
            <p:cNvPr id="229" name="Snip Same Side Corner Rectangle 22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0" name="TextBox 229"/>
            <p:cNvSpPr txBox="1"/>
            <p:nvPr/>
          </p:nvSpPr>
          <p:spPr>
            <a:xfrm>
              <a:off x="507046" y="3639736"/>
              <a:ext cx="1257639" cy="54493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CBLC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Q9ULV8</a:t>
              </a:r>
              <a:endPara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245" name="AutoShape 153"/>
          <p:cNvSpPr>
            <a:spLocks noChangeArrowheads="1"/>
          </p:cNvSpPr>
          <p:nvPr/>
        </p:nvSpPr>
        <p:spPr bwMode="auto">
          <a:xfrm>
            <a:off x="11072563" y="4615729"/>
            <a:ext cx="616602" cy="24718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tx1"/>
              </a:gs>
              <a:gs pos="50000">
                <a:srgbClr val="008000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246" name="Text Box 154"/>
          <p:cNvSpPr txBox="1">
            <a:spLocks noChangeArrowheads="1"/>
          </p:cNvSpPr>
          <p:nvPr/>
        </p:nvSpPr>
        <p:spPr bwMode="auto">
          <a:xfrm>
            <a:off x="10945248" y="4597472"/>
            <a:ext cx="87123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50" dirty="0" smtClean="0">
                <a:solidFill>
                  <a:schemeClr val="bg1"/>
                </a:solidFill>
                <a:latin typeface="Arial" charset="0"/>
              </a:rPr>
              <a:t>+Y654</a:t>
            </a:r>
            <a:endParaRPr lang="en-US" sz="1350" dirty="0">
              <a:solidFill>
                <a:schemeClr val="bg1"/>
              </a:solidFill>
            </a:endParaRPr>
          </a:p>
        </p:txBody>
      </p:sp>
      <p:grpSp>
        <p:nvGrpSpPr>
          <p:cNvPr id="252" name="Group 251"/>
          <p:cNvGrpSpPr/>
          <p:nvPr/>
        </p:nvGrpSpPr>
        <p:grpSpPr>
          <a:xfrm>
            <a:off x="4608216" y="9547441"/>
            <a:ext cx="1347421" cy="568204"/>
            <a:chOff x="507046" y="3634424"/>
            <a:chExt cx="1257639" cy="550247"/>
          </a:xfrm>
        </p:grpSpPr>
        <p:sp>
          <p:nvSpPr>
            <p:cNvPr id="253" name="Snip Same Side Corner Rectangle 25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4" name="TextBox 253"/>
            <p:cNvSpPr txBox="1"/>
            <p:nvPr/>
          </p:nvSpPr>
          <p:spPr>
            <a:xfrm>
              <a:off x="507046" y="3639736"/>
              <a:ext cx="1257639" cy="54493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FZR1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Q9UM11</a:t>
              </a:r>
              <a:endPara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64" name="Group 263"/>
          <p:cNvGrpSpPr/>
          <p:nvPr/>
        </p:nvGrpSpPr>
        <p:grpSpPr>
          <a:xfrm>
            <a:off x="10770560" y="9541157"/>
            <a:ext cx="1347421" cy="580362"/>
            <a:chOff x="3740102" y="2038925"/>
            <a:chExt cx="1257639" cy="562021"/>
          </a:xfrm>
        </p:grpSpPr>
        <p:sp>
          <p:nvSpPr>
            <p:cNvPr id="265" name="Rounded Rectangle 264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66" name="TextBox 265"/>
            <p:cNvSpPr txBox="1"/>
            <p:nvPr/>
          </p:nvSpPr>
          <p:spPr>
            <a:xfrm>
              <a:off x="3740102" y="2038925"/>
              <a:ext cx="1257639" cy="54493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PTPN11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Q06124</a:t>
              </a:r>
              <a:endParaRPr lang="en-US" sz="140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71" name="Group 270"/>
          <p:cNvGrpSpPr/>
          <p:nvPr/>
        </p:nvGrpSpPr>
        <p:grpSpPr>
          <a:xfrm>
            <a:off x="6782547" y="9547441"/>
            <a:ext cx="1347421" cy="568204"/>
            <a:chOff x="507046" y="3634424"/>
            <a:chExt cx="1257639" cy="550247"/>
          </a:xfrm>
        </p:grpSpPr>
        <p:sp>
          <p:nvSpPr>
            <p:cNvPr id="272" name="Snip Same Side Corner Rectangle 27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73" name="TextBox 272"/>
            <p:cNvSpPr txBox="1"/>
            <p:nvPr/>
          </p:nvSpPr>
          <p:spPr>
            <a:xfrm>
              <a:off x="507046" y="3639736"/>
              <a:ext cx="1257639" cy="54493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PLXNB1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O43157</a:t>
              </a:r>
              <a:endPara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281" name="Rounded Rectangle 280"/>
          <p:cNvSpPr/>
          <p:nvPr/>
        </p:nvSpPr>
        <p:spPr bwMode="auto">
          <a:xfrm>
            <a:off x="10785041" y="4005883"/>
            <a:ext cx="1157132" cy="537009"/>
          </a:xfrm>
          <a:prstGeom prst="roundRect">
            <a:avLst>
              <a:gd name="adj" fmla="val 35897"/>
            </a:avLst>
          </a:prstGeom>
          <a:solidFill>
            <a:srgbClr val="672A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282" name="Rectangle 281"/>
          <p:cNvSpPr/>
          <p:nvPr/>
        </p:nvSpPr>
        <p:spPr>
          <a:xfrm>
            <a:off x="10745364" y="4001062"/>
            <a:ext cx="1236484" cy="5627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400" dirty="0" err="1" smtClean="0">
                <a:solidFill>
                  <a:schemeClr val="bg1"/>
                </a:solidFill>
                <a:latin typeface="Arial" charset="0"/>
              </a:rPr>
              <a:t>Src</a:t>
            </a:r>
            <a:endParaRPr lang="en-US" sz="1400" dirty="0">
              <a:solidFill>
                <a:schemeClr val="bg1"/>
              </a:solidFill>
              <a:latin typeface="Arial" charset="0"/>
            </a:endParaRPr>
          </a:p>
          <a:p>
            <a:pPr algn="ctr">
              <a:lnSpc>
                <a:spcPct val="110000"/>
              </a:lnSpc>
            </a:pPr>
            <a:r>
              <a:rPr lang="en-US" sz="1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Arial" charset="0"/>
              </a:rPr>
              <a:t>P12931</a:t>
            </a:r>
            <a:endParaRPr lang="en-US" sz="14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84" name="AutoShape 153"/>
          <p:cNvSpPr>
            <a:spLocks noChangeArrowheads="1"/>
          </p:cNvSpPr>
          <p:nvPr/>
        </p:nvSpPr>
        <p:spPr bwMode="auto">
          <a:xfrm>
            <a:off x="11045643" y="3750355"/>
            <a:ext cx="616602" cy="24718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tx1"/>
              </a:gs>
              <a:gs pos="50000">
                <a:srgbClr val="008000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285" name="Text Box 154"/>
          <p:cNvSpPr txBox="1">
            <a:spLocks noChangeArrowheads="1"/>
          </p:cNvSpPr>
          <p:nvPr/>
        </p:nvSpPr>
        <p:spPr bwMode="auto">
          <a:xfrm>
            <a:off x="10918328" y="3744798"/>
            <a:ext cx="87123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50" dirty="0" smtClean="0">
                <a:solidFill>
                  <a:schemeClr val="bg1"/>
                </a:solidFill>
                <a:latin typeface="Arial" charset="0"/>
              </a:rPr>
              <a:t>+Y418</a:t>
            </a:r>
            <a:endParaRPr lang="en-US" sz="1350" dirty="0">
              <a:solidFill>
                <a:schemeClr val="bg1"/>
              </a:solidFill>
            </a:endParaRPr>
          </a:p>
        </p:txBody>
      </p:sp>
      <p:grpSp>
        <p:nvGrpSpPr>
          <p:cNvPr id="302" name="Group 301"/>
          <p:cNvGrpSpPr/>
          <p:nvPr/>
        </p:nvGrpSpPr>
        <p:grpSpPr>
          <a:xfrm>
            <a:off x="6569189" y="3506938"/>
            <a:ext cx="1631412" cy="562718"/>
            <a:chOff x="371271" y="1139280"/>
            <a:chExt cx="1522707" cy="544934"/>
          </a:xfrm>
        </p:grpSpPr>
        <p:sp>
          <p:nvSpPr>
            <p:cNvPr id="303" name="Rounded Rectangle 30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04" name="Rectangle 303"/>
            <p:cNvSpPr/>
            <p:nvPr/>
          </p:nvSpPr>
          <p:spPr>
            <a:xfrm>
              <a:off x="371271" y="1139280"/>
              <a:ext cx="1522707" cy="54493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err="1" smtClean="0">
                  <a:solidFill>
                    <a:schemeClr val="bg1"/>
                  </a:solidFill>
                  <a:latin typeface="Arial" charset="0"/>
                </a:rPr>
                <a:t>PKCa</a:t>
              </a:r>
              <a:endParaRPr lang="en-US" sz="14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P17252</a:t>
              </a:r>
              <a:endParaRPr lang="en-US" sz="14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11" name="Group 310"/>
          <p:cNvGrpSpPr/>
          <p:nvPr/>
        </p:nvGrpSpPr>
        <p:grpSpPr>
          <a:xfrm>
            <a:off x="6569189" y="2869612"/>
            <a:ext cx="1631412" cy="562718"/>
            <a:chOff x="371271" y="1139280"/>
            <a:chExt cx="1522707" cy="544934"/>
          </a:xfrm>
        </p:grpSpPr>
        <p:sp>
          <p:nvSpPr>
            <p:cNvPr id="312" name="Rounded Rectangle 311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3" name="Rectangle 312"/>
            <p:cNvSpPr/>
            <p:nvPr/>
          </p:nvSpPr>
          <p:spPr>
            <a:xfrm>
              <a:off x="371271" y="1139280"/>
              <a:ext cx="1522707" cy="54493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err="1" smtClean="0">
                  <a:solidFill>
                    <a:schemeClr val="bg1"/>
                  </a:solidFill>
                  <a:latin typeface="Arial" charset="0"/>
                </a:rPr>
                <a:t>PKCd</a:t>
              </a:r>
              <a:endParaRPr lang="en-US" sz="14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Q05655</a:t>
              </a:r>
              <a:endParaRPr lang="en-US" sz="14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14" name="Group 313"/>
          <p:cNvGrpSpPr/>
          <p:nvPr/>
        </p:nvGrpSpPr>
        <p:grpSpPr>
          <a:xfrm>
            <a:off x="6569189" y="2245994"/>
            <a:ext cx="1631412" cy="562718"/>
            <a:chOff x="371271" y="1139280"/>
            <a:chExt cx="1522707" cy="544934"/>
          </a:xfrm>
        </p:grpSpPr>
        <p:sp>
          <p:nvSpPr>
            <p:cNvPr id="315" name="Rounded Rectangle 314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6" name="Rectangle 315"/>
            <p:cNvSpPr/>
            <p:nvPr/>
          </p:nvSpPr>
          <p:spPr>
            <a:xfrm>
              <a:off x="371271" y="1139280"/>
              <a:ext cx="1522707" cy="54493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err="1" smtClean="0">
                  <a:solidFill>
                    <a:schemeClr val="bg1"/>
                  </a:solidFill>
                  <a:latin typeface="Arial" charset="0"/>
                </a:rPr>
                <a:t>PKCe</a:t>
              </a:r>
              <a:endParaRPr lang="en-US" sz="14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Q02156</a:t>
              </a:r>
              <a:endParaRPr lang="en-US" sz="14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17" name="Group 316"/>
          <p:cNvGrpSpPr/>
          <p:nvPr/>
        </p:nvGrpSpPr>
        <p:grpSpPr>
          <a:xfrm>
            <a:off x="6569189" y="1630771"/>
            <a:ext cx="1631412" cy="562718"/>
            <a:chOff x="371271" y="1139280"/>
            <a:chExt cx="1522707" cy="544934"/>
          </a:xfrm>
        </p:grpSpPr>
        <p:sp>
          <p:nvSpPr>
            <p:cNvPr id="318" name="Rounded Rectangle 317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9" name="Rectangle 318"/>
            <p:cNvSpPr/>
            <p:nvPr/>
          </p:nvSpPr>
          <p:spPr>
            <a:xfrm>
              <a:off x="371271" y="1139280"/>
              <a:ext cx="1522707" cy="54493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err="1" smtClean="0">
                  <a:solidFill>
                    <a:schemeClr val="bg1"/>
                  </a:solidFill>
                  <a:latin typeface="Arial" charset="0"/>
                </a:rPr>
                <a:t>PKCz</a:t>
              </a:r>
              <a:endParaRPr lang="en-US" sz="14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Q05513</a:t>
              </a:r>
              <a:endParaRPr lang="en-US" sz="14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28" name="Elbow Connector 327"/>
          <p:cNvCxnSpPr/>
          <p:nvPr/>
        </p:nvCxnSpPr>
        <p:spPr bwMode="auto">
          <a:xfrm rot="16200000" flipH="1">
            <a:off x="7887493" y="2599953"/>
            <a:ext cx="1922895" cy="546501"/>
          </a:xfrm>
          <a:prstGeom prst="bentConnector2">
            <a:avLst/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333" name="Group 332"/>
          <p:cNvGrpSpPr/>
          <p:nvPr/>
        </p:nvGrpSpPr>
        <p:grpSpPr>
          <a:xfrm>
            <a:off x="8821825" y="8174086"/>
            <a:ext cx="1347421" cy="568204"/>
            <a:chOff x="507046" y="3634424"/>
            <a:chExt cx="1257639" cy="550247"/>
          </a:xfrm>
        </p:grpSpPr>
        <p:sp>
          <p:nvSpPr>
            <p:cNvPr id="334" name="Snip Same Side Corner Rectangle 33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35" name="TextBox 334"/>
            <p:cNvSpPr txBox="1"/>
            <p:nvPr/>
          </p:nvSpPr>
          <p:spPr>
            <a:xfrm>
              <a:off x="507046" y="3639736"/>
              <a:ext cx="1257639" cy="54493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SH3KBP1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Q96B97</a:t>
              </a:r>
              <a:endPara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39" name="Group 338"/>
          <p:cNvGrpSpPr/>
          <p:nvPr/>
        </p:nvGrpSpPr>
        <p:grpSpPr>
          <a:xfrm>
            <a:off x="4608216" y="7450186"/>
            <a:ext cx="1347421" cy="568204"/>
            <a:chOff x="507046" y="3634424"/>
            <a:chExt cx="1257639" cy="550247"/>
          </a:xfrm>
        </p:grpSpPr>
        <p:sp>
          <p:nvSpPr>
            <p:cNvPr id="340" name="Snip Same Side Corner Rectangle 33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41" name="TextBox 340"/>
            <p:cNvSpPr txBox="1"/>
            <p:nvPr/>
          </p:nvSpPr>
          <p:spPr>
            <a:xfrm>
              <a:off x="507046" y="3639736"/>
              <a:ext cx="1257639" cy="54493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DCN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P07585</a:t>
              </a:r>
              <a:endPara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57" name="Group 356"/>
          <p:cNvGrpSpPr/>
          <p:nvPr/>
        </p:nvGrpSpPr>
        <p:grpSpPr>
          <a:xfrm>
            <a:off x="6782547" y="7450186"/>
            <a:ext cx="1347421" cy="568204"/>
            <a:chOff x="507046" y="3634424"/>
            <a:chExt cx="1257639" cy="550247"/>
          </a:xfrm>
        </p:grpSpPr>
        <p:sp>
          <p:nvSpPr>
            <p:cNvPr id="358" name="Snip Same Side Corner Rectangle 35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9" name="TextBox 358"/>
            <p:cNvSpPr txBox="1"/>
            <p:nvPr/>
          </p:nvSpPr>
          <p:spPr>
            <a:xfrm>
              <a:off x="507046" y="3639736"/>
              <a:ext cx="1257639" cy="54493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HGS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O14964</a:t>
              </a:r>
              <a:endPara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64" name="Group 363"/>
          <p:cNvGrpSpPr/>
          <p:nvPr/>
        </p:nvGrpSpPr>
        <p:grpSpPr>
          <a:xfrm>
            <a:off x="10713399" y="5806005"/>
            <a:ext cx="1347421" cy="568204"/>
            <a:chOff x="507046" y="3634424"/>
            <a:chExt cx="1257639" cy="550247"/>
          </a:xfrm>
        </p:grpSpPr>
        <p:sp>
          <p:nvSpPr>
            <p:cNvPr id="365" name="Snip Same Side Corner Rectangle 36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66" name="TextBox 365"/>
            <p:cNvSpPr txBox="1"/>
            <p:nvPr/>
          </p:nvSpPr>
          <p:spPr>
            <a:xfrm>
              <a:off x="507046" y="3639736"/>
              <a:ext cx="1257639" cy="54493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Shc1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P29353</a:t>
              </a:r>
              <a:endPara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368" name="AutoShape 153"/>
          <p:cNvSpPr>
            <a:spLocks noChangeArrowheads="1"/>
          </p:cNvSpPr>
          <p:nvPr/>
        </p:nvSpPr>
        <p:spPr bwMode="auto">
          <a:xfrm>
            <a:off x="11089828" y="5555321"/>
            <a:ext cx="616602" cy="24718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tx1"/>
              </a:gs>
              <a:gs pos="50000">
                <a:srgbClr val="008000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369" name="Text Box 154"/>
          <p:cNvSpPr txBox="1">
            <a:spLocks noChangeArrowheads="1"/>
          </p:cNvSpPr>
          <p:nvPr/>
        </p:nvSpPr>
        <p:spPr bwMode="auto">
          <a:xfrm>
            <a:off x="10962513" y="5537064"/>
            <a:ext cx="87123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50" dirty="0" smtClean="0">
                <a:solidFill>
                  <a:schemeClr val="bg1"/>
                </a:solidFill>
                <a:latin typeface="Arial" charset="0"/>
              </a:rPr>
              <a:t>+Y317</a:t>
            </a:r>
            <a:endParaRPr lang="en-US" sz="1350" dirty="0">
              <a:solidFill>
                <a:schemeClr val="bg1"/>
              </a:solidFill>
            </a:endParaRPr>
          </a:p>
        </p:txBody>
      </p:sp>
      <p:grpSp>
        <p:nvGrpSpPr>
          <p:cNvPr id="375" name="Group 374"/>
          <p:cNvGrpSpPr/>
          <p:nvPr/>
        </p:nvGrpSpPr>
        <p:grpSpPr>
          <a:xfrm>
            <a:off x="8830579" y="8868799"/>
            <a:ext cx="1347421" cy="568204"/>
            <a:chOff x="507046" y="3634424"/>
            <a:chExt cx="1257639" cy="550247"/>
          </a:xfrm>
        </p:grpSpPr>
        <p:sp>
          <p:nvSpPr>
            <p:cNvPr id="376" name="Snip Same Side Corner Rectangle 37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77" name="TextBox 376"/>
            <p:cNvSpPr txBox="1"/>
            <p:nvPr/>
          </p:nvSpPr>
          <p:spPr>
            <a:xfrm>
              <a:off x="507046" y="3639736"/>
              <a:ext cx="1257639" cy="54493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SOS1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Q07889</a:t>
              </a:r>
              <a:endPara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81" name="Group 380"/>
          <p:cNvGrpSpPr/>
          <p:nvPr/>
        </p:nvGrpSpPr>
        <p:grpSpPr>
          <a:xfrm>
            <a:off x="8895134" y="9567831"/>
            <a:ext cx="1236484" cy="562718"/>
            <a:chOff x="537046" y="349955"/>
            <a:chExt cx="1154094" cy="544935"/>
          </a:xfrm>
        </p:grpSpPr>
        <p:sp>
          <p:nvSpPr>
            <p:cNvPr id="382" name="Rounded Rectangle 381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83" name="Rectangle 382"/>
            <p:cNvSpPr/>
            <p:nvPr/>
          </p:nvSpPr>
          <p:spPr>
            <a:xfrm>
              <a:off x="537046" y="349955"/>
              <a:ext cx="1154094" cy="54493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EGFR</a:t>
              </a:r>
              <a:endParaRPr lang="en-US" sz="14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P00533</a:t>
              </a:r>
              <a:endParaRPr lang="en-US" sz="14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394" name="Group 393"/>
          <p:cNvGrpSpPr/>
          <p:nvPr/>
        </p:nvGrpSpPr>
        <p:grpSpPr>
          <a:xfrm>
            <a:off x="8821825" y="7482730"/>
            <a:ext cx="1347421" cy="568204"/>
            <a:chOff x="507046" y="3634424"/>
            <a:chExt cx="1257639" cy="550247"/>
          </a:xfrm>
        </p:grpSpPr>
        <p:sp>
          <p:nvSpPr>
            <p:cNvPr id="395" name="Snip Same Side Corner Rectangle 39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96" name="TextBox 395"/>
            <p:cNvSpPr txBox="1"/>
            <p:nvPr/>
          </p:nvSpPr>
          <p:spPr>
            <a:xfrm>
              <a:off x="507046" y="3639736"/>
              <a:ext cx="1257639" cy="54493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RANBP10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Q6VN20</a:t>
              </a:r>
              <a:endPara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06" name="Group 405"/>
          <p:cNvGrpSpPr/>
          <p:nvPr/>
        </p:nvGrpSpPr>
        <p:grpSpPr>
          <a:xfrm>
            <a:off x="6782547" y="8144898"/>
            <a:ext cx="1347421" cy="568206"/>
            <a:chOff x="507046" y="3634424"/>
            <a:chExt cx="1257639" cy="550249"/>
          </a:xfrm>
        </p:grpSpPr>
        <p:sp>
          <p:nvSpPr>
            <p:cNvPr id="407" name="Snip Same Side Corner Rectangle 40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08" name="TextBox 407"/>
            <p:cNvSpPr txBox="1"/>
            <p:nvPr/>
          </p:nvSpPr>
          <p:spPr>
            <a:xfrm>
              <a:off x="507046" y="3639738"/>
              <a:ext cx="1257639" cy="54493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MUC20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Q8N307</a:t>
              </a:r>
              <a:endPara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16" name="Group 415"/>
          <p:cNvGrpSpPr/>
          <p:nvPr/>
        </p:nvGrpSpPr>
        <p:grpSpPr>
          <a:xfrm>
            <a:off x="6782547" y="10255235"/>
            <a:ext cx="1347421" cy="568204"/>
            <a:chOff x="507046" y="3634424"/>
            <a:chExt cx="1257639" cy="550247"/>
          </a:xfrm>
        </p:grpSpPr>
        <p:sp>
          <p:nvSpPr>
            <p:cNvPr id="417" name="Snip Same Side Corner Rectangle 41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18" name="TextBox 417"/>
            <p:cNvSpPr txBox="1"/>
            <p:nvPr/>
          </p:nvSpPr>
          <p:spPr>
            <a:xfrm>
              <a:off x="507046" y="3639736"/>
              <a:ext cx="1257639" cy="54493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RANBP9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Q96S59</a:t>
              </a:r>
              <a:endPara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38" name="Group 437"/>
          <p:cNvGrpSpPr/>
          <p:nvPr/>
        </p:nvGrpSpPr>
        <p:grpSpPr>
          <a:xfrm>
            <a:off x="8895134" y="10257971"/>
            <a:ext cx="1236484" cy="562718"/>
            <a:chOff x="537046" y="349955"/>
            <a:chExt cx="1154094" cy="544935"/>
          </a:xfrm>
        </p:grpSpPr>
        <p:sp>
          <p:nvSpPr>
            <p:cNvPr id="439" name="Rounded Rectangle 438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40" name="Rectangle 439"/>
            <p:cNvSpPr/>
            <p:nvPr/>
          </p:nvSpPr>
          <p:spPr>
            <a:xfrm>
              <a:off x="537046" y="349955"/>
              <a:ext cx="1154094" cy="54493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KDR</a:t>
              </a:r>
              <a:endParaRPr lang="en-US" sz="14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P35968</a:t>
              </a:r>
              <a:endParaRPr lang="en-US" sz="14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239" name="Group 238"/>
          <p:cNvGrpSpPr/>
          <p:nvPr/>
        </p:nvGrpSpPr>
        <p:grpSpPr>
          <a:xfrm>
            <a:off x="8824203" y="5607827"/>
            <a:ext cx="1236484" cy="562719"/>
            <a:chOff x="537046" y="349955"/>
            <a:chExt cx="1154094" cy="544935"/>
          </a:xfrm>
        </p:grpSpPr>
        <p:sp>
          <p:nvSpPr>
            <p:cNvPr id="240" name="Rounded Rectangle 239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8" name="Rectangle 247"/>
            <p:cNvSpPr/>
            <p:nvPr/>
          </p:nvSpPr>
          <p:spPr>
            <a:xfrm>
              <a:off x="537046" y="349955"/>
              <a:ext cx="1154094" cy="54493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HGFR/MET</a:t>
              </a:r>
              <a:endParaRPr lang="en-US" sz="14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P08581</a:t>
              </a:r>
              <a:endParaRPr lang="en-US" sz="14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249" name="Group 248"/>
          <p:cNvGrpSpPr/>
          <p:nvPr/>
        </p:nvGrpSpPr>
        <p:grpSpPr>
          <a:xfrm>
            <a:off x="9006830" y="3896377"/>
            <a:ext cx="871231" cy="307777"/>
            <a:chOff x="7620676" y="4980057"/>
            <a:chExt cx="862158" cy="359881"/>
          </a:xfrm>
        </p:grpSpPr>
        <p:sp>
          <p:nvSpPr>
            <p:cNvPr id="250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51" name="Text Box 154"/>
            <p:cNvSpPr txBox="1">
              <a:spLocks noChangeArrowheads="1"/>
            </p:cNvSpPr>
            <p:nvPr/>
          </p:nvSpPr>
          <p:spPr bwMode="auto">
            <a:xfrm>
              <a:off x="7620676" y="4980057"/>
              <a:ext cx="862158" cy="3598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350" dirty="0" smtClean="0">
                  <a:solidFill>
                    <a:schemeClr val="bg1"/>
                  </a:solidFill>
                  <a:latin typeface="Arial" charset="0"/>
                </a:rPr>
                <a:t>+Y1003</a:t>
              </a:r>
              <a:endParaRPr lang="en-US" sz="13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56" name="Group 255"/>
          <p:cNvGrpSpPr/>
          <p:nvPr/>
        </p:nvGrpSpPr>
        <p:grpSpPr>
          <a:xfrm>
            <a:off x="9006830" y="4143462"/>
            <a:ext cx="871231" cy="307777"/>
            <a:chOff x="7620676" y="5024219"/>
            <a:chExt cx="862158" cy="359881"/>
          </a:xfrm>
        </p:grpSpPr>
        <p:sp>
          <p:nvSpPr>
            <p:cNvPr id="25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62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98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350" dirty="0" smtClean="0">
                  <a:solidFill>
                    <a:schemeClr val="bg1"/>
                  </a:solidFill>
                  <a:latin typeface="Arial" charset="0"/>
                </a:rPr>
                <a:t>+Y1230</a:t>
              </a:r>
              <a:endParaRPr lang="en-US" sz="13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3" name="Group 262"/>
          <p:cNvGrpSpPr/>
          <p:nvPr/>
        </p:nvGrpSpPr>
        <p:grpSpPr>
          <a:xfrm>
            <a:off x="9006830" y="4367172"/>
            <a:ext cx="871231" cy="307777"/>
            <a:chOff x="7620676" y="5024219"/>
            <a:chExt cx="862158" cy="359881"/>
          </a:xfrm>
        </p:grpSpPr>
        <p:sp>
          <p:nvSpPr>
            <p:cNvPr id="26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69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98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350" dirty="0" smtClean="0">
                  <a:solidFill>
                    <a:schemeClr val="bg1"/>
                  </a:solidFill>
                  <a:latin typeface="Arial" charset="0"/>
                </a:rPr>
                <a:t>+Y1234</a:t>
              </a:r>
              <a:endParaRPr lang="en-US" sz="13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70" name="Group 269"/>
          <p:cNvGrpSpPr/>
          <p:nvPr/>
        </p:nvGrpSpPr>
        <p:grpSpPr>
          <a:xfrm>
            <a:off x="9006830" y="4591761"/>
            <a:ext cx="871231" cy="307777"/>
            <a:chOff x="7620676" y="5024219"/>
            <a:chExt cx="862158" cy="359881"/>
          </a:xfrm>
        </p:grpSpPr>
        <p:sp>
          <p:nvSpPr>
            <p:cNvPr id="27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75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98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350" dirty="0" smtClean="0">
                  <a:solidFill>
                    <a:schemeClr val="bg1"/>
                  </a:solidFill>
                  <a:latin typeface="Arial" charset="0"/>
                </a:rPr>
                <a:t>+Y1235</a:t>
              </a:r>
              <a:endParaRPr lang="en-US" sz="13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8" name="Group 287"/>
          <p:cNvGrpSpPr/>
          <p:nvPr/>
        </p:nvGrpSpPr>
        <p:grpSpPr>
          <a:xfrm>
            <a:off x="9006830" y="4816726"/>
            <a:ext cx="871231" cy="307777"/>
            <a:chOff x="7630676" y="5329407"/>
            <a:chExt cx="862158" cy="359881"/>
          </a:xfrm>
        </p:grpSpPr>
        <p:sp>
          <p:nvSpPr>
            <p:cNvPr id="289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90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98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350" dirty="0" smtClean="0">
                  <a:solidFill>
                    <a:srgbClr val="FFFFFF"/>
                  </a:solidFill>
                  <a:latin typeface="Arial" charset="0"/>
                </a:rPr>
                <a:t>-Y1349</a:t>
              </a:r>
              <a:endParaRPr lang="en-US" sz="13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96" name="Group 295"/>
          <p:cNvGrpSpPr/>
          <p:nvPr/>
        </p:nvGrpSpPr>
        <p:grpSpPr>
          <a:xfrm>
            <a:off x="9006830" y="5061820"/>
            <a:ext cx="871231" cy="307777"/>
            <a:chOff x="7630676" y="5329407"/>
            <a:chExt cx="862158" cy="359881"/>
          </a:xfrm>
        </p:grpSpPr>
        <p:sp>
          <p:nvSpPr>
            <p:cNvPr id="297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98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98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350" dirty="0" smtClean="0">
                  <a:solidFill>
                    <a:srgbClr val="FFFFFF"/>
                  </a:solidFill>
                  <a:latin typeface="Arial" charset="0"/>
                </a:rPr>
                <a:t>-Y1356</a:t>
              </a:r>
              <a:endParaRPr lang="en-US" sz="13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00" name="Group 299"/>
          <p:cNvGrpSpPr/>
          <p:nvPr/>
        </p:nvGrpSpPr>
        <p:grpSpPr>
          <a:xfrm>
            <a:off x="9006830" y="3684780"/>
            <a:ext cx="871231" cy="307777"/>
            <a:chOff x="7630676" y="5329407"/>
            <a:chExt cx="862158" cy="359881"/>
          </a:xfrm>
        </p:grpSpPr>
        <p:sp>
          <p:nvSpPr>
            <p:cNvPr id="301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08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98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350" dirty="0" smtClean="0">
                  <a:solidFill>
                    <a:srgbClr val="FFFFFF"/>
                  </a:solidFill>
                  <a:latin typeface="Arial" charset="0"/>
                </a:rPr>
                <a:t>-S985</a:t>
              </a:r>
              <a:endParaRPr lang="en-US" sz="13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09" name="Group 308"/>
          <p:cNvGrpSpPr/>
          <p:nvPr/>
        </p:nvGrpSpPr>
        <p:grpSpPr>
          <a:xfrm>
            <a:off x="8992881" y="5287253"/>
            <a:ext cx="899128" cy="307777"/>
            <a:chOff x="7592082" y="6020192"/>
            <a:chExt cx="862158" cy="348715"/>
          </a:xfrm>
        </p:grpSpPr>
        <p:sp>
          <p:nvSpPr>
            <p:cNvPr id="31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21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487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350" dirty="0" smtClean="0">
                  <a:solidFill>
                    <a:srgbClr val="FFFFFF"/>
                  </a:solidFill>
                  <a:latin typeface="Arial" charset="0"/>
                </a:rPr>
                <a:t>Y1365</a:t>
              </a:r>
              <a:endParaRPr lang="en-US" sz="13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1" name="Straight Connector 20"/>
          <p:cNvCxnSpPr/>
          <p:nvPr/>
        </p:nvCxnSpPr>
        <p:spPr bwMode="auto">
          <a:xfrm>
            <a:off x="8014109" y="1911755"/>
            <a:ext cx="56161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2" name="Straight Connector 321"/>
          <p:cNvCxnSpPr/>
          <p:nvPr/>
        </p:nvCxnSpPr>
        <p:spPr bwMode="auto">
          <a:xfrm>
            <a:off x="8014109" y="2505445"/>
            <a:ext cx="56161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3" name="Straight Connector 322"/>
          <p:cNvCxnSpPr/>
          <p:nvPr/>
        </p:nvCxnSpPr>
        <p:spPr bwMode="auto">
          <a:xfrm>
            <a:off x="8014074" y="3148610"/>
            <a:ext cx="56161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5" name="Straight Connector 324"/>
          <p:cNvCxnSpPr/>
          <p:nvPr/>
        </p:nvCxnSpPr>
        <p:spPr bwMode="auto">
          <a:xfrm>
            <a:off x="8014109" y="3837394"/>
            <a:ext cx="56161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6" name="Straight Connector 325"/>
          <p:cNvCxnSpPr/>
          <p:nvPr/>
        </p:nvCxnSpPr>
        <p:spPr bwMode="auto">
          <a:xfrm>
            <a:off x="10008644" y="5696546"/>
            <a:ext cx="23275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7" name="Straight Connector 326"/>
          <p:cNvCxnSpPr/>
          <p:nvPr/>
        </p:nvCxnSpPr>
        <p:spPr bwMode="auto">
          <a:xfrm>
            <a:off x="9795181" y="4276165"/>
            <a:ext cx="42148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9" name="Straight Connector 328"/>
          <p:cNvCxnSpPr/>
          <p:nvPr/>
        </p:nvCxnSpPr>
        <p:spPr bwMode="auto">
          <a:xfrm>
            <a:off x="9782812" y="4511163"/>
            <a:ext cx="42148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0" name="Straight Connector 329"/>
          <p:cNvCxnSpPr/>
          <p:nvPr/>
        </p:nvCxnSpPr>
        <p:spPr bwMode="auto">
          <a:xfrm>
            <a:off x="9795181" y="4733794"/>
            <a:ext cx="42148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1" name="Straight Connector 330"/>
          <p:cNvCxnSpPr/>
          <p:nvPr/>
        </p:nvCxnSpPr>
        <p:spPr bwMode="auto">
          <a:xfrm>
            <a:off x="10061210" y="5807861"/>
            <a:ext cx="30696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2" name="Elbow Connector 331"/>
          <p:cNvCxnSpPr/>
          <p:nvPr/>
        </p:nvCxnSpPr>
        <p:spPr bwMode="auto">
          <a:xfrm rot="16200000" flipV="1">
            <a:off x="9650212" y="5089896"/>
            <a:ext cx="835105" cy="569902"/>
          </a:xfrm>
          <a:prstGeom prst="bentConnector3">
            <a:avLst>
              <a:gd name="adj1" fmla="val 98876"/>
            </a:avLst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37" name="Straight Connector 336"/>
          <p:cNvCxnSpPr/>
          <p:nvPr/>
        </p:nvCxnSpPr>
        <p:spPr bwMode="auto">
          <a:xfrm>
            <a:off x="9786008" y="5211418"/>
            <a:ext cx="5667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8" name="Straight Connector 337"/>
          <p:cNvCxnSpPr/>
          <p:nvPr/>
        </p:nvCxnSpPr>
        <p:spPr bwMode="auto">
          <a:xfrm>
            <a:off x="7977004" y="4522412"/>
            <a:ext cx="113618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7" name="Elbow Connector 46"/>
          <p:cNvCxnSpPr/>
          <p:nvPr/>
        </p:nvCxnSpPr>
        <p:spPr bwMode="auto">
          <a:xfrm>
            <a:off x="8534189" y="4523532"/>
            <a:ext cx="583956" cy="230466"/>
          </a:xfrm>
          <a:prstGeom prst="bentConnector3">
            <a:avLst>
              <a:gd name="adj1" fmla="val -833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4" name="Elbow Connector 343"/>
          <p:cNvCxnSpPr/>
          <p:nvPr/>
        </p:nvCxnSpPr>
        <p:spPr bwMode="auto">
          <a:xfrm>
            <a:off x="8352308" y="4642175"/>
            <a:ext cx="760886" cy="573869"/>
          </a:xfrm>
          <a:prstGeom prst="bentConnector3">
            <a:avLst>
              <a:gd name="adj1" fmla="val 6110"/>
            </a:avLst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46" name="Straight Connector 345"/>
          <p:cNvCxnSpPr/>
          <p:nvPr/>
        </p:nvCxnSpPr>
        <p:spPr bwMode="auto">
          <a:xfrm>
            <a:off x="7952756" y="4630477"/>
            <a:ext cx="43384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9" name="Straight Connector 348"/>
          <p:cNvCxnSpPr/>
          <p:nvPr/>
        </p:nvCxnSpPr>
        <p:spPr bwMode="auto">
          <a:xfrm>
            <a:off x="8422874" y="4984606"/>
            <a:ext cx="69450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0" name="Straight Connector 349"/>
          <p:cNvCxnSpPr/>
          <p:nvPr/>
        </p:nvCxnSpPr>
        <p:spPr bwMode="auto">
          <a:xfrm>
            <a:off x="8026478" y="5224609"/>
            <a:ext cx="39639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51" name="TextBox 350"/>
          <p:cNvSpPr txBox="1"/>
          <p:nvPr/>
        </p:nvSpPr>
        <p:spPr>
          <a:xfrm>
            <a:off x="4844784" y="4357630"/>
            <a:ext cx="17579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F777"/>
                </a:solidFill>
                <a:latin typeface="Arial"/>
                <a:cs typeface="Arial"/>
              </a:rPr>
              <a:t>LIGAND</a:t>
            </a:r>
            <a:endParaRPr lang="en-US" sz="14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cxnSp>
        <p:nvCxnSpPr>
          <p:cNvPr id="352" name="Straight Connector 351"/>
          <p:cNvCxnSpPr/>
          <p:nvPr/>
        </p:nvCxnSpPr>
        <p:spPr bwMode="auto">
          <a:xfrm>
            <a:off x="10225939" y="3879208"/>
            <a:ext cx="8006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8" name="Elbow Connector 77"/>
          <p:cNvCxnSpPr/>
          <p:nvPr/>
        </p:nvCxnSpPr>
        <p:spPr bwMode="auto">
          <a:xfrm rot="5400000" flipH="1" flipV="1">
            <a:off x="9508903" y="2538355"/>
            <a:ext cx="2247589" cy="825888"/>
          </a:xfrm>
          <a:prstGeom prst="bentConnector3">
            <a:avLst>
              <a:gd name="adj1" fmla="val 100902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1" name="Straight Connector 360"/>
          <p:cNvCxnSpPr/>
          <p:nvPr/>
        </p:nvCxnSpPr>
        <p:spPr bwMode="auto">
          <a:xfrm>
            <a:off x="10235215" y="2062705"/>
            <a:ext cx="8006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2" name="Straight Connector 361"/>
          <p:cNvCxnSpPr/>
          <p:nvPr/>
        </p:nvCxnSpPr>
        <p:spPr bwMode="auto">
          <a:xfrm>
            <a:off x="10243539" y="2279151"/>
            <a:ext cx="8006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3" name="Straight Connector 362"/>
          <p:cNvCxnSpPr/>
          <p:nvPr/>
        </p:nvCxnSpPr>
        <p:spPr bwMode="auto">
          <a:xfrm>
            <a:off x="10245938" y="2526242"/>
            <a:ext cx="8006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1" name="Straight Connector 370"/>
          <p:cNvCxnSpPr/>
          <p:nvPr/>
        </p:nvCxnSpPr>
        <p:spPr bwMode="auto">
          <a:xfrm>
            <a:off x="10245938" y="2758148"/>
            <a:ext cx="8006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2" name="Straight Connector 371"/>
          <p:cNvCxnSpPr/>
          <p:nvPr/>
        </p:nvCxnSpPr>
        <p:spPr bwMode="auto">
          <a:xfrm>
            <a:off x="10245938" y="2974595"/>
            <a:ext cx="8006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3" name="Straight Connector 372"/>
          <p:cNvCxnSpPr/>
          <p:nvPr/>
        </p:nvCxnSpPr>
        <p:spPr bwMode="auto">
          <a:xfrm>
            <a:off x="10241399" y="4744992"/>
            <a:ext cx="8006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4" name="Straight Connector 373"/>
          <p:cNvCxnSpPr/>
          <p:nvPr/>
        </p:nvCxnSpPr>
        <p:spPr bwMode="auto">
          <a:xfrm>
            <a:off x="10245938" y="5680640"/>
            <a:ext cx="8006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9" name="Elbow Connector 88"/>
          <p:cNvCxnSpPr/>
          <p:nvPr/>
        </p:nvCxnSpPr>
        <p:spPr bwMode="auto">
          <a:xfrm>
            <a:off x="10056595" y="5921328"/>
            <a:ext cx="2529105" cy="637021"/>
          </a:xfrm>
          <a:prstGeom prst="bentConnector3">
            <a:avLst>
              <a:gd name="adj1" fmla="val 10330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1" name="Elbow Connector 190"/>
          <p:cNvCxnSpPr/>
          <p:nvPr/>
        </p:nvCxnSpPr>
        <p:spPr bwMode="auto">
          <a:xfrm rot="5400000" flipH="1" flipV="1">
            <a:off x="10503000" y="4002300"/>
            <a:ext cx="4648880" cy="463221"/>
          </a:xfrm>
          <a:prstGeom prst="bentConnector3">
            <a:avLst>
              <a:gd name="adj1" fmla="val 99720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527" name="Group 526"/>
          <p:cNvGrpSpPr/>
          <p:nvPr/>
        </p:nvGrpSpPr>
        <p:grpSpPr>
          <a:xfrm>
            <a:off x="12585700" y="2146754"/>
            <a:ext cx="468472" cy="1468741"/>
            <a:chOff x="12418029" y="2146754"/>
            <a:chExt cx="636143" cy="1468741"/>
          </a:xfrm>
        </p:grpSpPr>
        <p:cxnSp>
          <p:nvCxnSpPr>
            <p:cNvPr id="379" name="Straight Connector 378"/>
            <p:cNvCxnSpPr/>
            <p:nvPr/>
          </p:nvCxnSpPr>
          <p:spPr bwMode="auto">
            <a:xfrm>
              <a:off x="12418029" y="2146754"/>
              <a:ext cx="605222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8EB8D8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85" name="Straight Connector 384"/>
            <p:cNvCxnSpPr/>
            <p:nvPr/>
          </p:nvCxnSpPr>
          <p:spPr bwMode="auto">
            <a:xfrm>
              <a:off x="12433489" y="2347740"/>
              <a:ext cx="605222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8EB8D8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86" name="Straight Connector 385"/>
            <p:cNvCxnSpPr/>
            <p:nvPr/>
          </p:nvCxnSpPr>
          <p:spPr bwMode="auto">
            <a:xfrm>
              <a:off x="12448950" y="2548725"/>
              <a:ext cx="605222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8EB8D8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87" name="Straight Connector 386"/>
            <p:cNvCxnSpPr/>
            <p:nvPr/>
          </p:nvCxnSpPr>
          <p:spPr bwMode="auto">
            <a:xfrm>
              <a:off x="12448950" y="2749711"/>
              <a:ext cx="605222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8EB8D8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92" name="Straight Connector 391"/>
            <p:cNvCxnSpPr/>
            <p:nvPr/>
          </p:nvCxnSpPr>
          <p:spPr bwMode="auto">
            <a:xfrm>
              <a:off x="12433489" y="2981617"/>
              <a:ext cx="605222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8EB8D8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93" name="Straight Connector 392"/>
            <p:cNvCxnSpPr/>
            <p:nvPr/>
          </p:nvCxnSpPr>
          <p:spPr bwMode="auto">
            <a:xfrm>
              <a:off x="12448950" y="3167143"/>
              <a:ext cx="605222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8EB8D8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98" name="Straight Connector 397"/>
            <p:cNvCxnSpPr/>
            <p:nvPr/>
          </p:nvCxnSpPr>
          <p:spPr bwMode="auto">
            <a:xfrm>
              <a:off x="12433489" y="3399049"/>
              <a:ext cx="605222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8EB8D8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99" name="Straight Connector 398"/>
            <p:cNvCxnSpPr/>
            <p:nvPr/>
          </p:nvCxnSpPr>
          <p:spPr bwMode="auto">
            <a:xfrm>
              <a:off x="12448950" y="3615495"/>
              <a:ext cx="605222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8EB8D8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cxnSp>
        <p:nvCxnSpPr>
          <p:cNvPr id="400" name="Straight Arrow Connector 727"/>
          <p:cNvCxnSpPr/>
          <p:nvPr/>
        </p:nvCxnSpPr>
        <p:spPr bwMode="auto">
          <a:xfrm rot="10800000">
            <a:off x="9825996" y="5500244"/>
            <a:ext cx="2391049" cy="1547526"/>
          </a:xfrm>
          <a:prstGeom prst="bentConnector3">
            <a:avLst>
              <a:gd name="adj1" fmla="val -434"/>
            </a:avLst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oval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0" name="Straight Connector 199"/>
          <p:cNvCxnSpPr/>
          <p:nvPr/>
        </p:nvCxnSpPr>
        <p:spPr bwMode="auto">
          <a:xfrm>
            <a:off x="11911250" y="7054124"/>
            <a:ext cx="31461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91" name="Group 290"/>
          <p:cNvGrpSpPr/>
          <p:nvPr/>
        </p:nvGrpSpPr>
        <p:grpSpPr>
          <a:xfrm>
            <a:off x="10770560" y="6760170"/>
            <a:ext cx="1347421" cy="565507"/>
            <a:chOff x="3740102" y="2066168"/>
            <a:chExt cx="1257639" cy="547636"/>
          </a:xfrm>
        </p:grpSpPr>
        <p:sp>
          <p:nvSpPr>
            <p:cNvPr id="292" name="Rounded Rectangle 291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93" name="TextBox 292"/>
            <p:cNvSpPr txBox="1"/>
            <p:nvPr/>
          </p:nvSpPr>
          <p:spPr>
            <a:xfrm>
              <a:off x="3740102" y="2068869"/>
              <a:ext cx="1257639" cy="54493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PTPRJ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Q12913</a:t>
              </a:r>
              <a:endParaRPr lang="en-US" sz="140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401" name="Straight Arrow Connector 727"/>
          <p:cNvCxnSpPr/>
          <p:nvPr/>
        </p:nvCxnSpPr>
        <p:spPr bwMode="auto">
          <a:xfrm rot="10800000">
            <a:off x="9825998" y="5037722"/>
            <a:ext cx="705859" cy="462524"/>
          </a:xfrm>
          <a:prstGeom prst="bentConnector3">
            <a:avLst>
              <a:gd name="adj1" fmla="val 8384"/>
            </a:avLst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oval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5" name="Elbow Connector 404"/>
          <p:cNvCxnSpPr/>
          <p:nvPr/>
        </p:nvCxnSpPr>
        <p:spPr bwMode="auto">
          <a:xfrm rot="16200000" flipH="1">
            <a:off x="9680901" y="8466196"/>
            <a:ext cx="3530625" cy="1943635"/>
          </a:xfrm>
          <a:prstGeom prst="bentConnector3">
            <a:avLst>
              <a:gd name="adj1" fmla="val 100359"/>
            </a:avLst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11" name="Group 410"/>
          <p:cNvGrpSpPr/>
          <p:nvPr/>
        </p:nvGrpSpPr>
        <p:grpSpPr>
          <a:xfrm>
            <a:off x="6782547" y="6064740"/>
            <a:ext cx="1347421" cy="568204"/>
            <a:chOff x="507046" y="3634424"/>
            <a:chExt cx="1257639" cy="550247"/>
          </a:xfrm>
        </p:grpSpPr>
        <p:sp>
          <p:nvSpPr>
            <p:cNvPr id="412" name="Snip Same Side Corner Rectangle 41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13" name="TextBox 412"/>
            <p:cNvSpPr txBox="1"/>
            <p:nvPr/>
          </p:nvSpPr>
          <p:spPr>
            <a:xfrm>
              <a:off x="507046" y="3639736"/>
              <a:ext cx="1257639" cy="54493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</a:rPr>
                <a:t>GRB2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P62993</a:t>
              </a:r>
              <a:endPara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15" name="Group 414"/>
          <p:cNvGrpSpPr/>
          <p:nvPr/>
        </p:nvGrpSpPr>
        <p:grpSpPr>
          <a:xfrm>
            <a:off x="12698779" y="9597790"/>
            <a:ext cx="1347421" cy="568204"/>
            <a:chOff x="507046" y="4525112"/>
            <a:chExt cx="1257639" cy="550247"/>
          </a:xfrm>
        </p:grpSpPr>
        <p:sp>
          <p:nvSpPr>
            <p:cNvPr id="420" name="Snip Same Side Corner Rectangle 419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21" name="TextBox 420"/>
            <p:cNvSpPr txBox="1"/>
            <p:nvPr/>
          </p:nvSpPr>
          <p:spPr>
            <a:xfrm>
              <a:off x="507046" y="4530424"/>
              <a:ext cx="1257639" cy="54493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PLCG1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P19174</a:t>
              </a:r>
              <a:endPara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33" name="Group 432"/>
          <p:cNvGrpSpPr/>
          <p:nvPr/>
        </p:nvGrpSpPr>
        <p:grpSpPr>
          <a:xfrm>
            <a:off x="6782547" y="8841196"/>
            <a:ext cx="1347421" cy="568204"/>
            <a:chOff x="507046" y="3634424"/>
            <a:chExt cx="1257639" cy="550247"/>
          </a:xfrm>
        </p:grpSpPr>
        <p:sp>
          <p:nvSpPr>
            <p:cNvPr id="435" name="Snip Same Side Corner Rectangle 43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36" name="TextBox 435"/>
            <p:cNvSpPr txBox="1"/>
            <p:nvPr/>
          </p:nvSpPr>
          <p:spPr>
            <a:xfrm>
              <a:off x="507046" y="3639736"/>
              <a:ext cx="1257639" cy="54493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PIK3R1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P27986</a:t>
              </a:r>
              <a:endPara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44" name="Group 443"/>
          <p:cNvGrpSpPr/>
          <p:nvPr/>
        </p:nvGrpSpPr>
        <p:grpSpPr>
          <a:xfrm>
            <a:off x="12692394" y="8183747"/>
            <a:ext cx="1347421" cy="568204"/>
            <a:chOff x="507046" y="2817700"/>
            <a:chExt cx="1257639" cy="550247"/>
          </a:xfrm>
        </p:grpSpPr>
        <p:sp>
          <p:nvSpPr>
            <p:cNvPr id="445" name="Snip Same Side Corner Rectangle 444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46" name="TextBox 445"/>
            <p:cNvSpPr txBox="1"/>
            <p:nvPr/>
          </p:nvSpPr>
          <p:spPr>
            <a:xfrm>
              <a:off x="507046" y="2823012"/>
              <a:ext cx="1257639" cy="54493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STAT3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rgbClr val="984807"/>
                  </a:solidFill>
                  <a:latin typeface="Arial" charset="0"/>
                </a:rPr>
                <a:t>P40763</a:t>
              </a:r>
              <a:endParaRPr lang="en-US" sz="1400" dirty="0">
                <a:solidFill>
                  <a:srgbClr val="984807"/>
                </a:solidFill>
              </a:endParaRPr>
            </a:p>
          </p:txBody>
        </p:sp>
      </p:grpSp>
      <p:cxnSp>
        <p:nvCxnSpPr>
          <p:cNvPr id="447" name="Elbow Connector 446"/>
          <p:cNvCxnSpPr/>
          <p:nvPr/>
        </p:nvCxnSpPr>
        <p:spPr bwMode="auto">
          <a:xfrm rot="5400000" flipH="1" flipV="1">
            <a:off x="5019326" y="7407531"/>
            <a:ext cx="5180392" cy="2411195"/>
          </a:xfrm>
          <a:prstGeom prst="bentConnector3">
            <a:avLst>
              <a:gd name="adj1" fmla="val 100437"/>
            </a:avLst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49" name="Straight Connector 448"/>
          <p:cNvCxnSpPr/>
          <p:nvPr/>
        </p:nvCxnSpPr>
        <p:spPr bwMode="auto">
          <a:xfrm flipH="1">
            <a:off x="5883393" y="6301778"/>
            <a:ext cx="99523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54" name="Group 453"/>
          <p:cNvGrpSpPr/>
          <p:nvPr/>
        </p:nvGrpSpPr>
        <p:grpSpPr>
          <a:xfrm>
            <a:off x="6782547" y="6758830"/>
            <a:ext cx="1347421" cy="568204"/>
            <a:chOff x="507046" y="3634424"/>
            <a:chExt cx="1257639" cy="550247"/>
          </a:xfrm>
        </p:grpSpPr>
        <p:sp>
          <p:nvSpPr>
            <p:cNvPr id="455" name="Snip Same Side Corner Rectangle 45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56" name="TextBox 455"/>
            <p:cNvSpPr txBox="1"/>
            <p:nvPr/>
          </p:nvSpPr>
          <p:spPr>
            <a:xfrm>
              <a:off x="507046" y="3639736"/>
              <a:ext cx="1257639" cy="54493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GRB10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Q13322</a:t>
              </a:r>
              <a:endPara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58" name="Group 457"/>
          <p:cNvGrpSpPr/>
          <p:nvPr/>
        </p:nvGrpSpPr>
        <p:grpSpPr>
          <a:xfrm>
            <a:off x="10770560" y="8138615"/>
            <a:ext cx="1347421" cy="580362"/>
            <a:chOff x="3740102" y="2038925"/>
            <a:chExt cx="1257639" cy="562021"/>
          </a:xfrm>
        </p:grpSpPr>
        <p:sp>
          <p:nvSpPr>
            <p:cNvPr id="459" name="Rounded Rectangle 458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60" name="TextBox 459"/>
            <p:cNvSpPr txBox="1"/>
            <p:nvPr/>
          </p:nvSpPr>
          <p:spPr>
            <a:xfrm>
              <a:off x="3740102" y="2038925"/>
              <a:ext cx="1257639" cy="54493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PTPN1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P18031</a:t>
              </a:r>
              <a:endParaRPr lang="en-US" sz="140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61" name="Group 460"/>
          <p:cNvGrpSpPr/>
          <p:nvPr/>
        </p:nvGrpSpPr>
        <p:grpSpPr>
          <a:xfrm>
            <a:off x="10770560" y="8834912"/>
            <a:ext cx="1347421" cy="580362"/>
            <a:chOff x="3740102" y="2038925"/>
            <a:chExt cx="1257639" cy="562021"/>
          </a:xfrm>
        </p:grpSpPr>
        <p:sp>
          <p:nvSpPr>
            <p:cNvPr id="462" name="Rounded Rectangle 461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63" name="TextBox 462"/>
            <p:cNvSpPr txBox="1"/>
            <p:nvPr/>
          </p:nvSpPr>
          <p:spPr>
            <a:xfrm>
              <a:off x="3740102" y="2038925"/>
              <a:ext cx="1257639" cy="54493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PTPN2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P17706</a:t>
              </a:r>
              <a:endParaRPr lang="en-US" sz="140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67" name="Group 466"/>
          <p:cNvGrpSpPr/>
          <p:nvPr/>
        </p:nvGrpSpPr>
        <p:grpSpPr>
          <a:xfrm>
            <a:off x="10696966" y="10256576"/>
            <a:ext cx="1586124" cy="565507"/>
            <a:chOff x="3671407" y="2066168"/>
            <a:chExt cx="1480437" cy="547636"/>
          </a:xfrm>
        </p:grpSpPr>
        <p:sp>
          <p:nvSpPr>
            <p:cNvPr id="468" name="Rounded Rectangle 467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69" name="TextBox 468"/>
            <p:cNvSpPr txBox="1"/>
            <p:nvPr/>
          </p:nvSpPr>
          <p:spPr>
            <a:xfrm>
              <a:off x="3671407" y="2068869"/>
              <a:ext cx="1480437" cy="54493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</a:rPr>
                <a:t>INPPL1/SHIP2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O15357</a:t>
              </a:r>
              <a:endParaRPr lang="en-US" sz="140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73" name="Group 472"/>
          <p:cNvGrpSpPr/>
          <p:nvPr/>
        </p:nvGrpSpPr>
        <p:grpSpPr>
          <a:xfrm>
            <a:off x="4608216" y="6044935"/>
            <a:ext cx="1347421" cy="568204"/>
            <a:chOff x="507046" y="3634424"/>
            <a:chExt cx="1257639" cy="550247"/>
          </a:xfrm>
        </p:grpSpPr>
        <p:sp>
          <p:nvSpPr>
            <p:cNvPr id="474" name="Snip Same Side Corner Rectangle 47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75" name="TextBox 474"/>
            <p:cNvSpPr txBox="1"/>
            <p:nvPr/>
          </p:nvSpPr>
          <p:spPr>
            <a:xfrm>
              <a:off x="507046" y="3639736"/>
              <a:ext cx="1257639" cy="54493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CBL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P22681</a:t>
              </a:r>
              <a:endPara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79" name="Group 478"/>
          <p:cNvGrpSpPr/>
          <p:nvPr/>
        </p:nvGrpSpPr>
        <p:grpSpPr>
          <a:xfrm>
            <a:off x="10717195" y="4848507"/>
            <a:ext cx="1347421" cy="568204"/>
            <a:chOff x="507046" y="2817700"/>
            <a:chExt cx="1257639" cy="550247"/>
          </a:xfrm>
        </p:grpSpPr>
        <p:sp>
          <p:nvSpPr>
            <p:cNvPr id="480" name="Snip Same Side Corner Rectangle 479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81" name="TextBox 480"/>
            <p:cNvSpPr txBox="1"/>
            <p:nvPr/>
          </p:nvSpPr>
          <p:spPr>
            <a:xfrm>
              <a:off x="507046" y="2823012"/>
              <a:ext cx="1257639" cy="54493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CTNNB1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rgbClr val="984807"/>
                  </a:solidFill>
                  <a:latin typeface="Arial" charset="0"/>
                </a:rPr>
                <a:t>P35222</a:t>
              </a:r>
              <a:endParaRPr lang="en-US" sz="1400" dirty="0">
                <a:solidFill>
                  <a:srgbClr val="984807"/>
                </a:solidFill>
              </a:endParaRPr>
            </a:p>
          </p:txBody>
        </p:sp>
      </p:grpSp>
      <p:grpSp>
        <p:nvGrpSpPr>
          <p:cNvPr id="482" name="Group 481"/>
          <p:cNvGrpSpPr/>
          <p:nvPr/>
        </p:nvGrpSpPr>
        <p:grpSpPr>
          <a:xfrm>
            <a:off x="4608216" y="8144899"/>
            <a:ext cx="1347421" cy="568204"/>
            <a:chOff x="507046" y="3634424"/>
            <a:chExt cx="1257639" cy="550247"/>
          </a:xfrm>
        </p:grpSpPr>
        <p:sp>
          <p:nvSpPr>
            <p:cNvPr id="483" name="Snip Same Side Corner Rectangle 48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84" name="TextBox 483"/>
            <p:cNvSpPr txBox="1"/>
            <p:nvPr/>
          </p:nvSpPr>
          <p:spPr>
            <a:xfrm>
              <a:off x="507046" y="3639736"/>
              <a:ext cx="1257639" cy="54493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DNAJA3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Q96EY1</a:t>
              </a:r>
              <a:endPara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88" name="Group 487"/>
          <p:cNvGrpSpPr/>
          <p:nvPr/>
        </p:nvGrpSpPr>
        <p:grpSpPr>
          <a:xfrm>
            <a:off x="4608216" y="8841196"/>
            <a:ext cx="1347421" cy="568204"/>
            <a:chOff x="507046" y="3634424"/>
            <a:chExt cx="1257639" cy="550247"/>
          </a:xfrm>
        </p:grpSpPr>
        <p:sp>
          <p:nvSpPr>
            <p:cNvPr id="489" name="Snip Same Side Corner Rectangle 48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90" name="TextBox 489"/>
            <p:cNvSpPr txBox="1"/>
            <p:nvPr/>
          </p:nvSpPr>
          <p:spPr>
            <a:xfrm>
              <a:off x="507046" y="3639736"/>
              <a:ext cx="1257639" cy="54493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Fas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P25445</a:t>
              </a:r>
              <a:endPara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91" name="Group 490"/>
          <p:cNvGrpSpPr/>
          <p:nvPr/>
        </p:nvGrpSpPr>
        <p:grpSpPr>
          <a:xfrm>
            <a:off x="10770560" y="7451527"/>
            <a:ext cx="1347421" cy="565507"/>
            <a:chOff x="3740102" y="2066168"/>
            <a:chExt cx="1257639" cy="547636"/>
          </a:xfrm>
        </p:grpSpPr>
        <p:sp>
          <p:nvSpPr>
            <p:cNvPr id="492" name="Rounded Rectangle 491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93" name="TextBox 492"/>
            <p:cNvSpPr txBox="1"/>
            <p:nvPr/>
          </p:nvSpPr>
          <p:spPr>
            <a:xfrm>
              <a:off x="3740102" y="2068869"/>
              <a:ext cx="1257639" cy="54493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PTPRB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P23467</a:t>
              </a:r>
              <a:endParaRPr lang="en-US" sz="140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94" name="Group 493"/>
          <p:cNvGrpSpPr/>
          <p:nvPr/>
        </p:nvGrpSpPr>
        <p:grpSpPr>
          <a:xfrm>
            <a:off x="12698779" y="8889995"/>
            <a:ext cx="1347421" cy="568204"/>
            <a:chOff x="507046" y="4525112"/>
            <a:chExt cx="1257639" cy="550247"/>
          </a:xfrm>
        </p:grpSpPr>
        <p:sp>
          <p:nvSpPr>
            <p:cNvPr id="495" name="Snip Same Side Corner Rectangle 494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96" name="TextBox 495"/>
            <p:cNvSpPr txBox="1"/>
            <p:nvPr/>
          </p:nvSpPr>
          <p:spPr>
            <a:xfrm>
              <a:off x="507046" y="4530424"/>
              <a:ext cx="1257639" cy="54493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  <a:latin typeface="Arial" charset="0"/>
                </a:rPr>
                <a:t>CASP3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P42574</a:t>
              </a:r>
              <a:endPara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33" name="Straight Connector 232"/>
          <p:cNvCxnSpPr/>
          <p:nvPr/>
        </p:nvCxnSpPr>
        <p:spPr bwMode="auto">
          <a:xfrm flipH="1">
            <a:off x="12418030" y="3992557"/>
            <a:ext cx="30920" cy="721076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4" name="Straight Connector 353"/>
          <p:cNvCxnSpPr/>
          <p:nvPr/>
        </p:nvCxnSpPr>
        <p:spPr bwMode="auto">
          <a:xfrm>
            <a:off x="6419384" y="11203325"/>
            <a:ext cx="405501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7" name="Straight Connector 496"/>
          <p:cNvCxnSpPr/>
          <p:nvPr/>
        </p:nvCxnSpPr>
        <p:spPr bwMode="auto">
          <a:xfrm flipH="1">
            <a:off x="5883393" y="6953270"/>
            <a:ext cx="99523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8" name="Straight Connector 497"/>
          <p:cNvCxnSpPr/>
          <p:nvPr/>
        </p:nvCxnSpPr>
        <p:spPr bwMode="auto">
          <a:xfrm flipH="1">
            <a:off x="5883393" y="7679910"/>
            <a:ext cx="99523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9" name="Straight Connector 498"/>
          <p:cNvCxnSpPr/>
          <p:nvPr/>
        </p:nvCxnSpPr>
        <p:spPr bwMode="auto">
          <a:xfrm flipH="1">
            <a:off x="5883393" y="8375630"/>
            <a:ext cx="99523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00" name="Straight Connector 499"/>
          <p:cNvCxnSpPr/>
          <p:nvPr/>
        </p:nvCxnSpPr>
        <p:spPr bwMode="auto">
          <a:xfrm flipH="1">
            <a:off x="5883393" y="9055889"/>
            <a:ext cx="99523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01" name="Straight Connector 500"/>
          <p:cNvCxnSpPr/>
          <p:nvPr/>
        </p:nvCxnSpPr>
        <p:spPr bwMode="auto">
          <a:xfrm flipH="1">
            <a:off x="5883393" y="9782529"/>
            <a:ext cx="99523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02" name="Straight Connector 501"/>
          <p:cNvCxnSpPr/>
          <p:nvPr/>
        </p:nvCxnSpPr>
        <p:spPr bwMode="auto">
          <a:xfrm flipH="1">
            <a:off x="6403924" y="10478249"/>
            <a:ext cx="47469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03" name="Straight Connector 502"/>
          <p:cNvCxnSpPr/>
          <p:nvPr/>
        </p:nvCxnSpPr>
        <p:spPr bwMode="auto">
          <a:xfrm flipH="1">
            <a:off x="10083923" y="7672700"/>
            <a:ext cx="79697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04" name="Straight Connector 503"/>
          <p:cNvCxnSpPr/>
          <p:nvPr/>
        </p:nvCxnSpPr>
        <p:spPr bwMode="auto">
          <a:xfrm flipH="1">
            <a:off x="10083923" y="8375630"/>
            <a:ext cx="79697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05" name="Straight Connector 504"/>
          <p:cNvCxnSpPr/>
          <p:nvPr/>
        </p:nvCxnSpPr>
        <p:spPr bwMode="auto">
          <a:xfrm flipH="1">
            <a:off x="10083923" y="9024968"/>
            <a:ext cx="79697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06" name="Straight Connector 505"/>
          <p:cNvCxnSpPr/>
          <p:nvPr/>
        </p:nvCxnSpPr>
        <p:spPr bwMode="auto">
          <a:xfrm flipH="1">
            <a:off x="10083923" y="9816643"/>
            <a:ext cx="79697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07" name="Straight Connector 506"/>
          <p:cNvCxnSpPr/>
          <p:nvPr/>
        </p:nvCxnSpPr>
        <p:spPr bwMode="auto">
          <a:xfrm flipH="1">
            <a:off x="10083923" y="10548341"/>
            <a:ext cx="79697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08" name="Straight Connector 507"/>
          <p:cNvCxnSpPr/>
          <p:nvPr/>
        </p:nvCxnSpPr>
        <p:spPr bwMode="auto">
          <a:xfrm flipH="1">
            <a:off x="11985557" y="7719081"/>
            <a:ext cx="79697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09" name="Straight Connector 508"/>
          <p:cNvCxnSpPr/>
          <p:nvPr/>
        </p:nvCxnSpPr>
        <p:spPr bwMode="auto">
          <a:xfrm flipH="1">
            <a:off x="11985557" y="8422011"/>
            <a:ext cx="79697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10" name="Straight Connector 509"/>
          <p:cNvCxnSpPr/>
          <p:nvPr/>
        </p:nvCxnSpPr>
        <p:spPr bwMode="auto">
          <a:xfrm flipH="1">
            <a:off x="11985557" y="9071349"/>
            <a:ext cx="79697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11" name="Straight Connector 510"/>
          <p:cNvCxnSpPr/>
          <p:nvPr/>
        </p:nvCxnSpPr>
        <p:spPr bwMode="auto">
          <a:xfrm flipH="1">
            <a:off x="11985557" y="9863025"/>
            <a:ext cx="79697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12" name="Straight Connector 511"/>
          <p:cNvCxnSpPr/>
          <p:nvPr/>
        </p:nvCxnSpPr>
        <p:spPr bwMode="auto">
          <a:xfrm flipH="1">
            <a:off x="11985557" y="10594722"/>
            <a:ext cx="46339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515" name="Group 514"/>
          <p:cNvGrpSpPr/>
          <p:nvPr/>
        </p:nvGrpSpPr>
        <p:grpSpPr>
          <a:xfrm>
            <a:off x="12681064" y="7455394"/>
            <a:ext cx="1365136" cy="577145"/>
            <a:chOff x="473789" y="5344271"/>
            <a:chExt cx="1257639" cy="540278"/>
          </a:xfrm>
        </p:grpSpPr>
        <p:sp>
          <p:nvSpPr>
            <p:cNvPr id="516" name="Snip Same Side Corner Rectangle 515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17" name="TextBox 516"/>
            <p:cNvSpPr txBox="1"/>
            <p:nvPr/>
          </p:nvSpPr>
          <p:spPr>
            <a:xfrm>
              <a:off x="473789" y="5344271"/>
              <a:ext cx="1257639" cy="526774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rgbClr val="262626"/>
                  </a:solidFill>
                  <a:latin typeface="Arial" charset="0"/>
                </a:rPr>
                <a:t>CDH1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rgbClr val="7F773E"/>
                  </a:solidFill>
                  <a:latin typeface="Arial" charset="0"/>
                </a:rPr>
                <a:t>P12830</a:t>
              </a:r>
              <a:endParaRPr lang="en-US" sz="1400" dirty="0">
                <a:solidFill>
                  <a:srgbClr val="7F773E"/>
                </a:solidFill>
              </a:endParaRPr>
            </a:p>
          </p:txBody>
        </p:sp>
      </p:grpSp>
      <p:cxnSp>
        <p:nvCxnSpPr>
          <p:cNvPr id="528" name="Straight Connector 527"/>
          <p:cNvCxnSpPr/>
          <p:nvPr/>
        </p:nvCxnSpPr>
        <p:spPr bwMode="auto">
          <a:xfrm flipH="1">
            <a:off x="11932186" y="4273646"/>
            <a:ext cx="5167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6" name="Straight Connector 275"/>
          <p:cNvCxnSpPr/>
          <p:nvPr/>
        </p:nvCxnSpPr>
        <p:spPr bwMode="auto">
          <a:xfrm flipH="1">
            <a:off x="11942173" y="5061820"/>
            <a:ext cx="50677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7" name="Straight Connector 276"/>
          <p:cNvCxnSpPr/>
          <p:nvPr/>
        </p:nvCxnSpPr>
        <p:spPr bwMode="auto">
          <a:xfrm flipH="1">
            <a:off x="12448950" y="4012703"/>
            <a:ext cx="3741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11103</TotalTime>
  <Words>150</Words>
  <Application>Microsoft Macintosh PowerPoint</Application>
  <PresentationFormat>Custom</PresentationFormat>
  <Paragraphs>112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121</cp:revision>
  <dcterms:created xsi:type="dcterms:W3CDTF">2014-02-16T01:31:59Z</dcterms:created>
  <dcterms:modified xsi:type="dcterms:W3CDTF">2016-04-07T21:45:53Z</dcterms:modified>
</cp:coreProperties>
</file>