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18003838" cy="13679488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90521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1810421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2715631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3620841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4526051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5431262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6336472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7241682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6701" autoAdjust="0"/>
    <p:restoredTop sz="97917" autoAdjust="0"/>
  </p:normalViewPr>
  <p:slideViewPr>
    <p:cSldViewPr snapToGrid="0" snapToObjects="1">
      <p:cViewPr>
        <p:scale>
          <a:sx n="75" d="100"/>
          <a:sy n="75" d="100"/>
        </p:scale>
        <p:origin x="-1344" y="120"/>
      </p:cViewPr>
      <p:guideLst>
        <p:guide orient="horz" pos="4309"/>
        <p:guide pos="56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288" y="4249508"/>
            <a:ext cx="15303262" cy="2932224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0576" y="7751710"/>
            <a:ext cx="12602687" cy="3495869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 algn="ctr">
              <a:buNone/>
              <a:defRPr/>
            </a:lvl1pPr>
            <a:lvl2pPr marL="905210" indent="0" algn="ctr">
              <a:buNone/>
              <a:defRPr/>
            </a:lvl2pPr>
            <a:lvl3pPr marL="1810421" indent="0" algn="ctr">
              <a:buNone/>
              <a:defRPr/>
            </a:lvl3pPr>
            <a:lvl4pPr marL="2715631" indent="0" algn="ctr">
              <a:buNone/>
              <a:defRPr/>
            </a:lvl4pPr>
            <a:lvl5pPr marL="3620841" indent="0" algn="ctr">
              <a:buNone/>
              <a:defRPr/>
            </a:lvl5pPr>
            <a:lvl6pPr marL="4526051" indent="0" algn="ctr">
              <a:buNone/>
              <a:defRPr/>
            </a:lvl6pPr>
            <a:lvl7pPr marL="5431262" indent="0" algn="ctr">
              <a:buNone/>
              <a:defRPr/>
            </a:lvl7pPr>
            <a:lvl8pPr marL="6336472" indent="0" algn="ctr">
              <a:buNone/>
              <a:defRPr/>
            </a:lvl8pPr>
            <a:lvl9pPr marL="7241682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92" y="3191881"/>
            <a:ext cx="16203454" cy="9027830"/>
          </a:xfrm>
          <a:prstGeom prst="rect">
            <a:avLst/>
          </a:prstGeom>
        </p:spPr>
        <p:txBody>
          <a:bodyPr vert="eaVert" lIns="181042" tIns="90521" rIns="181042" bIns="90521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52782" y="547815"/>
            <a:ext cx="4050864" cy="11671896"/>
          </a:xfrm>
          <a:prstGeom prst="rect">
            <a:avLst/>
          </a:prstGeom>
        </p:spPr>
        <p:txBody>
          <a:bodyPr vert="eaVert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92" y="547815"/>
            <a:ext cx="11852527" cy="11671896"/>
          </a:xfrm>
          <a:prstGeom prst="rect">
            <a:avLst/>
          </a:prstGeom>
        </p:spPr>
        <p:txBody>
          <a:bodyPr vert="eaVert" lIns="181042" tIns="90521" rIns="181042" bIns="90521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92" y="3191881"/>
            <a:ext cx="16203454" cy="9027830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179" y="8790339"/>
            <a:ext cx="15303262" cy="2716898"/>
          </a:xfrm>
          <a:prstGeom prst="rect">
            <a:avLst/>
          </a:prstGeom>
        </p:spPr>
        <p:txBody>
          <a:bodyPr vert="horz" lIns="181042" tIns="90521" rIns="181042" bIns="90521" anchor="t"/>
          <a:lstStyle>
            <a:lvl1pPr algn="l">
              <a:defRPr sz="79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2179" y="5797952"/>
            <a:ext cx="15303262" cy="2992387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marL="0" indent="0">
              <a:buNone/>
              <a:defRPr sz="4000"/>
            </a:lvl1pPr>
            <a:lvl2pPr marL="905210" indent="0">
              <a:buNone/>
              <a:defRPr sz="3600"/>
            </a:lvl2pPr>
            <a:lvl3pPr marL="1810421" indent="0">
              <a:buNone/>
              <a:defRPr sz="3200"/>
            </a:lvl3pPr>
            <a:lvl4pPr marL="2715631" indent="0">
              <a:buNone/>
              <a:defRPr sz="2800"/>
            </a:lvl4pPr>
            <a:lvl5pPr marL="3620841" indent="0">
              <a:buNone/>
              <a:defRPr sz="2800"/>
            </a:lvl5pPr>
            <a:lvl6pPr marL="4526051" indent="0">
              <a:buNone/>
              <a:defRPr sz="2800"/>
            </a:lvl6pPr>
            <a:lvl7pPr marL="5431262" indent="0">
              <a:buNone/>
              <a:defRPr sz="2800"/>
            </a:lvl7pPr>
            <a:lvl8pPr marL="6336472" indent="0">
              <a:buNone/>
              <a:defRPr sz="2800"/>
            </a:lvl8pPr>
            <a:lvl9pPr marL="7241682" indent="0">
              <a:buNone/>
              <a:defRPr sz="28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92" y="3191881"/>
            <a:ext cx="7951695" cy="9027830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55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51951" y="3191881"/>
            <a:ext cx="7951695" cy="9027830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55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92" y="3062053"/>
            <a:ext cx="7954822" cy="1276118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marL="0" indent="0">
              <a:buNone/>
              <a:defRPr sz="4800" b="1"/>
            </a:lvl1pPr>
            <a:lvl2pPr marL="905210" indent="0">
              <a:buNone/>
              <a:defRPr sz="4000" b="1"/>
            </a:lvl2pPr>
            <a:lvl3pPr marL="1810421" indent="0">
              <a:buNone/>
              <a:defRPr sz="3600" b="1"/>
            </a:lvl3pPr>
            <a:lvl4pPr marL="2715631" indent="0">
              <a:buNone/>
              <a:defRPr sz="3200" b="1"/>
            </a:lvl4pPr>
            <a:lvl5pPr marL="3620841" indent="0">
              <a:buNone/>
              <a:defRPr sz="3200" b="1"/>
            </a:lvl5pPr>
            <a:lvl6pPr marL="4526051" indent="0">
              <a:buNone/>
              <a:defRPr sz="3200" b="1"/>
            </a:lvl6pPr>
            <a:lvl7pPr marL="5431262" indent="0">
              <a:buNone/>
              <a:defRPr sz="3200" b="1"/>
            </a:lvl7pPr>
            <a:lvl8pPr marL="6336472" indent="0">
              <a:buNone/>
              <a:defRPr sz="3200" b="1"/>
            </a:lvl8pPr>
            <a:lvl9pPr marL="7241682" indent="0">
              <a:buNone/>
              <a:defRPr sz="32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0192" y="4338171"/>
            <a:ext cx="7954822" cy="7881539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45701" y="3062053"/>
            <a:ext cx="7957946" cy="1276118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marL="0" indent="0">
              <a:buNone/>
              <a:defRPr sz="4800" b="1"/>
            </a:lvl1pPr>
            <a:lvl2pPr marL="905210" indent="0">
              <a:buNone/>
              <a:defRPr sz="4000" b="1"/>
            </a:lvl2pPr>
            <a:lvl3pPr marL="1810421" indent="0">
              <a:buNone/>
              <a:defRPr sz="3600" b="1"/>
            </a:lvl3pPr>
            <a:lvl4pPr marL="2715631" indent="0">
              <a:buNone/>
              <a:defRPr sz="3200" b="1"/>
            </a:lvl4pPr>
            <a:lvl5pPr marL="3620841" indent="0">
              <a:buNone/>
              <a:defRPr sz="3200" b="1"/>
            </a:lvl5pPr>
            <a:lvl6pPr marL="4526051" indent="0">
              <a:buNone/>
              <a:defRPr sz="3200" b="1"/>
            </a:lvl6pPr>
            <a:lvl7pPr marL="5431262" indent="0">
              <a:buNone/>
              <a:defRPr sz="3200" b="1"/>
            </a:lvl7pPr>
            <a:lvl8pPr marL="6336472" indent="0">
              <a:buNone/>
              <a:defRPr sz="3200" b="1"/>
            </a:lvl8pPr>
            <a:lvl9pPr marL="7241682" indent="0">
              <a:buNone/>
              <a:defRPr sz="32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45701" y="4338171"/>
            <a:ext cx="7957946" cy="7881539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3" y="544646"/>
            <a:ext cx="5923139" cy="2317913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algn="l">
              <a:defRPr sz="4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9000" y="544647"/>
            <a:ext cx="10064646" cy="11675064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6300"/>
            </a:lvl1pPr>
            <a:lvl2pPr>
              <a:defRPr sz="55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193" y="2862560"/>
            <a:ext cx="5923139" cy="9357151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>
              <a:buNone/>
              <a:defRPr sz="2800"/>
            </a:lvl1pPr>
            <a:lvl2pPr marL="905210" indent="0">
              <a:buNone/>
              <a:defRPr sz="2400"/>
            </a:lvl2pPr>
            <a:lvl3pPr marL="1810421" indent="0">
              <a:buNone/>
              <a:defRPr sz="2000"/>
            </a:lvl3pPr>
            <a:lvl4pPr marL="2715631" indent="0">
              <a:buNone/>
              <a:defRPr sz="1800"/>
            </a:lvl4pPr>
            <a:lvl5pPr marL="3620841" indent="0">
              <a:buNone/>
              <a:defRPr sz="1800"/>
            </a:lvl5pPr>
            <a:lvl6pPr marL="4526051" indent="0">
              <a:buNone/>
              <a:defRPr sz="1800"/>
            </a:lvl6pPr>
            <a:lvl7pPr marL="5431262" indent="0">
              <a:buNone/>
              <a:defRPr sz="1800"/>
            </a:lvl7pPr>
            <a:lvl8pPr marL="6336472" indent="0">
              <a:buNone/>
              <a:defRPr sz="1800"/>
            </a:lvl8pPr>
            <a:lvl9pPr marL="7241682" indent="0">
              <a:buNone/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8878" y="9575641"/>
            <a:ext cx="10802303" cy="1130459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algn="l">
              <a:defRPr sz="4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28878" y="1222287"/>
            <a:ext cx="10802303" cy="8207693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>
              <a:buNone/>
              <a:defRPr sz="6300"/>
            </a:lvl1pPr>
            <a:lvl2pPr marL="905210" indent="0">
              <a:buNone/>
              <a:defRPr sz="5500"/>
            </a:lvl2pPr>
            <a:lvl3pPr marL="1810421" indent="0">
              <a:buNone/>
              <a:defRPr sz="4800"/>
            </a:lvl3pPr>
            <a:lvl4pPr marL="2715631" indent="0">
              <a:buNone/>
              <a:defRPr sz="4000"/>
            </a:lvl4pPr>
            <a:lvl5pPr marL="3620841" indent="0">
              <a:buNone/>
              <a:defRPr sz="4000"/>
            </a:lvl5pPr>
            <a:lvl6pPr marL="4526051" indent="0">
              <a:buNone/>
              <a:defRPr sz="4000"/>
            </a:lvl6pPr>
            <a:lvl7pPr marL="5431262" indent="0">
              <a:buNone/>
              <a:defRPr sz="4000"/>
            </a:lvl7pPr>
            <a:lvl8pPr marL="6336472" indent="0">
              <a:buNone/>
              <a:defRPr sz="4000"/>
            </a:lvl8pPr>
            <a:lvl9pPr marL="7241682" indent="0">
              <a:buNone/>
              <a:defRPr sz="4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8878" y="10706100"/>
            <a:ext cx="10802303" cy="1605439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>
              <a:buNone/>
              <a:defRPr sz="2800"/>
            </a:lvl1pPr>
            <a:lvl2pPr marL="905210" indent="0">
              <a:buNone/>
              <a:defRPr sz="2400"/>
            </a:lvl2pPr>
            <a:lvl3pPr marL="1810421" indent="0">
              <a:buNone/>
              <a:defRPr sz="2000"/>
            </a:lvl3pPr>
            <a:lvl4pPr marL="2715631" indent="0">
              <a:buNone/>
              <a:defRPr sz="1800"/>
            </a:lvl4pPr>
            <a:lvl5pPr marL="3620841" indent="0">
              <a:buNone/>
              <a:defRPr sz="1800"/>
            </a:lvl5pPr>
            <a:lvl6pPr marL="4526051" indent="0">
              <a:buNone/>
              <a:defRPr sz="1800"/>
            </a:lvl6pPr>
            <a:lvl7pPr marL="5431262" indent="0">
              <a:buNone/>
              <a:defRPr sz="1800"/>
            </a:lvl7pPr>
            <a:lvl8pPr marL="6336472" indent="0">
              <a:buNone/>
              <a:defRPr sz="1800"/>
            </a:lvl8pPr>
            <a:lvl9pPr marL="7241682" indent="0">
              <a:buNone/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3"/>
          <p:cNvSpPr>
            <a:spLocks noChangeArrowheads="1"/>
          </p:cNvSpPr>
          <p:nvPr userDrawn="1"/>
        </p:nvSpPr>
        <p:spPr bwMode="auto">
          <a:xfrm>
            <a:off x="-15897" y="0"/>
            <a:ext cx="18003838" cy="3749193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81042" tIns="90521" rIns="181042" bIns="90521" anchor="ctr"/>
          <a:lstStyle/>
          <a:p>
            <a:endParaRPr lang="en-US"/>
          </a:p>
        </p:txBody>
      </p:sp>
      <p:grpSp>
        <p:nvGrpSpPr>
          <p:cNvPr id="91" name="Group 90"/>
          <p:cNvGrpSpPr/>
          <p:nvPr userDrawn="1"/>
        </p:nvGrpSpPr>
        <p:grpSpPr>
          <a:xfrm>
            <a:off x="1" y="-33872"/>
            <a:ext cx="18001579" cy="13645627"/>
            <a:chOff x="2086" y="0"/>
            <a:chExt cx="9144000" cy="6827996"/>
          </a:xfrm>
        </p:grpSpPr>
        <p:sp>
          <p:nvSpPr>
            <p:cNvPr id="92" name="Rectangle 13"/>
            <p:cNvSpPr>
              <a:spLocks noChangeArrowheads="1"/>
            </p:cNvSpPr>
            <p:nvPr userDrawn="1"/>
          </p:nvSpPr>
          <p:spPr bwMode="auto">
            <a:xfrm>
              <a:off x="2086" y="0"/>
              <a:ext cx="9144000" cy="1706880"/>
            </a:xfrm>
            <a:prstGeom prst="rect">
              <a:avLst/>
            </a:prstGeom>
            <a:gradFill rotWithShape="0">
              <a:gsLst>
                <a:gs pos="0">
                  <a:srgbClr val="330066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pic>
          <p:nvPicPr>
            <p:cNvPr id="93" name="Picture 17"/>
            <p:cNvPicPr>
              <a:picLocks noChangeAspect="1" noChangeArrowheads="1"/>
            </p:cNvPicPr>
            <p:nvPr userDrawn="1"/>
          </p:nvPicPr>
          <p:blipFill>
            <a:blip r:embed="rId13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0037" y="6136635"/>
              <a:ext cx="7570801" cy="6913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2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94" name="Picture 93"/>
            <p:cNvPicPr>
              <a:picLocks noChangeAspect="1" noChangeArrowheads="1"/>
            </p:cNvPicPr>
            <p:nvPr userDrawn="1"/>
          </p:nvPicPr>
          <p:blipFill>
            <a:blip r:embed="rId14">
              <a:lum contrast="2000"/>
              <a:alphaModFix amt="8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588" y="6090461"/>
              <a:ext cx="1288735" cy="737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85001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95" name="Text Box 173"/>
            <p:cNvSpPr txBox="1">
              <a:spLocks noChangeArrowheads="1"/>
            </p:cNvSpPr>
            <p:nvPr userDrawn="1"/>
          </p:nvSpPr>
          <p:spPr bwMode="auto">
            <a:xfrm>
              <a:off x="2088503" y="6515432"/>
              <a:ext cx="4940818" cy="2002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err="1" smtClean="0">
                  <a:solidFill>
                    <a:schemeClr val="bg1">
                      <a:lumMod val="65000"/>
                    </a:schemeClr>
                  </a:solidFill>
                  <a:latin typeface="Arial Narrow"/>
                  <a:cs typeface="Arial Narrow"/>
                </a:rPr>
                <a:t>Kinexus</a:t>
              </a:r>
              <a:r>
                <a:rPr lang="en-US" sz="2000" dirty="0" smtClean="0">
                  <a:solidFill>
                    <a:schemeClr val="bg1">
                      <a:lumMod val="65000"/>
                    </a:schemeClr>
                  </a:solidFill>
                  <a:latin typeface="Arial Narrow"/>
                  <a:cs typeface="Arial Narrow"/>
                </a:rPr>
                <a:t> Bioinformatics Corporation © 2016</a:t>
              </a:r>
              <a:endParaRPr lang="en-US" sz="2000" dirty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endParaRPr>
            </a:p>
          </p:txBody>
        </p:sp>
        <p:grpSp>
          <p:nvGrpSpPr>
            <p:cNvPr id="96" name="Group 95"/>
            <p:cNvGrpSpPr/>
            <p:nvPr/>
          </p:nvGrpSpPr>
          <p:grpSpPr>
            <a:xfrm>
              <a:off x="1546755" y="6239477"/>
              <a:ext cx="804335" cy="191790"/>
              <a:chOff x="6274555" y="1014855"/>
              <a:chExt cx="899993" cy="223184"/>
            </a:xfrm>
          </p:grpSpPr>
          <p:sp>
            <p:nvSpPr>
              <p:cNvPr id="138" name="Rounded Rectangle 137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6274555" y="1014855"/>
                <a:ext cx="899993" cy="209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16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97" name="Group 96"/>
            <p:cNvGrpSpPr/>
            <p:nvPr/>
          </p:nvGrpSpPr>
          <p:grpSpPr>
            <a:xfrm>
              <a:off x="2408089" y="6240721"/>
              <a:ext cx="804335" cy="194557"/>
              <a:chOff x="6289597" y="1609397"/>
              <a:chExt cx="901369" cy="226404"/>
            </a:xfrm>
          </p:grpSpPr>
          <p:sp>
            <p:nvSpPr>
              <p:cNvPr id="136" name="Rounded Rectangle 135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6290973" y="1609397"/>
                <a:ext cx="899993" cy="209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16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98" name="Rounded Rectangle 97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3149055" y="6249196"/>
              <a:ext cx="878699" cy="17967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16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0" name="Snip Same Side Corner Rectangle 99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3902652" y="6240723"/>
              <a:ext cx="846293" cy="17967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b="1" dirty="0" smtClean="0">
                  <a:solidFill>
                    <a:srgbClr val="AB743D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02" name="Group 101"/>
            <p:cNvGrpSpPr/>
            <p:nvPr/>
          </p:nvGrpSpPr>
          <p:grpSpPr>
            <a:xfrm>
              <a:off x="5613830" y="6249190"/>
              <a:ext cx="804335" cy="186101"/>
              <a:chOff x="6297896" y="3957075"/>
              <a:chExt cx="908811" cy="216564"/>
            </a:xfrm>
          </p:grpSpPr>
          <p:sp>
            <p:nvSpPr>
              <p:cNvPr id="134" name="Snip Same Side Corner Rectangle 133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6297896" y="3957075"/>
                <a:ext cx="899993" cy="209084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03" name="Group 102"/>
            <p:cNvGrpSpPr/>
            <p:nvPr/>
          </p:nvGrpSpPr>
          <p:grpSpPr>
            <a:xfrm>
              <a:off x="6485824" y="6256430"/>
              <a:ext cx="804335" cy="187468"/>
              <a:chOff x="6323832" y="4546695"/>
              <a:chExt cx="904815" cy="218154"/>
            </a:xfrm>
          </p:grpSpPr>
          <p:sp>
            <p:nvSpPr>
              <p:cNvPr id="132" name="Snip Same Side Corner Rectangle 131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6328655" y="4546695"/>
                <a:ext cx="899992" cy="20908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04" name="Group 103"/>
            <p:cNvGrpSpPr/>
            <p:nvPr/>
          </p:nvGrpSpPr>
          <p:grpSpPr>
            <a:xfrm>
              <a:off x="7283295" y="6240719"/>
              <a:ext cx="804335" cy="185980"/>
              <a:chOff x="6275014" y="5137740"/>
              <a:chExt cx="988811" cy="216423"/>
            </a:xfrm>
          </p:grpSpPr>
          <p:sp>
            <p:nvSpPr>
              <p:cNvPr id="130" name="Snip Same Side Corner Rectangle 129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6275014" y="5137740"/>
                <a:ext cx="988811" cy="20908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05" name="Group 104"/>
            <p:cNvGrpSpPr/>
            <p:nvPr/>
          </p:nvGrpSpPr>
          <p:grpSpPr>
            <a:xfrm>
              <a:off x="4765766" y="6241968"/>
              <a:ext cx="795735" cy="184735"/>
              <a:chOff x="6293641" y="3367455"/>
              <a:chExt cx="906607" cy="214974"/>
            </a:xfrm>
          </p:grpSpPr>
          <p:sp>
            <p:nvSpPr>
              <p:cNvPr id="128" name="Snip Same Side Corner Rectangle 127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29" name="TextBox 128"/>
              <p:cNvSpPr txBox="1"/>
              <p:nvPr/>
            </p:nvSpPr>
            <p:spPr>
              <a:xfrm>
                <a:off x="6300255" y="3367455"/>
                <a:ext cx="899993" cy="20908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grpSp>
          <p:nvGrpSpPr>
            <p:cNvPr id="106" name="Group 105"/>
            <p:cNvGrpSpPr/>
            <p:nvPr userDrawn="1"/>
          </p:nvGrpSpPr>
          <p:grpSpPr>
            <a:xfrm>
              <a:off x="2216968" y="5683715"/>
              <a:ext cx="706731" cy="390546"/>
              <a:chOff x="2221039" y="5682356"/>
              <a:chExt cx="706731" cy="390546"/>
            </a:xfrm>
          </p:grpSpPr>
          <p:cxnSp>
            <p:nvCxnSpPr>
              <p:cNvPr id="126" name="Elbow Connector 125"/>
              <p:cNvCxnSpPr/>
              <p:nvPr/>
            </p:nvCxnSpPr>
            <p:spPr bwMode="auto">
              <a:xfrm>
                <a:off x="2333440" y="6072901"/>
                <a:ext cx="478959" cy="1"/>
              </a:xfrm>
              <a:prstGeom prst="bentConnector3">
                <a:avLst/>
              </a:prstGeom>
              <a:ln w="19050" cmpd="sng">
                <a:solidFill>
                  <a:srgbClr val="00C100"/>
                </a:solidFill>
                <a:headEnd type="none" w="med" len="med"/>
                <a:tailEnd type="arrow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7" name="TextBox 126"/>
              <p:cNvSpPr txBox="1"/>
              <p:nvPr/>
            </p:nvSpPr>
            <p:spPr>
              <a:xfrm>
                <a:off x="2221039" y="5682356"/>
                <a:ext cx="70673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Stimulatory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Phosphorylation</a:t>
                </a:r>
                <a:endParaRPr lang="en-US" sz="1600" dirty="0"/>
              </a:p>
            </p:txBody>
          </p:sp>
        </p:grpSp>
        <p:grpSp>
          <p:nvGrpSpPr>
            <p:cNvPr id="107" name="Group 106"/>
            <p:cNvGrpSpPr/>
            <p:nvPr userDrawn="1"/>
          </p:nvGrpSpPr>
          <p:grpSpPr>
            <a:xfrm>
              <a:off x="3191321" y="5683715"/>
              <a:ext cx="706731" cy="390546"/>
              <a:chOff x="3227649" y="5682356"/>
              <a:chExt cx="706731" cy="390546"/>
            </a:xfrm>
          </p:grpSpPr>
          <p:cxnSp>
            <p:nvCxnSpPr>
              <p:cNvPr id="124" name="Elbow Connector 123"/>
              <p:cNvCxnSpPr/>
              <p:nvPr/>
            </p:nvCxnSpPr>
            <p:spPr bwMode="auto">
              <a:xfrm>
                <a:off x="3353943" y="6072901"/>
                <a:ext cx="472359" cy="1"/>
              </a:xfrm>
              <a:prstGeom prst="bentConnector3">
                <a:avLst/>
              </a:prstGeom>
              <a:ln w="19050" cmpd="sng">
                <a:solidFill>
                  <a:srgbClr val="FF0000"/>
                </a:solidFill>
                <a:headEnd type="none" w="med" len="med"/>
                <a:tailEnd type="arrow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5" name="TextBox 124"/>
              <p:cNvSpPr txBox="1"/>
              <p:nvPr/>
            </p:nvSpPr>
            <p:spPr>
              <a:xfrm>
                <a:off x="3227649" y="5682356"/>
                <a:ext cx="70673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Inhibitory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Phosphorylation</a:t>
                </a:r>
                <a:endParaRPr lang="en-US" sz="1600" dirty="0"/>
              </a:p>
            </p:txBody>
          </p:sp>
        </p:grpSp>
        <p:grpSp>
          <p:nvGrpSpPr>
            <p:cNvPr id="108" name="Group 107"/>
            <p:cNvGrpSpPr/>
            <p:nvPr userDrawn="1"/>
          </p:nvGrpSpPr>
          <p:grpSpPr>
            <a:xfrm>
              <a:off x="4175834" y="5683715"/>
              <a:ext cx="706731" cy="390546"/>
              <a:chOff x="4010739" y="5682356"/>
              <a:chExt cx="706731" cy="390546"/>
            </a:xfrm>
          </p:grpSpPr>
          <p:cxnSp>
            <p:nvCxnSpPr>
              <p:cNvPr id="122" name="Elbow Connector 121"/>
              <p:cNvCxnSpPr/>
              <p:nvPr/>
            </p:nvCxnSpPr>
            <p:spPr bwMode="auto">
              <a:xfrm>
                <a:off x="4145326" y="6072901"/>
                <a:ext cx="479586" cy="1"/>
              </a:xfrm>
              <a:prstGeom prst="bentConnector3">
                <a:avLst/>
              </a:prstGeom>
              <a:ln w="19050" cmpd="sng">
                <a:solidFill>
                  <a:srgbClr val="8EB8D8"/>
                </a:solidFill>
                <a:headEnd type="none" w="med" len="med"/>
                <a:tailEnd type="arrow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3" name="TextBox 122"/>
              <p:cNvSpPr txBox="1"/>
              <p:nvPr/>
            </p:nvSpPr>
            <p:spPr>
              <a:xfrm>
                <a:off x="4010739" y="5682356"/>
                <a:ext cx="70673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Undefined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Phosphorylation</a:t>
                </a:r>
                <a:endParaRPr lang="en-US" sz="1600" dirty="0"/>
              </a:p>
            </p:txBody>
          </p:sp>
        </p:grpSp>
        <p:grpSp>
          <p:nvGrpSpPr>
            <p:cNvPr id="109" name="Group 108"/>
            <p:cNvGrpSpPr/>
            <p:nvPr userDrawn="1"/>
          </p:nvGrpSpPr>
          <p:grpSpPr>
            <a:xfrm>
              <a:off x="5923213" y="5682981"/>
              <a:ext cx="523728" cy="392014"/>
              <a:chOff x="5722723" y="5682356"/>
              <a:chExt cx="523728" cy="392014"/>
            </a:xfrm>
          </p:grpSpPr>
          <p:cxnSp>
            <p:nvCxnSpPr>
              <p:cNvPr id="120" name="Elbow Connector 119"/>
              <p:cNvCxnSpPr/>
              <p:nvPr/>
            </p:nvCxnSpPr>
            <p:spPr bwMode="auto">
              <a:xfrm>
                <a:off x="5762075" y="6071433"/>
                <a:ext cx="479586" cy="2937"/>
              </a:xfrm>
              <a:prstGeom prst="bentConnector3">
                <a:avLst/>
              </a:prstGeom>
              <a:ln w="19050" cmpd="sng">
                <a:solidFill>
                  <a:srgbClr val="00C100"/>
                </a:solidFill>
                <a:prstDash val="sysDash"/>
                <a:headEnd type="none" w="med" len="med"/>
                <a:tailEnd type="triangle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1" name="TextBox 120"/>
              <p:cNvSpPr txBox="1"/>
              <p:nvPr/>
            </p:nvSpPr>
            <p:spPr>
              <a:xfrm>
                <a:off x="5722723" y="5682356"/>
                <a:ext cx="523728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Stimulatory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Interaction</a:t>
                </a:r>
                <a:endParaRPr lang="en-US" sz="1600" dirty="0"/>
              </a:p>
            </p:txBody>
          </p:sp>
        </p:grpSp>
        <p:grpSp>
          <p:nvGrpSpPr>
            <p:cNvPr id="110" name="Group 109"/>
            <p:cNvGrpSpPr/>
            <p:nvPr userDrawn="1"/>
          </p:nvGrpSpPr>
          <p:grpSpPr>
            <a:xfrm>
              <a:off x="6687664" y="5683715"/>
              <a:ext cx="492939" cy="390546"/>
              <a:chOff x="6572726" y="5682356"/>
              <a:chExt cx="492939" cy="390546"/>
            </a:xfrm>
          </p:grpSpPr>
          <p:cxnSp>
            <p:nvCxnSpPr>
              <p:cNvPr id="118" name="Elbow Connector 117"/>
              <p:cNvCxnSpPr/>
              <p:nvPr/>
            </p:nvCxnSpPr>
            <p:spPr bwMode="auto">
              <a:xfrm>
                <a:off x="6621612" y="6072901"/>
                <a:ext cx="439470" cy="1"/>
              </a:xfrm>
              <a:prstGeom prst="bentConnector3">
                <a:avLst/>
              </a:prstGeom>
              <a:ln w="19050" cmpd="sng">
                <a:solidFill>
                  <a:srgbClr val="FF0000"/>
                </a:solidFill>
                <a:prstDash val="sysDash"/>
                <a:headEnd type="none" w="med" len="med"/>
                <a:tailEnd type="triangle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19" name="TextBox 118"/>
              <p:cNvSpPr txBox="1"/>
              <p:nvPr/>
            </p:nvSpPr>
            <p:spPr>
              <a:xfrm>
                <a:off x="6572726" y="5682356"/>
                <a:ext cx="492939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Inhibitory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Interaction</a:t>
                </a:r>
                <a:endParaRPr lang="en-US" sz="1600" dirty="0"/>
              </a:p>
            </p:txBody>
          </p:sp>
        </p:grpSp>
        <p:grpSp>
          <p:nvGrpSpPr>
            <p:cNvPr id="111" name="Group 110"/>
            <p:cNvGrpSpPr/>
            <p:nvPr userDrawn="1"/>
          </p:nvGrpSpPr>
          <p:grpSpPr>
            <a:xfrm>
              <a:off x="7429995" y="5682356"/>
              <a:ext cx="492939" cy="393265"/>
              <a:chOff x="7429995" y="5682356"/>
              <a:chExt cx="492939" cy="393265"/>
            </a:xfrm>
          </p:grpSpPr>
          <p:cxnSp>
            <p:nvCxnSpPr>
              <p:cNvPr id="116" name="Elbow Connector 115"/>
              <p:cNvCxnSpPr/>
              <p:nvPr/>
            </p:nvCxnSpPr>
            <p:spPr bwMode="auto">
              <a:xfrm>
                <a:off x="7468932" y="6070181"/>
                <a:ext cx="441129" cy="5440"/>
              </a:xfrm>
              <a:prstGeom prst="bentConnector3">
                <a:avLst>
                  <a:gd name="adj1" fmla="val 100789"/>
                </a:avLst>
              </a:prstGeom>
              <a:ln w="19050" cmpd="sng">
                <a:solidFill>
                  <a:srgbClr val="FFF777"/>
                </a:solidFill>
                <a:prstDash val="sysDash"/>
                <a:headEnd type="triangle"/>
                <a:tailEnd type="triangle"/>
              </a:ln>
              <a:extLst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7" name="TextBox 116"/>
              <p:cNvSpPr txBox="1"/>
              <p:nvPr/>
            </p:nvSpPr>
            <p:spPr>
              <a:xfrm>
                <a:off x="7429995" y="5682356"/>
                <a:ext cx="492939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Undefined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Interaction</a:t>
                </a:r>
                <a:endParaRPr lang="en-US" sz="1600" dirty="0"/>
              </a:p>
            </p:txBody>
          </p:sp>
        </p:grpSp>
        <p:grpSp>
          <p:nvGrpSpPr>
            <p:cNvPr id="112" name="Group 111"/>
            <p:cNvGrpSpPr/>
            <p:nvPr userDrawn="1"/>
          </p:nvGrpSpPr>
          <p:grpSpPr>
            <a:xfrm>
              <a:off x="5158221" y="5683715"/>
              <a:ext cx="516768" cy="390546"/>
              <a:chOff x="4880304" y="5682356"/>
              <a:chExt cx="516768" cy="390546"/>
            </a:xfrm>
          </p:grpSpPr>
          <p:cxnSp>
            <p:nvCxnSpPr>
              <p:cNvPr id="114" name="Elbow Connector 113"/>
              <p:cNvCxnSpPr/>
              <p:nvPr/>
            </p:nvCxnSpPr>
            <p:spPr bwMode="auto">
              <a:xfrm>
                <a:off x="4917486" y="6072901"/>
                <a:ext cx="479586" cy="1"/>
              </a:xfrm>
              <a:prstGeom prst="bentConnector3">
                <a:avLst/>
              </a:prstGeom>
              <a:ln w="19050" cmpd="sng">
                <a:solidFill>
                  <a:srgbClr val="FE9406"/>
                </a:solidFill>
                <a:headEnd type="none" w="med" len="med"/>
                <a:tailEnd type="oval" w="med" len="sm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15" name="TextBox 114"/>
              <p:cNvSpPr txBox="1"/>
              <p:nvPr/>
            </p:nvSpPr>
            <p:spPr>
              <a:xfrm>
                <a:off x="4880304" y="5682356"/>
                <a:ext cx="51192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err="1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Dephos</a:t>
                </a: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-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err="1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phorylation</a:t>
                </a:r>
                <a:endParaRPr lang="en-US" sz="1600" dirty="0" smtClean="0">
                  <a:solidFill>
                    <a:schemeClr val="bg1"/>
                  </a:solidFill>
                  <a:latin typeface="Arial Narrow"/>
                  <a:cs typeface="Arial Narrow"/>
                </a:endParaRPr>
              </a:p>
            </p:txBody>
          </p:sp>
        </p:grpSp>
        <p:sp>
          <p:nvSpPr>
            <p:cNvPr id="113" name="TextBox 112"/>
            <p:cNvSpPr txBox="1"/>
            <p:nvPr/>
          </p:nvSpPr>
          <p:spPr>
            <a:xfrm>
              <a:off x="1474411" y="5768503"/>
              <a:ext cx="414644" cy="1848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A5ADCB"/>
                  </a:solidFill>
                  <a:latin typeface="Arial Narrow"/>
                  <a:cs typeface="Arial Narrow"/>
                </a:rPr>
                <a:t>Legend</a:t>
              </a:r>
              <a:endParaRPr lang="en-US" sz="1800" dirty="0">
                <a:solidFill>
                  <a:srgbClr val="A5ADCB"/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905210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6pPr>
      <a:lvl7pPr marL="1810421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7pPr>
      <a:lvl8pPr marL="2715631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8pPr>
      <a:lvl9pPr marL="3620841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678908" indent="-678908" algn="l" rtl="0" eaLnBrk="1" fontAlgn="base" hangingPunct="1">
        <a:spcBef>
          <a:spcPct val="20000"/>
        </a:spcBef>
        <a:spcAft>
          <a:spcPct val="0"/>
        </a:spcAft>
        <a:buChar char="•"/>
        <a:defRPr sz="63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1470967" indent="-565756" algn="l" rtl="0" eaLnBrk="1" fontAlgn="base" hangingPunct="1">
        <a:spcBef>
          <a:spcPct val="20000"/>
        </a:spcBef>
        <a:spcAft>
          <a:spcPct val="0"/>
        </a:spcAft>
        <a:buChar char="–"/>
        <a:defRPr sz="5500">
          <a:solidFill>
            <a:schemeClr val="tx1"/>
          </a:solidFill>
          <a:latin typeface="+mn-lt"/>
          <a:ea typeface="+mn-ea"/>
        </a:defRPr>
      </a:lvl2pPr>
      <a:lvl3pPr marL="2263026" indent="-452605" algn="l" rtl="0" eaLnBrk="1" fontAlgn="base" hangingPunct="1">
        <a:spcBef>
          <a:spcPct val="20000"/>
        </a:spcBef>
        <a:spcAft>
          <a:spcPct val="0"/>
        </a:spcAft>
        <a:buChar char="•"/>
        <a:defRPr sz="4800">
          <a:solidFill>
            <a:schemeClr val="tx1"/>
          </a:solidFill>
          <a:latin typeface="+mn-lt"/>
          <a:ea typeface="+mn-ea"/>
        </a:defRPr>
      </a:lvl3pPr>
      <a:lvl4pPr marL="3168236" indent="-452605" algn="l" rtl="0" eaLnBrk="1" fontAlgn="base" hangingPunct="1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  <a:ea typeface="+mn-ea"/>
        </a:defRPr>
      </a:lvl4pPr>
      <a:lvl5pPr marL="4073446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5pPr>
      <a:lvl6pPr marL="497865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6pPr>
      <a:lvl7pPr marL="588386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7pPr>
      <a:lvl8pPr marL="678907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8pPr>
      <a:lvl9pPr marL="769428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05210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1042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1563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2084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2605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31262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36472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241682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Elbow Connector 31"/>
          <p:cNvCxnSpPr/>
          <p:nvPr/>
        </p:nvCxnSpPr>
        <p:spPr bwMode="auto">
          <a:xfrm rot="5400000" flipH="1" flipV="1">
            <a:off x="6411061" y="3969397"/>
            <a:ext cx="3989714" cy="289321"/>
          </a:xfrm>
          <a:prstGeom prst="bentConnector3">
            <a:avLst>
              <a:gd name="adj1" fmla="val 344"/>
            </a:avLst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7924566" y="208457"/>
            <a:ext cx="9860191" cy="1013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181042" tIns="90521" rIns="181042" bIns="90521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5400" dirty="0">
                <a:solidFill>
                  <a:srgbClr val="FFBB07"/>
                </a:solidFill>
                <a:latin typeface="Arial Narrow" charset="0"/>
              </a:rPr>
              <a:t>Insulin-like Growth Factor 1 </a:t>
            </a:r>
            <a:r>
              <a:rPr lang="en-US" sz="5400" dirty="0" smtClean="0">
                <a:solidFill>
                  <a:srgbClr val="FFBB07"/>
                </a:solidFill>
                <a:latin typeface="Arial Narrow" charset="0"/>
              </a:rPr>
              <a:t>Receptor</a:t>
            </a:r>
            <a:endParaRPr lang="en-US" sz="54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609471" y="263933"/>
            <a:ext cx="9728093" cy="975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181042" tIns="90521" rIns="181042" bIns="9052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100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51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</a:t>
            </a:r>
            <a:r>
              <a:rPr lang="en-US" sz="51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P08069</a:t>
            </a:r>
            <a:endParaRPr lang="en-US" sz="51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2056189" y="12920790"/>
            <a:ext cx="6945044" cy="505975"/>
          </a:xfrm>
          <a:prstGeom prst="rect">
            <a:avLst/>
          </a:prstGeom>
          <a:noFill/>
        </p:spPr>
        <p:txBody>
          <a:bodyPr wrap="square" lIns="181042" tIns="90521" rIns="181042" bIns="90521" rtlCol="0">
            <a:spAutoFit/>
          </a:bodyPr>
          <a:lstStyle/>
          <a:p>
            <a:r>
              <a:rPr lang="en-US" sz="2100" dirty="0">
                <a:solidFill>
                  <a:srgbClr val="A5ADCB"/>
                </a:solidFill>
                <a:latin typeface="Arial Narrow"/>
                <a:cs typeface="Arial Narrow"/>
              </a:rPr>
              <a:t>Prepared </a:t>
            </a:r>
            <a:r>
              <a:rPr lang="en-US" sz="2100" dirty="0" smtClean="0">
                <a:solidFill>
                  <a:srgbClr val="A5ADCB"/>
                </a:solidFill>
                <a:latin typeface="Arial Narrow"/>
                <a:cs typeface="Arial Narrow"/>
              </a:rPr>
              <a:t>by </a:t>
            </a:r>
            <a:r>
              <a:rPr lang="en-US" sz="2100" dirty="0" err="1">
                <a:solidFill>
                  <a:srgbClr val="A5ADCB"/>
                </a:solidFill>
                <a:latin typeface="Arial Narrow"/>
                <a:cs typeface="Arial Narrow"/>
              </a:rPr>
              <a:t>Sofya</a:t>
            </a:r>
            <a:r>
              <a:rPr lang="en-US" sz="2100" dirty="0">
                <a:solidFill>
                  <a:srgbClr val="A5ADCB"/>
                </a:solidFill>
                <a:latin typeface="Arial Narrow"/>
                <a:cs typeface="Arial Narrow"/>
              </a:rPr>
              <a:t> </a:t>
            </a:r>
            <a:r>
              <a:rPr lang="en-US" sz="2100" dirty="0" err="1" smtClean="0">
                <a:solidFill>
                  <a:srgbClr val="A5ADCB"/>
                </a:solidFill>
                <a:latin typeface="Arial Narrow"/>
                <a:cs typeface="Arial Narrow"/>
              </a:rPr>
              <a:t>Langman</a:t>
            </a:r>
            <a:r>
              <a:rPr lang="en-US" sz="2100" dirty="0" smtClean="0">
                <a:solidFill>
                  <a:srgbClr val="A5ADCB"/>
                </a:solidFill>
                <a:latin typeface="Arial Narrow"/>
                <a:cs typeface="Arial Narrow"/>
              </a:rPr>
              <a:t> and Dr. Steven Pelech</a:t>
            </a:r>
            <a:endParaRPr lang="en-US" sz="21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9337228" y="6525842"/>
            <a:ext cx="1848931" cy="629916"/>
            <a:chOff x="371271" y="1139280"/>
            <a:chExt cx="1522707" cy="538244"/>
          </a:xfrm>
        </p:grpSpPr>
        <p:sp>
          <p:nvSpPr>
            <p:cNvPr id="63" name="Rounded Rectangle 62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371271" y="1139280"/>
              <a:ext cx="1522707" cy="5382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500" dirty="0" smtClean="0">
                  <a:solidFill>
                    <a:schemeClr val="bg1"/>
                  </a:solidFill>
                  <a:latin typeface="Arial" charset="0"/>
                </a:rPr>
                <a:t>ASK1/MAP3K5</a:t>
              </a:r>
              <a:endParaRPr lang="en-US" sz="15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Q99683</a:t>
              </a:r>
              <a:endParaRPr lang="en-US" sz="16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14242526" y="6787858"/>
            <a:ext cx="1527074" cy="636132"/>
            <a:chOff x="507046" y="3634424"/>
            <a:chExt cx="1257639" cy="543557"/>
          </a:xfrm>
        </p:grpSpPr>
        <p:sp>
          <p:nvSpPr>
            <p:cNvPr id="82" name="Snip Same Side Corner Rectangle 8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SHC1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P29353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84" name="Elbow Connector 83"/>
          <p:cNvCxnSpPr>
            <a:endCxn id="295" idx="1"/>
          </p:cNvCxnSpPr>
          <p:nvPr/>
        </p:nvCxnSpPr>
        <p:spPr bwMode="auto">
          <a:xfrm rot="16200000" flipH="1">
            <a:off x="8312354" y="6501011"/>
            <a:ext cx="1577898" cy="793707"/>
          </a:xfrm>
          <a:prstGeom prst="bentConnector2">
            <a:avLst/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9" name="Group 88"/>
          <p:cNvGrpSpPr/>
          <p:nvPr/>
        </p:nvGrpSpPr>
        <p:grpSpPr>
          <a:xfrm>
            <a:off x="9671391" y="2457471"/>
            <a:ext cx="987393" cy="338554"/>
            <a:chOff x="7592082" y="6020192"/>
            <a:chExt cx="862158" cy="349296"/>
          </a:xfrm>
        </p:grpSpPr>
        <p:sp>
          <p:nvSpPr>
            <p:cNvPr id="9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4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49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Y132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9464290" y="2755905"/>
            <a:ext cx="1527074" cy="636132"/>
            <a:chOff x="507046" y="3634424"/>
            <a:chExt cx="1257639" cy="543557"/>
          </a:xfrm>
        </p:grpSpPr>
        <p:sp>
          <p:nvSpPr>
            <p:cNvPr id="96" name="Snip Same Side Corner Rectangle 9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ADRB2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P07550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9668011" y="2188951"/>
            <a:ext cx="987393" cy="338554"/>
            <a:chOff x="7592082" y="6020192"/>
            <a:chExt cx="862158" cy="349296"/>
          </a:xfrm>
        </p:grpSpPr>
        <p:sp>
          <p:nvSpPr>
            <p:cNvPr id="10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5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49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Y141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9679684" y="1931946"/>
            <a:ext cx="987393" cy="338554"/>
            <a:chOff x="7592082" y="6020192"/>
            <a:chExt cx="862158" cy="349296"/>
          </a:xfrm>
        </p:grpSpPr>
        <p:sp>
          <p:nvSpPr>
            <p:cNvPr id="10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9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49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Y350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9685605" y="1664902"/>
            <a:ext cx="987393" cy="338554"/>
            <a:chOff x="7592082" y="6020192"/>
            <a:chExt cx="862158" cy="349296"/>
          </a:xfrm>
        </p:grpSpPr>
        <p:sp>
          <p:nvSpPr>
            <p:cNvPr id="11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13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49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Y354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115" name="Elbow Connector 114"/>
          <p:cNvCxnSpPr/>
          <p:nvPr/>
        </p:nvCxnSpPr>
        <p:spPr bwMode="auto">
          <a:xfrm>
            <a:off x="8360120" y="6332576"/>
            <a:ext cx="1228656" cy="508224"/>
          </a:xfrm>
          <a:prstGeom prst="bentConnector3">
            <a:avLst>
              <a:gd name="adj1" fmla="val 50000"/>
            </a:avLst>
          </a:prstGeom>
          <a:ln w="38100" cmpd="sng">
            <a:solidFill>
              <a:srgbClr val="FF00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6" name="Group 115"/>
          <p:cNvGrpSpPr/>
          <p:nvPr/>
        </p:nvGrpSpPr>
        <p:grpSpPr>
          <a:xfrm>
            <a:off x="9464290" y="3938265"/>
            <a:ext cx="1527074" cy="636132"/>
            <a:chOff x="507046" y="3634424"/>
            <a:chExt cx="1257639" cy="543557"/>
          </a:xfrm>
        </p:grpSpPr>
        <p:sp>
          <p:nvSpPr>
            <p:cNvPr id="117" name="Snip Same Side Corner Rectangle 11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err="1" smtClean="0">
                  <a:solidFill>
                    <a:schemeClr val="bg1"/>
                  </a:solidFill>
                  <a:latin typeface="Arial" charset="0"/>
                </a:rPr>
                <a:t>Crk</a:t>
              </a:r>
              <a:endParaRPr lang="en-US" sz="16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P46108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9707307" y="3621924"/>
            <a:ext cx="987393" cy="338553"/>
            <a:chOff x="7620676" y="5024219"/>
            <a:chExt cx="862158" cy="349295"/>
          </a:xfrm>
        </p:grpSpPr>
        <p:sp>
          <p:nvSpPr>
            <p:cNvPr id="12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24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492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+Y221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25" name="Elbow Connector 124"/>
          <p:cNvCxnSpPr/>
          <p:nvPr/>
        </p:nvCxnSpPr>
        <p:spPr bwMode="auto">
          <a:xfrm rot="5400000" flipH="1" flipV="1">
            <a:off x="7475571" y="4610526"/>
            <a:ext cx="2267144" cy="695772"/>
          </a:xfrm>
          <a:prstGeom prst="bentConnector3">
            <a:avLst>
              <a:gd name="adj1" fmla="val 706"/>
            </a:avLst>
          </a:prstGeom>
          <a:ln w="38100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29" name="Group 128"/>
          <p:cNvGrpSpPr/>
          <p:nvPr/>
        </p:nvGrpSpPr>
        <p:grpSpPr>
          <a:xfrm>
            <a:off x="4619762" y="3453610"/>
            <a:ext cx="1848931" cy="631007"/>
            <a:chOff x="371271" y="1124811"/>
            <a:chExt cx="1522707" cy="539176"/>
          </a:xfrm>
        </p:grpSpPr>
        <p:sp>
          <p:nvSpPr>
            <p:cNvPr id="130" name="Rounded Rectangle 129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371271" y="1124811"/>
              <a:ext cx="1522707" cy="5382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GSK3b</a:t>
              </a:r>
              <a:endParaRPr lang="en-US" sz="16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P49841</a:t>
              </a:r>
              <a:endParaRPr lang="en-US" sz="16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4832044" y="2697359"/>
            <a:ext cx="1401347" cy="629916"/>
            <a:chOff x="537046" y="349955"/>
            <a:chExt cx="1154094" cy="538244"/>
          </a:xfrm>
        </p:grpSpPr>
        <p:sp>
          <p:nvSpPr>
            <p:cNvPr id="169" name="Rounded Rectangle 168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537046" y="349955"/>
              <a:ext cx="1154094" cy="5382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err="1" smtClean="0">
                  <a:solidFill>
                    <a:schemeClr val="bg1"/>
                  </a:solidFill>
                  <a:latin typeface="Arial" charset="0"/>
                </a:rPr>
                <a:t>Src</a:t>
              </a:r>
              <a:endParaRPr lang="en-US" sz="16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P12931</a:t>
              </a:r>
              <a:endPara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171" name="Elbow Connector 170"/>
          <p:cNvCxnSpPr/>
          <p:nvPr/>
        </p:nvCxnSpPr>
        <p:spPr bwMode="auto">
          <a:xfrm rot="5400000" flipH="1" flipV="1">
            <a:off x="6353965" y="1966675"/>
            <a:ext cx="1061803" cy="730745"/>
          </a:xfrm>
          <a:prstGeom prst="bentConnector2">
            <a:avLst/>
          </a:prstGeom>
          <a:ln w="38100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77" name="Group 176"/>
          <p:cNvGrpSpPr/>
          <p:nvPr/>
        </p:nvGrpSpPr>
        <p:grpSpPr>
          <a:xfrm>
            <a:off x="9481224" y="4838511"/>
            <a:ext cx="1527074" cy="636132"/>
            <a:chOff x="507046" y="3634424"/>
            <a:chExt cx="1257639" cy="543557"/>
          </a:xfrm>
        </p:grpSpPr>
        <p:sp>
          <p:nvSpPr>
            <p:cNvPr id="181" name="Snip Same Side Corner Rectangle 18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IRS1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P35568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4" name="Group 183"/>
          <p:cNvGrpSpPr/>
          <p:nvPr/>
        </p:nvGrpSpPr>
        <p:grpSpPr>
          <a:xfrm>
            <a:off x="9511947" y="5713377"/>
            <a:ext cx="1527074" cy="636132"/>
            <a:chOff x="507046" y="3634424"/>
            <a:chExt cx="1257639" cy="543557"/>
          </a:xfrm>
        </p:grpSpPr>
        <p:sp>
          <p:nvSpPr>
            <p:cNvPr id="185" name="Snip Same Side Corner Rectangle 18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6" name="TextBox 185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IRS2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Q9Y4H2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9503734" y="8597227"/>
            <a:ext cx="1527074" cy="636132"/>
            <a:chOff x="507046" y="3634424"/>
            <a:chExt cx="1257639" cy="543557"/>
          </a:xfrm>
        </p:grpSpPr>
        <p:sp>
          <p:nvSpPr>
            <p:cNvPr id="189" name="Snip Same Side Corner Rectangle 18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GRB10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Q13322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2" name="Group 191"/>
          <p:cNvGrpSpPr/>
          <p:nvPr/>
        </p:nvGrpSpPr>
        <p:grpSpPr>
          <a:xfrm>
            <a:off x="2497435" y="3493502"/>
            <a:ext cx="1527074" cy="636132"/>
            <a:chOff x="507046" y="3634424"/>
            <a:chExt cx="1257639" cy="543557"/>
          </a:xfrm>
        </p:grpSpPr>
        <p:sp>
          <p:nvSpPr>
            <p:cNvPr id="193" name="Snip Same Side Corner Rectangle 19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IGF1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P05013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5" name="Group 194"/>
          <p:cNvGrpSpPr/>
          <p:nvPr/>
        </p:nvGrpSpPr>
        <p:grpSpPr>
          <a:xfrm>
            <a:off x="2497435" y="4301085"/>
            <a:ext cx="1527074" cy="636132"/>
            <a:chOff x="507046" y="3634424"/>
            <a:chExt cx="1257639" cy="543557"/>
          </a:xfrm>
        </p:grpSpPr>
        <p:sp>
          <p:nvSpPr>
            <p:cNvPr id="196" name="Snip Same Side Corner Rectangle 19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IGF2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P01344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7011541" y="8583125"/>
            <a:ext cx="1527074" cy="636132"/>
            <a:chOff x="507046" y="3634424"/>
            <a:chExt cx="1257639" cy="543557"/>
          </a:xfrm>
        </p:grpSpPr>
        <p:sp>
          <p:nvSpPr>
            <p:cNvPr id="201" name="Snip Same Side Corner Rectangle 20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>
                  <a:solidFill>
                    <a:schemeClr val="bg1"/>
                  </a:solidFill>
                  <a:latin typeface="Arial" charset="0"/>
                </a:rPr>
                <a:t>GIPC1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O14908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04" name="Group 203"/>
          <p:cNvGrpSpPr/>
          <p:nvPr/>
        </p:nvGrpSpPr>
        <p:grpSpPr>
          <a:xfrm>
            <a:off x="2497435" y="5102555"/>
            <a:ext cx="1527074" cy="636132"/>
            <a:chOff x="507046" y="3634424"/>
            <a:chExt cx="1257639" cy="543557"/>
          </a:xfrm>
        </p:grpSpPr>
        <p:sp>
          <p:nvSpPr>
            <p:cNvPr id="205" name="Snip Same Side Corner Rectangle 20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INS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P01308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08" name="Group 207"/>
          <p:cNvGrpSpPr/>
          <p:nvPr/>
        </p:nvGrpSpPr>
        <p:grpSpPr>
          <a:xfrm>
            <a:off x="11852879" y="10249690"/>
            <a:ext cx="1527074" cy="636132"/>
            <a:chOff x="507046" y="3634424"/>
            <a:chExt cx="1257639" cy="543557"/>
          </a:xfrm>
        </p:grpSpPr>
        <p:sp>
          <p:nvSpPr>
            <p:cNvPr id="209" name="Snip Same Side Corner Rectangle 20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PIK3R3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Q92569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28" name="Group 227"/>
          <p:cNvGrpSpPr/>
          <p:nvPr/>
        </p:nvGrpSpPr>
        <p:grpSpPr>
          <a:xfrm>
            <a:off x="11852879" y="7787274"/>
            <a:ext cx="1527074" cy="636132"/>
            <a:chOff x="507046" y="3634424"/>
            <a:chExt cx="1257639" cy="543557"/>
          </a:xfrm>
        </p:grpSpPr>
        <p:sp>
          <p:nvSpPr>
            <p:cNvPr id="229" name="Snip Same Side Corner Rectangle 22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0" name="TextBox 229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MDM2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Q00987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36" name="Group 235"/>
          <p:cNvGrpSpPr/>
          <p:nvPr/>
        </p:nvGrpSpPr>
        <p:grpSpPr>
          <a:xfrm>
            <a:off x="14191727" y="4057898"/>
            <a:ext cx="1527074" cy="633076"/>
            <a:chOff x="3740102" y="2066168"/>
            <a:chExt cx="1257639" cy="540945"/>
          </a:xfrm>
        </p:grpSpPr>
        <p:sp>
          <p:nvSpPr>
            <p:cNvPr id="237" name="Rounded Rectangle 236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8" name="TextBox 237"/>
            <p:cNvSpPr txBox="1"/>
            <p:nvPr/>
          </p:nvSpPr>
          <p:spPr>
            <a:xfrm>
              <a:off x="3740102" y="2068869"/>
              <a:ext cx="1257639" cy="53824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PTPN1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P18031</a:t>
              </a:r>
              <a:endParaRPr lang="en-US" sz="16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43" name="Group 242"/>
          <p:cNvGrpSpPr/>
          <p:nvPr/>
        </p:nvGrpSpPr>
        <p:grpSpPr>
          <a:xfrm>
            <a:off x="9503734" y="10249690"/>
            <a:ext cx="1527074" cy="636132"/>
            <a:chOff x="507046" y="3634424"/>
            <a:chExt cx="1257639" cy="543557"/>
          </a:xfrm>
        </p:grpSpPr>
        <p:sp>
          <p:nvSpPr>
            <p:cNvPr id="244" name="Snip Same Side Corner Rectangle 24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5" name="TextBox 244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IRS4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O14654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55" name="Group 254"/>
          <p:cNvGrpSpPr/>
          <p:nvPr/>
        </p:nvGrpSpPr>
        <p:grpSpPr>
          <a:xfrm>
            <a:off x="11852879" y="8597227"/>
            <a:ext cx="1527074" cy="636132"/>
            <a:chOff x="507046" y="3634424"/>
            <a:chExt cx="1257639" cy="543557"/>
          </a:xfrm>
        </p:grpSpPr>
        <p:sp>
          <p:nvSpPr>
            <p:cNvPr id="256" name="Snip Same Side Corner Rectangle 25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7" name="TextBox 256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NEDD4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P46934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69" name="Group 268"/>
          <p:cNvGrpSpPr/>
          <p:nvPr/>
        </p:nvGrpSpPr>
        <p:grpSpPr>
          <a:xfrm>
            <a:off x="4792373" y="8597227"/>
            <a:ext cx="1527074" cy="636132"/>
            <a:chOff x="507046" y="3634424"/>
            <a:chExt cx="1257639" cy="543557"/>
          </a:xfrm>
        </p:grpSpPr>
        <p:sp>
          <p:nvSpPr>
            <p:cNvPr id="270" name="Snip Same Side Corner Rectangle 26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1" name="TextBox 270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CBL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P22681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77" name="Group 276"/>
          <p:cNvGrpSpPr/>
          <p:nvPr/>
        </p:nvGrpSpPr>
        <p:grpSpPr>
          <a:xfrm>
            <a:off x="14242526" y="8544174"/>
            <a:ext cx="1527074" cy="636132"/>
            <a:chOff x="507046" y="3634424"/>
            <a:chExt cx="1257639" cy="543557"/>
          </a:xfrm>
        </p:grpSpPr>
        <p:sp>
          <p:nvSpPr>
            <p:cNvPr id="278" name="Snip Same Side Corner Rectangle 27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9" name="TextBox 278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SOCS2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O14508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86" name="Group 285"/>
          <p:cNvGrpSpPr/>
          <p:nvPr/>
        </p:nvGrpSpPr>
        <p:grpSpPr>
          <a:xfrm>
            <a:off x="7011541" y="9393074"/>
            <a:ext cx="1527074" cy="635620"/>
            <a:chOff x="507046" y="3634424"/>
            <a:chExt cx="1257639" cy="543120"/>
          </a:xfrm>
        </p:grpSpPr>
        <p:sp>
          <p:nvSpPr>
            <p:cNvPr id="287" name="Snip Same Side Corner Rectangle 28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88" name="TextBox 287"/>
            <p:cNvSpPr txBox="1"/>
            <p:nvPr/>
          </p:nvSpPr>
          <p:spPr>
            <a:xfrm>
              <a:off x="507046" y="3639736"/>
              <a:ext cx="1257639" cy="537808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Arial" charset="0"/>
                </a:rPr>
                <a:t>GNB2L1/RACK1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P63244</a:t>
              </a:r>
              <a:endParaRPr lang="en-US" sz="18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93" name="Group 292"/>
          <p:cNvGrpSpPr/>
          <p:nvPr/>
        </p:nvGrpSpPr>
        <p:grpSpPr>
          <a:xfrm>
            <a:off x="9498157" y="7365639"/>
            <a:ext cx="1527074" cy="636132"/>
            <a:chOff x="507046" y="3634424"/>
            <a:chExt cx="1257639" cy="543557"/>
          </a:xfrm>
        </p:grpSpPr>
        <p:sp>
          <p:nvSpPr>
            <p:cNvPr id="294" name="Snip Same Side Corner Rectangle 29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95" name="TextBox 294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YWHAB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P31946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96" name="Elbow Connector 295"/>
          <p:cNvCxnSpPr>
            <a:endCxn id="221" idx="1"/>
          </p:cNvCxnSpPr>
          <p:nvPr/>
        </p:nvCxnSpPr>
        <p:spPr bwMode="auto">
          <a:xfrm>
            <a:off x="3868372" y="3746561"/>
            <a:ext cx="3124091" cy="2492636"/>
          </a:xfrm>
          <a:prstGeom prst="bentConnector3">
            <a:avLst>
              <a:gd name="adj1" fmla="val 18021"/>
            </a:avLst>
          </a:prstGeom>
          <a:ln w="38100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99" name="Group 298"/>
          <p:cNvGrpSpPr/>
          <p:nvPr/>
        </p:nvGrpSpPr>
        <p:grpSpPr>
          <a:xfrm>
            <a:off x="2497435" y="8597227"/>
            <a:ext cx="1527074" cy="636132"/>
            <a:chOff x="507046" y="3634424"/>
            <a:chExt cx="1257639" cy="543557"/>
          </a:xfrm>
        </p:grpSpPr>
        <p:sp>
          <p:nvSpPr>
            <p:cNvPr id="300" name="Snip Same Side Corner Rectangle 29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01" name="TextBox 300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ARHGEF18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Q6ZSZ5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05" name="Group 304"/>
          <p:cNvGrpSpPr/>
          <p:nvPr/>
        </p:nvGrpSpPr>
        <p:grpSpPr>
          <a:xfrm>
            <a:off x="11852879" y="9420457"/>
            <a:ext cx="1527074" cy="636132"/>
            <a:chOff x="507046" y="3634424"/>
            <a:chExt cx="1257639" cy="543557"/>
          </a:xfrm>
        </p:grpSpPr>
        <p:sp>
          <p:nvSpPr>
            <p:cNvPr id="306" name="Snip Same Side Corner Rectangle 30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07" name="TextBox 306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PIK3R1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P27986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11" name="Group 310"/>
          <p:cNvGrpSpPr/>
          <p:nvPr/>
        </p:nvGrpSpPr>
        <p:grpSpPr>
          <a:xfrm>
            <a:off x="14242526" y="5875834"/>
            <a:ext cx="1527074" cy="636132"/>
            <a:chOff x="507046" y="3634424"/>
            <a:chExt cx="1257639" cy="543557"/>
          </a:xfrm>
        </p:grpSpPr>
        <p:sp>
          <p:nvSpPr>
            <p:cNvPr id="312" name="Snip Same Side Corner Rectangle 31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3" name="TextBox 312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RASA2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Q15283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23" name="Group 322"/>
          <p:cNvGrpSpPr/>
          <p:nvPr/>
        </p:nvGrpSpPr>
        <p:grpSpPr>
          <a:xfrm>
            <a:off x="2497435" y="5886647"/>
            <a:ext cx="1527074" cy="636132"/>
            <a:chOff x="507046" y="3634424"/>
            <a:chExt cx="1257639" cy="543557"/>
          </a:xfrm>
        </p:grpSpPr>
        <p:sp>
          <p:nvSpPr>
            <p:cNvPr id="324" name="Snip Same Side Corner Rectangle 32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25" name="TextBox 324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CAMP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P49913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4792373" y="7787274"/>
            <a:ext cx="1527074" cy="636132"/>
            <a:chOff x="507046" y="3634424"/>
            <a:chExt cx="1257639" cy="543557"/>
          </a:xfrm>
        </p:grpSpPr>
        <p:sp>
          <p:nvSpPr>
            <p:cNvPr id="337" name="Snip Same Side Corner Rectangle 33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38" name="TextBox 337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CADH3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P22223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16" name="Group 215"/>
          <p:cNvGrpSpPr/>
          <p:nvPr/>
        </p:nvGrpSpPr>
        <p:grpSpPr>
          <a:xfrm>
            <a:off x="6992463" y="5924239"/>
            <a:ext cx="1401347" cy="629916"/>
            <a:chOff x="537046" y="349955"/>
            <a:chExt cx="1154094" cy="538244"/>
          </a:xfrm>
        </p:grpSpPr>
        <p:sp>
          <p:nvSpPr>
            <p:cNvPr id="217" name="Rounded Rectangle 216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1" name="Rectangle 220"/>
            <p:cNvSpPr/>
            <p:nvPr/>
          </p:nvSpPr>
          <p:spPr>
            <a:xfrm>
              <a:off x="537046" y="349955"/>
              <a:ext cx="1154094" cy="5382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IGF1R</a:t>
              </a:r>
              <a:endParaRPr lang="en-US" sz="16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P08069</a:t>
              </a:r>
              <a:endPara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22" name="Group 221"/>
          <p:cNvGrpSpPr/>
          <p:nvPr/>
        </p:nvGrpSpPr>
        <p:grpSpPr>
          <a:xfrm>
            <a:off x="7199440" y="3598286"/>
            <a:ext cx="987393" cy="338553"/>
            <a:chOff x="7630676" y="5329407"/>
            <a:chExt cx="862158" cy="349296"/>
          </a:xfrm>
        </p:grpSpPr>
        <p:sp>
          <p:nvSpPr>
            <p:cNvPr id="223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24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49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-S1278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25" name="Group 224"/>
          <p:cNvGrpSpPr/>
          <p:nvPr/>
        </p:nvGrpSpPr>
        <p:grpSpPr>
          <a:xfrm>
            <a:off x="7199440" y="2196711"/>
            <a:ext cx="987393" cy="338554"/>
            <a:chOff x="7592082" y="6020192"/>
            <a:chExt cx="862158" cy="349296"/>
          </a:xfrm>
        </p:grpSpPr>
        <p:sp>
          <p:nvSpPr>
            <p:cNvPr id="22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27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49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solidFill>
                    <a:srgbClr val="FFFFFF"/>
                  </a:solidFill>
                  <a:latin typeface="Arial" charset="0"/>
                </a:rPr>
                <a:t>Y</a:t>
              </a: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982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33" name="Group 232"/>
          <p:cNvGrpSpPr/>
          <p:nvPr/>
        </p:nvGrpSpPr>
        <p:grpSpPr>
          <a:xfrm>
            <a:off x="7199440" y="1631868"/>
            <a:ext cx="987393" cy="338554"/>
            <a:chOff x="7592082" y="6020192"/>
            <a:chExt cx="862158" cy="349296"/>
          </a:xfrm>
        </p:grpSpPr>
        <p:sp>
          <p:nvSpPr>
            <p:cNvPr id="23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35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49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solidFill>
                    <a:srgbClr val="FFFFFF"/>
                  </a:solidFill>
                  <a:latin typeface="Arial" charset="0"/>
                </a:rPr>
                <a:t>Y</a:t>
              </a: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973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40" name="Group 239"/>
          <p:cNvGrpSpPr/>
          <p:nvPr/>
        </p:nvGrpSpPr>
        <p:grpSpPr>
          <a:xfrm>
            <a:off x="7199440" y="1925890"/>
            <a:ext cx="987393" cy="338553"/>
            <a:chOff x="7620676" y="5024219"/>
            <a:chExt cx="862158" cy="349295"/>
          </a:xfrm>
        </p:grpSpPr>
        <p:sp>
          <p:nvSpPr>
            <p:cNvPr id="24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42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492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+Y980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6" name="Group 245"/>
          <p:cNvGrpSpPr/>
          <p:nvPr/>
        </p:nvGrpSpPr>
        <p:grpSpPr>
          <a:xfrm>
            <a:off x="7199440" y="2473668"/>
            <a:ext cx="987393" cy="338553"/>
            <a:chOff x="7620676" y="5024219"/>
            <a:chExt cx="862158" cy="349295"/>
          </a:xfrm>
        </p:grpSpPr>
        <p:sp>
          <p:nvSpPr>
            <p:cNvPr id="247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48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492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+Y1161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9" name="Group 248"/>
          <p:cNvGrpSpPr/>
          <p:nvPr/>
        </p:nvGrpSpPr>
        <p:grpSpPr>
          <a:xfrm>
            <a:off x="7199440" y="3005085"/>
            <a:ext cx="987393" cy="338553"/>
            <a:chOff x="7620676" y="5024219"/>
            <a:chExt cx="862158" cy="349295"/>
          </a:xfrm>
        </p:grpSpPr>
        <p:sp>
          <p:nvSpPr>
            <p:cNvPr id="25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51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492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+Y1165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52" name="Group 251"/>
          <p:cNvGrpSpPr/>
          <p:nvPr/>
        </p:nvGrpSpPr>
        <p:grpSpPr>
          <a:xfrm>
            <a:off x="7199440" y="3301170"/>
            <a:ext cx="987393" cy="338553"/>
            <a:chOff x="7620676" y="5024219"/>
            <a:chExt cx="862158" cy="349295"/>
          </a:xfrm>
        </p:grpSpPr>
        <p:sp>
          <p:nvSpPr>
            <p:cNvPr id="25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54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492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+Y1166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5" name="Group 284"/>
          <p:cNvGrpSpPr/>
          <p:nvPr/>
        </p:nvGrpSpPr>
        <p:grpSpPr>
          <a:xfrm>
            <a:off x="7199440" y="4477380"/>
            <a:ext cx="987393" cy="338553"/>
            <a:chOff x="7620676" y="5024219"/>
            <a:chExt cx="862158" cy="349295"/>
          </a:xfrm>
        </p:grpSpPr>
        <p:sp>
          <p:nvSpPr>
            <p:cNvPr id="29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91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492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+S1310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92" name="Group 291"/>
          <p:cNvGrpSpPr/>
          <p:nvPr/>
        </p:nvGrpSpPr>
        <p:grpSpPr>
          <a:xfrm>
            <a:off x="7199440" y="4748204"/>
            <a:ext cx="987393" cy="338553"/>
            <a:chOff x="7620676" y="5024219"/>
            <a:chExt cx="862158" cy="349295"/>
          </a:xfrm>
        </p:grpSpPr>
        <p:sp>
          <p:nvSpPr>
            <p:cNvPr id="297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98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492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+S1311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03" name="Group 302"/>
          <p:cNvGrpSpPr/>
          <p:nvPr/>
        </p:nvGrpSpPr>
        <p:grpSpPr>
          <a:xfrm>
            <a:off x="7199440" y="5019239"/>
            <a:ext cx="987393" cy="338553"/>
            <a:chOff x="7620676" y="5024219"/>
            <a:chExt cx="862158" cy="349295"/>
          </a:xfrm>
        </p:grpSpPr>
        <p:sp>
          <p:nvSpPr>
            <p:cNvPr id="30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09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492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+S1312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0" name="Group 309"/>
          <p:cNvGrpSpPr/>
          <p:nvPr/>
        </p:nvGrpSpPr>
        <p:grpSpPr>
          <a:xfrm>
            <a:off x="7199440" y="5290170"/>
            <a:ext cx="987393" cy="338553"/>
            <a:chOff x="7620676" y="5024219"/>
            <a:chExt cx="862158" cy="349295"/>
          </a:xfrm>
        </p:grpSpPr>
        <p:sp>
          <p:nvSpPr>
            <p:cNvPr id="31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16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492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+S1313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7" name="Group 316"/>
          <p:cNvGrpSpPr/>
          <p:nvPr/>
        </p:nvGrpSpPr>
        <p:grpSpPr>
          <a:xfrm>
            <a:off x="7199440" y="5578031"/>
            <a:ext cx="987393" cy="338553"/>
            <a:chOff x="7620676" y="5024219"/>
            <a:chExt cx="862158" cy="349295"/>
          </a:xfrm>
        </p:grpSpPr>
        <p:sp>
          <p:nvSpPr>
            <p:cNvPr id="318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19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492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+Y1346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38" name="Straight Arrow Connector 37"/>
          <p:cNvCxnSpPr/>
          <p:nvPr/>
        </p:nvCxnSpPr>
        <p:spPr bwMode="auto">
          <a:xfrm flipH="1">
            <a:off x="8056600" y="1831336"/>
            <a:ext cx="64637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1" name="Elbow Connector 320"/>
          <p:cNvCxnSpPr/>
          <p:nvPr/>
        </p:nvCxnSpPr>
        <p:spPr bwMode="auto">
          <a:xfrm rot="5400000" flipH="1" flipV="1">
            <a:off x="6377931" y="3850133"/>
            <a:ext cx="4345315" cy="307722"/>
          </a:xfrm>
          <a:prstGeom prst="bentConnector3">
            <a:avLst>
              <a:gd name="adj1" fmla="val -658"/>
            </a:avLst>
          </a:prstGeom>
          <a:solidFill>
            <a:schemeClr val="accent1"/>
          </a:solidFill>
          <a:ln w="38100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2" name="Straight Arrow Connector 321"/>
          <p:cNvCxnSpPr/>
          <p:nvPr/>
        </p:nvCxnSpPr>
        <p:spPr bwMode="auto">
          <a:xfrm flipH="1">
            <a:off x="8056603" y="2390128"/>
            <a:ext cx="64637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27" name="Group 326"/>
          <p:cNvGrpSpPr/>
          <p:nvPr/>
        </p:nvGrpSpPr>
        <p:grpSpPr>
          <a:xfrm>
            <a:off x="7216373" y="3873777"/>
            <a:ext cx="987393" cy="338554"/>
            <a:chOff x="7592082" y="6020192"/>
            <a:chExt cx="862158" cy="349296"/>
          </a:xfrm>
        </p:grpSpPr>
        <p:sp>
          <p:nvSpPr>
            <p:cNvPr id="32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29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49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Y1280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30" name="Group 329"/>
          <p:cNvGrpSpPr/>
          <p:nvPr/>
        </p:nvGrpSpPr>
        <p:grpSpPr>
          <a:xfrm>
            <a:off x="7199443" y="4161641"/>
            <a:ext cx="987393" cy="338554"/>
            <a:chOff x="7592082" y="6020192"/>
            <a:chExt cx="862158" cy="349296"/>
          </a:xfrm>
        </p:grpSpPr>
        <p:sp>
          <p:nvSpPr>
            <p:cNvPr id="33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32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49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Y1281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333" name="Straight Arrow Connector 332"/>
          <p:cNvCxnSpPr/>
          <p:nvPr/>
        </p:nvCxnSpPr>
        <p:spPr bwMode="auto">
          <a:xfrm flipH="1">
            <a:off x="8056606" y="4049565"/>
            <a:ext cx="64637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4" name="Straight Arrow Connector 333"/>
          <p:cNvCxnSpPr/>
          <p:nvPr/>
        </p:nvCxnSpPr>
        <p:spPr bwMode="auto">
          <a:xfrm flipH="1">
            <a:off x="8056609" y="4320496"/>
            <a:ext cx="64637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5" name="Straight Arrow Connector 334"/>
          <p:cNvCxnSpPr/>
          <p:nvPr/>
        </p:nvCxnSpPr>
        <p:spPr bwMode="auto">
          <a:xfrm flipH="1">
            <a:off x="8056603" y="2119200"/>
            <a:ext cx="49397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0" name="Straight Arrow Connector 339"/>
          <p:cNvCxnSpPr/>
          <p:nvPr/>
        </p:nvCxnSpPr>
        <p:spPr bwMode="auto">
          <a:xfrm flipH="1">
            <a:off x="8061480" y="5742960"/>
            <a:ext cx="49397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1" name="Straight Arrow Connector 340"/>
          <p:cNvCxnSpPr/>
          <p:nvPr/>
        </p:nvCxnSpPr>
        <p:spPr bwMode="auto">
          <a:xfrm flipH="1">
            <a:off x="8073539" y="3185982"/>
            <a:ext cx="49397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2" name="Straight Arrow Connector 341"/>
          <p:cNvCxnSpPr/>
          <p:nvPr/>
        </p:nvCxnSpPr>
        <p:spPr bwMode="auto">
          <a:xfrm flipH="1">
            <a:off x="8073542" y="3456913"/>
            <a:ext cx="49397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43" name="Group 342"/>
          <p:cNvGrpSpPr/>
          <p:nvPr/>
        </p:nvGrpSpPr>
        <p:grpSpPr>
          <a:xfrm>
            <a:off x="7199443" y="2761532"/>
            <a:ext cx="987393" cy="338553"/>
            <a:chOff x="7620676" y="5024219"/>
            <a:chExt cx="862158" cy="349295"/>
          </a:xfrm>
        </p:grpSpPr>
        <p:sp>
          <p:nvSpPr>
            <p:cNvPr id="34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45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492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+T1163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346" name="Straight Arrow Connector 345"/>
          <p:cNvCxnSpPr/>
          <p:nvPr/>
        </p:nvCxnSpPr>
        <p:spPr bwMode="auto">
          <a:xfrm flipH="1">
            <a:off x="8056609" y="2644129"/>
            <a:ext cx="49397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" name="Straight Arrow Connector 60"/>
          <p:cNvCxnSpPr/>
          <p:nvPr/>
        </p:nvCxnSpPr>
        <p:spPr bwMode="auto">
          <a:xfrm>
            <a:off x="6306095" y="3779284"/>
            <a:ext cx="1005183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0" name="Straight Connector 69"/>
          <p:cNvCxnSpPr/>
          <p:nvPr/>
        </p:nvCxnSpPr>
        <p:spPr bwMode="auto">
          <a:xfrm>
            <a:off x="6222291" y="2840570"/>
            <a:ext cx="280268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7" name="Elbow Connector 346"/>
          <p:cNvCxnSpPr/>
          <p:nvPr/>
        </p:nvCxnSpPr>
        <p:spPr bwMode="auto">
          <a:xfrm flipV="1">
            <a:off x="6219026" y="2095167"/>
            <a:ext cx="1073905" cy="889962"/>
          </a:xfrm>
          <a:prstGeom prst="bentConnector3">
            <a:avLst>
              <a:gd name="adj1" fmla="val 42116"/>
            </a:avLst>
          </a:prstGeom>
          <a:ln w="38100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48" name="Straight Arrow Connector 347"/>
          <p:cNvCxnSpPr/>
          <p:nvPr/>
        </p:nvCxnSpPr>
        <p:spPr bwMode="auto">
          <a:xfrm>
            <a:off x="6688820" y="2644132"/>
            <a:ext cx="64259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9" name="Straight Arrow Connector 348"/>
          <p:cNvCxnSpPr/>
          <p:nvPr/>
        </p:nvCxnSpPr>
        <p:spPr bwMode="auto">
          <a:xfrm>
            <a:off x="6688823" y="3185991"/>
            <a:ext cx="64259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0" name="Straight Arrow Connector 349"/>
          <p:cNvCxnSpPr/>
          <p:nvPr/>
        </p:nvCxnSpPr>
        <p:spPr bwMode="auto">
          <a:xfrm>
            <a:off x="6688826" y="3473855"/>
            <a:ext cx="64259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0" name="Straight Connector 79"/>
          <p:cNvCxnSpPr/>
          <p:nvPr/>
        </p:nvCxnSpPr>
        <p:spPr bwMode="auto">
          <a:xfrm flipV="1">
            <a:off x="6671887" y="2823637"/>
            <a:ext cx="0" cy="29663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1" name="Straight Arrow Connector 350"/>
          <p:cNvCxnSpPr/>
          <p:nvPr/>
        </p:nvCxnSpPr>
        <p:spPr bwMode="auto">
          <a:xfrm>
            <a:off x="6667272" y="5783815"/>
            <a:ext cx="64259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2" name="Straight Arrow Connector 351"/>
          <p:cNvCxnSpPr/>
          <p:nvPr/>
        </p:nvCxnSpPr>
        <p:spPr bwMode="auto">
          <a:xfrm>
            <a:off x="8711551" y="1831336"/>
            <a:ext cx="1005183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3" name="Straight Arrow Connector 352"/>
          <p:cNvCxnSpPr/>
          <p:nvPr/>
        </p:nvCxnSpPr>
        <p:spPr bwMode="auto">
          <a:xfrm>
            <a:off x="8711554" y="2085334"/>
            <a:ext cx="1005183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4" name="Straight Arrow Connector 353"/>
          <p:cNvCxnSpPr/>
          <p:nvPr/>
        </p:nvCxnSpPr>
        <p:spPr bwMode="auto">
          <a:xfrm>
            <a:off x="8711554" y="2356262"/>
            <a:ext cx="1005183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5" name="Straight Arrow Connector 354"/>
          <p:cNvCxnSpPr/>
          <p:nvPr/>
        </p:nvCxnSpPr>
        <p:spPr bwMode="auto">
          <a:xfrm>
            <a:off x="8728487" y="2627190"/>
            <a:ext cx="1005183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9" name="Straight Arrow Connector 358"/>
          <p:cNvCxnSpPr/>
          <p:nvPr/>
        </p:nvCxnSpPr>
        <p:spPr bwMode="auto">
          <a:xfrm>
            <a:off x="8957029" y="3818623"/>
            <a:ext cx="72584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2" name="Straight Arrow Connector 361"/>
          <p:cNvCxnSpPr/>
          <p:nvPr/>
        </p:nvCxnSpPr>
        <p:spPr bwMode="auto">
          <a:xfrm>
            <a:off x="8957029" y="5173266"/>
            <a:ext cx="590381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4" name="Straight Arrow Connector 363"/>
          <p:cNvCxnSpPr/>
          <p:nvPr/>
        </p:nvCxnSpPr>
        <p:spPr bwMode="auto">
          <a:xfrm>
            <a:off x="8702985" y="5966201"/>
            <a:ext cx="917559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8" name="Straight Arrow Connector 367"/>
          <p:cNvCxnSpPr/>
          <p:nvPr/>
        </p:nvCxnSpPr>
        <p:spPr bwMode="auto">
          <a:xfrm>
            <a:off x="3951904" y="6235487"/>
            <a:ext cx="48449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4" name="Straight Arrow Connector 373"/>
          <p:cNvCxnSpPr/>
          <p:nvPr/>
        </p:nvCxnSpPr>
        <p:spPr bwMode="auto">
          <a:xfrm>
            <a:off x="3945308" y="4570234"/>
            <a:ext cx="48449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5" name="Straight Arrow Connector 374"/>
          <p:cNvCxnSpPr/>
          <p:nvPr/>
        </p:nvCxnSpPr>
        <p:spPr bwMode="auto">
          <a:xfrm>
            <a:off x="3951552" y="5343816"/>
            <a:ext cx="48449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76" name="Group 375"/>
          <p:cNvGrpSpPr/>
          <p:nvPr/>
        </p:nvGrpSpPr>
        <p:grpSpPr>
          <a:xfrm>
            <a:off x="2497435" y="7787274"/>
            <a:ext cx="1527074" cy="636132"/>
            <a:chOff x="507046" y="3634424"/>
            <a:chExt cx="1257639" cy="543557"/>
          </a:xfrm>
        </p:grpSpPr>
        <p:sp>
          <p:nvSpPr>
            <p:cNvPr id="377" name="Snip Same Side Corner Rectangle 37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78" name="TextBox 377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ARHGEF12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Q9NZN5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82" name="Group 381"/>
          <p:cNvGrpSpPr/>
          <p:nvPr/>
        </p:nvGrpSpPr>
        <p:grpSpPr>
          <a:xfrm>
            <a:off x="4855237" y="9423081"/>
            <a:ext cx="1401347" cy="629916"/>
            <a:chOff x="537046" y="349955"/>
            <a:chExt cx="1154094" cy="538244"/>
          </a:xfrm>
        </p:grpSpPr>
        <p:sp>
          <p:nvSpPr>
            <p:cNvPr id="383" name="Rounded Rectangle 382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84" name="Rectangle 383"/>
            <p:cNvSpPr/>
            <p:nvPr/>
          </p:nvSpPr>
          <p:spPr>
            <a:xfrm>
              <a:off x="537046" y="349955"/>
              <a:ext cx="1154094" cy="5382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CSK</a:t>
              </a:r>
              <a:endParaRPr lang="en-US" sz="16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P41240</a:t>
              </a:r>
              <a:endPara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385" name="Group 384"/>
          <p:cNvGrpSpPr/>
          <p:nvPr/>
        </p:nvGrpSpPr>
        <p:grpSpPr>
          <a:xfrm>
            <a:off x="2497435" y="9420457"/>
            <a:ext cx="1527074" cy="636132"/>
            <a:chOff x="507046" y="3634424"/>
            <a:chExt cx="1257639" cy="543557"/>
          </a:xfrm>
        </p:grpSpPr>
        <p:sp>
          <p:nvSpPr>
            <p:cNvPr id="386" name="Snip Same Side Corner Rectangle 38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87" name="TextBox 386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ARRB1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P49407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88" name="Group 387"/>
          <p:cNvGrpSpPr/>
          <p:nvPr/>
        </p:nvGrpSpPr>
        <p:grpSpPr>
          <a:xfrm>
            <a:off x="2497435" y="10249690"/>
            <a:ext cx="1527074" cy="636132"/>
            <a:chOff x="507046" y="3634424"/>
            <a:chExt cx="1257639" cy="543557"/>
          </a:xfrm>
        </p:grpSpPr>
        <p:sp>
          <p:nvSpPr>
            <p:cNvPr id="389" name="Snip Same Side Corner Rectangle 38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90" name="TextBox 389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ARRB2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P32121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92" name="Group 391"/>
          <p:cNvGrpSpPr/>
          <p:nvPr/>
        </p:nvGrpSpPr>
        <p:grpSpPr>
          <a:xfrm>
            <a:off x="14242526" y="7699882"/>
            <a:ext cx="1527074" cy="636132"/>
            <a:chOff x="507046" y="3634424"/>
            <a:chExt cx="1257639" cy="543557"/>
          </a:xfrm>
        </p:grpSpPr>
        <p:sp>
          <p:nvSpPr>
            <p:cNvPr id="393" name="Snip Same Side Corner Rectangle 39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94" name="TextBox 393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SOCS1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O15524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95" name="Group 394"/>
          <p:cNvGrpSpPr/>
          <p:nvPr/>
        </p:nvGrpSpPr>
        <p:grpSpPr>
          <a:xfrm>
            <a:off x="14242526" y="9422332"/>
            <a:ext cx="1527074" cy="636132"/>
            <a:chOff x="507046" y="3634424"/>
            <a:chExt cx="1257639" cy="543557"/>
          </a:xfrm>
        </p:grpSpPr>
        <p:sp>
          <p:nvSpPr>
            <p:cNvPr id="396" name="Snip Same Side Corner Rectangle 39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97" name="TextBox 396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SOCS3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O14543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98" name="Group 397"/>
          <p:cNvGrpSpPr/>
          <p:nvPr/>
        </p:nvGrpSpPr>
        <p:grpSpPr>
          <a:xfrm>
            <a:off x="14242526" y="4966866"/>
            <a:ext cx="1527074" cy="633076"/>
            <a:chOff x="3740102" y="2066168"/>
            <a:chExt cx="1257639" cy="540945"/>
          </a:xfrm>
        </p:grpSpPr>
        <p:sp>
          <p:nvSpPr>
            <p:cNvPr id="399" name="Rounded Rectangle 398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00" name="TextBox 399"/>
            <p:cNvSpPr txBox="1"/>
            <p:nvPr/>
          </p:nvSpPr>
          <p:spPr>
            <a:xfrm>
              <a:off x="3740102" y="2068869"/>
              <a:ext cx="1257639" cy="53824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PTPN11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Q06124</a:t>
              </a:r>
              <a:endParaRPr lang="en-US" sz="16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01" name="Group 400"/>
          <p:cNvGrpSpPr/>
          <p:nvPr/>
        </p:nvGrpSpPr>
        <p:grpSpPr>
          <a:xfrm>
            <a:off x="11871376" y="4992263"/>
            <a:ext cx="1490080" cy="662993"/>
            <a:chOff x="507046" y="2817700"/>
            <a:chExt cx="1257639" cy="540000"/>
          </a:xfrm>
        </p:grpSpPr>
        <p:sp>
          <p:nvSpPr>
            <p:cNvPr id="402" name="Snip Same Side Corner Rectangle 401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03" name="TextBox 402"/>
            <p:cNvSpPr txBox="1"/>
            <p:nvPr/>
          </p:nvSpPr>
          <p:spPr>
            <a:xfrm>
              <a:off x="507046" y="2823012"/>
              <a:ext cx="1257639" cy="51305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CTNNB1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rgbClr val="984807"/>
                  </a:solidFill>
                  <a:latin typeface="Arial" charset="0"/>
                </a:rPr>
                <a:t>P35222</a:t>
              </a:r>
              <a:endParaRPr lang="en-US" sz="1600" dirty="0">
                <a:solidFill>
                  <a:srgbClr val="984807"/>
                </a:solidFill>
              </a:endParaRPr>
            </a:p>
          </p:txBody>
        </p:sp>
      </p:grpSp>
      <p:grpSp>
        <p:nvGrpSpPr>
          <p:cNvPr id="404" name="Group 403"/>
          <p:cNvGrpSpPr/>
          <p:nvPr/>
        </p:nvGrpSpPr>
        <p:grpSpPr>
          <a:xfrm>
            <a:off x="11871376" y="6863602"/>
            <a:ext cx="1490080" cy="662993"/>
            <a:chOff x="507046" y="2817700"/>
            <a:chExt cx="1257639" cy="540000"/>
          </a:xfrm>
        </p:grpSpPr>
        <p:sp>
          <p:nvSpPr>
            <p:cNvPr id="405" name="Snip Same Side Corner Rectangle 404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06" name="TextBox 405"/>
            <p:cNvSpPr txBox="1"/>
            <p:nvPr/>
          </p:nvSpPr>
          <p:spPr>
            <a:xfrm>
              <a:off x="507046" y="2823012"/>
              <a:ext cx="1257639" cy="51305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LEF1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rgbClr val="984807"/>
                  </a:solidFill>
                  <a:latin typeface="Arial" charset="0"/>
                </a:rPr>
                <a:t>PU9JU2</a:t>
              </a:r>
              <a:endParaRPr lang="en-US" sz="1600" dirty="0">
                <a:solidFill>
                  <a:srgbClr val="984807"/>
                </a:solidFill>
              </a:endParaRPr>
            </a:p>
          </p:txBody>
        </p:sp>
      </p:grpSp>
      <p:grpSp>
        <p:nvGrpSpPr>
          <p:cNvPr id="407" name="Group 406"/>
          <p:cNvGrpSpPr/>
          <p:nvPr/>
        </p:nvGrpSpPr>
        <p:grpSpPr>
          <a:xfrm>
            <a:off x="14242526" y="10249690"/>
            <a:ext cx="1527074" cy="636132"/>
            <a:chOff x="507046" y="3634424"/>
            <a:chExt cx="1257639" cy="543557"/>
          </a:xfrm>
        </p:grpSpPr>
        <p:sp>
          <p:nvSpPr>
            <p:cNvPr id="408" name="Snip Same Side Corner Rectangle 40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09" name="TextBox 408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TAGLN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Q01995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12" name="Group 411"/>
          <p:cNvGrpSpPr/>
          <p:nvPr/>
        </p:nvGrpSpPr>
        <p:grpSpPr>
          <a:xfrm>
            <a:off x="11871376" y="5932773"/>
            <a:ext cx="1490080" cy="662993"/>
            <a:chOff x="507046" y="2817700"/>
            <a:chExt cx="1257639" cy="540000"/>
          </a:xfrm>
        </p:grpSpPr>
        <p:sp>
          <p:nvSpPr>
            <p:cNvPr id="413" name="Snip Same Side Corner Rectangle 412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14" name="TextBox 413"/>
            <p:cNvSpPr txBox="1"/>
            <p:nvPr/>
          </p:nvSpPr>
          <p:spPr>
            <a:xfrm>
              <a:off x="507046" y="2823012"/>
              <a:ext cx="1257639" cy="51305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ER-alpha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rgbClr val="984807"/>
                  </a:solidFill>
                  <a:latin typeface="Arial" charset="0"/>
                </a:rPr>
                <a:t>P03372</a:t>
              </a:r>
              <a:endParaRPr lang="en-US" sz="1600" dirty="0">
                <a:solidFill>
                  <a:srgbClr val="984807"/>
                </a:solidFill>
              </a:endParaRPr>
            </a:p>
          </p:txBody>
        </p:sp>
      </p:grpSp>
      <p:grpSp>
        <p:nvGrpSpPr>
          <p:cNvPr id="415" name="Group 414"/>
          <p:cNvGrpSpPr/>
          <p:nvPr/>
        </p:nvGrpSpPr>
        <p:grpSpPr>
          <a:xfrm>
            <a:off x="4888676" y="10236955"/>
            <a:ext cx="1401347" cy="629916"/>
            <a:chOff x="537046" y="349955"/>
            <a:chExt cx="1154094" cy="538244"/>
          </a:xfrm>
        </p:grpSpPr>
        <p:sp>
          <p:nvSpPr>
            <p:cNvPr id="416" name="Rounded Rectangle 415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17" name="Rectangle 416"/>
            <p:cNvSpPr/>
            <p:nvPr/>
          </p:nvSpPr>
          <p:spPr>
            <a:xfrm>
              <a:off x="537046" y="349955"/>
              <a:ext cx="1154094" cy="5382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EGFR</a:t>
              </a:r>
              <a:endParaRPr lang="en-US" sz="16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P00533</a:t>
              </a:r>
              <a:endPara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421" name="Group 420"/>
          <p:cNvGrpSpPr/>
          <p:nvPr/>
        </p:nvGrpSpPr>
        <p:grpSpPr>
          <a:xfrm>
            <a:off x="9503734" y="9420457"/>
            <a:ext cx="1527074" cy="636132"/>
            <a:chOff x="507046" y="3634424"/>
            <a:chExt cx="1257639" cy="543557"/>
          </a:xfrm>
        </p:grpSpPr>
        <p:sp>
          <p:nvSpPr>
            <p:cNvPr id="422" name="Snip Same Side Corner Rectangle 42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23" name="TextBox 422"/>
            <p:cNvSpPr txBox="1"/>
            <p:nvPr/>
          </p:nvSpPr>
          <p:spPr>
            <a:xfrm>
              <a:off x="507046" y="3639736"/>
              <a:ext cx="1257639" cy="53824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IGFBP3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P17936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425" name="Straight Connector 424"/>
          <p:cNvCxnSpPr/>
          <p:nvPr/>
        </p:nvCxnSpPr>
        <p:spPr bwMode="auto">
          <a:xfrm>
            <a:off x="13780966" y="4195507"/>
            <a:ext cx="67395" cy="694619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7" name="Straight Connector 426"/>
          <p:cNvCxnSpPr/>
          <p:nvPr/>
        </p:nvCxnSpPr>
        <p:spPr bwMode="auto">
          <a:xfrm>
            <a:off x="8979650" y="8855253"/>
            <a:ext cx="16190" cy="229674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0" name="Straight Connector 429"/>
          <p:cNvCxnSpPr/>
          <p:nvPr/>
        </p:nvCxnSpPr>
        <p:spPr bwMode="auto">
          <a:xfrm>
            <a:off x="4422329" y="7447953"/>
            <a:ext cx="35938" cy="370404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4" name="Straight Connector 433"/>
          <p:cNvCxnSpPr/>
          <p:nvPr/>
        </p:nvCxnSpPr>
        <p:spPr bwMode="auto">
          <a:xfrm>
            <a:off x="4458267" y="11152002"/>
            <a:ext cx="9356228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6" name="Elbow Connector 435"/>
          <p:cNvCxnSpPr/>
          <p:nvPr/>
        </p:nvCxnSpPr>
        <p:spPr bwMode="auto">
          <a:xfrm flipV="1">
            <a:off x="4422329" y="6349509"/>
            <a:ext cx="2570134" cy="1070318"/>
          </a:xfrm>
          <a:prstGeom prst="bentConnector3">
            <a:avLst>
              <a:gd name="adj1" fmla="val 88871"/>
            </a:avLst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8" name="Straight Arrow Connector 437"/>
          <p:cNvCxnSpPr/>
          <p:nvPr/>
        </p:nvCxnSpPr>
        <p:spPr bwMode="auto">
          <a:xfrm>
            <a:off x="13749463" y="4418614"/>
            <a:ext cx="5223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5" name="Straight Arrow Connector 444"/>
          <p:cNvCxnSpPr/>
          <p:nvPr/>
        </p:nvCxnSpPr>
        <p:spPr bwMode="auto">
          <a:xfrm>
            <a:off x="13312221" y="5296468"/>
            <a:ext cx="99803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8" name="Straight Arrow Connector 447"/>
          <p:cNvCxnSpPr/>
          <p:nvPr/>
        </p:nvCxnSpPr>
        <p:spPr bwMode="auto">
          <a:xfrm>
            <a:off x="13312221" y="6207063"/>
            <a:ext cx="99803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9" name="Straight Arrow Connector 448"/>
          <p:cNvCxnSpPr/>
          <p:nvPr/>
        </p:nvCxnSpPr>
        <p:spPr bwMode="auto">
          <a:xfrm>
            <a:off x="13307593" y="7106049"/>
            <a:ext cx="99803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0" name="Straight Arrow Connector 449"/>
          <p:cNvCxnSpPr/>
          <p:nvPr/>
        </p:nvCxnSpPr>
        <p:spPr bwMode="auto">
          <a:xfrm>
            <a:off x="13301244" y="8059411"/>
            <a:ext cx="99803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1" name="Straight Arrow Connector 450"/>
          <p:cNvCxnSpPr/>
          <p:nvPr/>
        </p:nvCxnSpPr>
        <p:spPr bwMode="auto">
          <a:xfrm>
            <a:off x="13332410" y="8855253"/>
            <a:ext cx="99803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2" name="Straight Arrow Connector 451"/>
          <p:cNvCxnSpPr/>
          <p:nvPr/>
        </p:nvCxnSpPr>
        <p:spPr bwMode="auto">
          <a:xfrm>
            <a:off x="13332410" y="9718825"/>
            <a:ext cx="99803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3" name="Straight Arrow Connector 452"/>
          <p:cNvCxnSpPr/>
          <p:nvPr/>
        </p:nvCxnSpPr>
        <p:spPr bwMode="auto">
          <a:xfrm>
            <a:off x="13332410" y="10548527"/>
            <a:ext cx="99803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4" name="Straight Arrow Connector 453"/>
          <p:cNvCxnSpPr/>
          <p:nvPr/>
        </p:nvCxnSpPr>
        <p:spPr bwMode="auto">
          <a:xfrm>
            <a:off x="8474949" y="8855253"/>
            <a:ext cx="99803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5" name="Straight Arrow Connector 454"/>
          <p:cNvCxnSpPr/>
          <p:nvPr/>
        </p:nvCxnSpPr>
        <p:spPr bwMode="auto">
          <a:xfrm>
            <a:off x="8491882" y="9718825"/>
            <a:ext cx="99803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6" name="Straight Arrow Connector 455"/>
          <p:cNvCxnSpPr/>
          <p:nvPr/>
        </p:nvCxnSpPr>
        <p:spPr bwMode="auto">
          <a:xfrm>
            <a:off x="8995840" y="10548527"/>
            <a:ext cx="494078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7" name="Straight Arrow Connector 456"/>
          <p:cNvCxnSpPr/>
          <p:nvPr/>
        </p:nvCxnSpPr>
        <p:spPr bwMode="auto">
          <a:xfrm>
            <a:off x="3920091" y="8065082"/>
            <a:ext cx="99803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8" name="Straight Arrow Connector 457"/>
          <p:cNvCxnSpPr/>
          <p:nvPr/>
        </p:nvCxnSpPr>
        <p:spPr bwMode="auto">
          <a:xfrm>
            <a:off x="3903158" y="8877319"/>
            <a:ext cx="99803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9" name="Straight Arrow Connector 458"/>
          <p:cNvCxnSpPr/>
          <p:nvPr/>
        </p:nvCxnSpPr>
        <p:spPr bwMode="auto">
          <a:xfrm>
            <a:off x="3920091" y="9701892"/>
            <a:ext cx="99803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0" name="Straight Arrow Connector 459"/>
          <p:cNvCxnSpPr/>
          <p:nvPr/>
        </p:nvCxnSpPr>
        <p:spPr bwMode="auto">
          <a:xfrm>
            <a:off x="3919171" y="10553128"/>
            <a:ext cx="99803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58" name="TextBox 257"/>
          <p:cNvSpPr txBox="1"/>
          <p:nvPr/>
        </p:nvSpPr>
        <p:spPr>
          <a:xfrm>
            <a:off x="2757679" y="2987748"/>
            <a:ext cx="1444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6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cxnSp>
        <p:nvCxnSpPr>
          <p:cNvPr id="262" name="Straight Arrow Connector 261"/>
          <p:cNvCxnSpPr/>
          <p:nvPr/>
        </p:nvCxnSpPr>
        <p:spPr bwMode="auto">
          <a:xfrm flipH="1">
            <a:off x="10920490" y="4180740"/>
            <a:ext cx="2894005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10679</TotalTime>
  <Words>140</Words>
  <Application>Microsoft Macintosh PowerPoint</Application>
  <PresentationFormat>Custom</PresentationFormat>
  <Paragraphs>106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125</cp:revision>
  <dcterms:created xsi:type="dcterms:W3CDTF">2014-02-16T01:31:59Z</dcterms:created>
  <dcterms:modified xsi:type="dcterms:W3CDTF">2016-04-11T22:22:10Z</dcterms:modified>
</cp:coreProperties>
</file>