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83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72AFF"/>
    <a:srgbClr val="7298BD"/>
    <a:srgbClr val="00C100"/>
    <a:srgbClr val="B1783F"/>
    <a:srgbClr val="969600"/>
    <a:srgbClr val="AB743D"/>
    <a:srgbClr val="8EB8D8"/>
    <a:srgbClr val="FFF777"/>
    <a:srgbClr val="90B1D0"/>
    <a:srgbClr val="00AD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31" autoAdjust="0"/>
    <p:restoredTop sz="94756" autoAdjust="0"/>
  </p:normalViewPr>
  <p:slideViewPr>
    <p:cSldViewPr snapToGrid="0" snapToObjects="1">
      <p:cViewPr>
        <p:scale>
          <a:sx n="125" d="100"/>
          <a:sy n="125" d="100"/>
        </p:scale>
        <p:origin x="-1128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253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5D0B-94E1-42B8-BEA4-DFA1429F7219}" type="datetimeFigureOut">
              <a:rPr lang="en-GB" smtClean="0"/>
              <a:t>16-04-07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0ECCF5-D3A0-438F-B927-A81215D4EE7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9190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8478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5241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048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64741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370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411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6407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91338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751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32865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51" name="Picture 17"/>
          <p:cNvPicPr>
            <a:picLocks noChangeAspect="1" noChangeArrowheads="1"/>
          </p:cNvPicPr>
          <p:nvPr userDrawn="1"/>
        </p:nvPicPr>
        <p:blipFill>
          <a:blip r:embed="rId1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52" name="Picture 51"/>
          <p:cNvPicPr>
            <a:picLocks noChangeAspect="1" noChangeArrowheads="1"/>
          </p:cNvPicPr>
          <p:nvPr userDrawn="1"/>
        </p:nvPicPr>
        <p:blipFill>
          <a:blip r:embed="rId1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53" name="Text Box 173"/>
          <p:cNvSpPr txBox="1">
            <a:spLocks noChangeArrowheads="1"/>
          </p:cNvSpPr>
          <p:nvPr userDrawn="1"/>
        </p:nvSpPr>
        <p:spPr bwMode="auto">
          <a:xfrm>
            <a:off x="225745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54" name="Group 53"/>
          <p:cNvGrpSpPr/>
          <p:nvPr userDrawn="1"/>
        </p:nvGrpSpPr>
        <p:grpSpPr>
          <a:xfrm>
            <a:off x="1504891" y="5682356"/>
            <a:ext cx="6582739" cy="782825"/>
            <a:chOff x="1504891" y="5682356"/>
            <a:chExt cx="6582739" cy="782825"/>
          </a:xfrm>
        </p:grpSpPr>
        <p:grpSp>
          <p:nvGrpSpPr>
            <p:cNvPr id="55" name="Group 5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90" name="Rounded Rectangle 8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91" name="Rectangle 9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56" name="Group 5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88" name="Rounded Rectangle 8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9" name="Rectangle 8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57" name="Rounded Rectangle 5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59" name="Snip Same Side Corner Rectangle 5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61" name="Group 6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86" name="Snip Same Side Corner Rectangle 8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62" name="Group 6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84" name="Snip Same Side Corner Rectangle 8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63" name="Group 6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82" name="Snip Same Side Corner Rectangle 8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3" name="TextBox 8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64" name="Group 6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80" name="Snip Same Side Corner Rectangle 7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65" name="Elbow Connector 6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6" name="Elbow Connector 6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7" name="Elbow Connector 6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8" name="Elbow Connector 6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69" name="Elbow Connector 6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70" name="Elbow Connector 6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1" name="TextBox 7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77" name="Elbow Connector 7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78" name="TextBox 7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150489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1130450" y="4288978"/>
            <a:ext cx="1340126" cy="445087"/>
            <a:chOff x="371271" y="1139280"/>
            <a:chExt cx="1522707" cy="524707"/>
          </a:xfrm>
        </p:grpSpPr>
        <p:sp>
          <p:nvSpPr>
            <p:cNvPr id="21" name="Rounded Rectangle 20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24" name="Rectangle 23"/>
            <p:cNvSpPr/>
            <p:nvPr/>
          </p:nvSpPr>
          <p:spPr>
            <a:xfrm>
              <a:off x="371271" y="1139280"/>
              <a:ext cx="1522707" cy="51477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00" dirty="0" err="1" smtClean="0">
                  <a:solidFill>
                    <a:schemeClr val="bg1"/>
                  </a:solidFill>
                  <a:latin typeface="Arial" charset="0"/>
                </a:rPr>
                <a:t>PKCa</a:t>
              </a:r>
              <a:endParaRPr lang="en-US" sz="100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P17252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3599624" y="4442791"/>
            <a:ext cx="1106841" cy="460787"/>
            <a:chOff x="507046" y="3634424"/>
            <a:chExt cx="1257639" cy="543215"/>
          </a:xfrm>
        </p:grpSpPr>
        <p:sp>
          <p:nvSpPr>
            <p:cNvPr id="36" name="Snip Same Side Corner Rectangle 3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>
                  <a:solidFill>
                    <a:schemeClr val="bg1"/>
                  </a:solidFill>
                  <a:latin typeface="Arial" charset="0"/>
                </a:rPr>
                <a:t>TFRC</a:t>
              </a: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P02786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88" name="Elbow Connector 87"/>
          <p:cNvCxnSpPr/>
          <p:nvPr/>
        </p:nvCxnSpPr>
        <p:spPr bwMode="auto">
          <a:xfrm flipV="1">
            <a:off x="2334732" y="4341819"/>
            <a:ext cx="1542748" cy="186334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8EB8D8"/>
            </a:solidFill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89" name="Elbow Connector 88"/>
          <p:cNvCxnSpPr>
            <a:stCxn id="118" idx="3"/>
            <a:endCxn id="35" idx="1"/>
          </p:cNvCxnSpPr>
          <p:nvPr/>
        </p:nvCxnSpPr>
        <p:spPr bwMode="auto">
          <a:xfrm>
            <a:off x="2334732" y="2981862"/>
            <a:ext cx="1264892" cy="1693577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99" name="Elbow Connector 98"/>
          <p:cNvCxnSpPr>
            <a:endCxn id="140" idx="1"/>
          </p:cNvCxnSpPr>
          <p:nvPr/>
        </p:nvCxnSpPr>
        <p:spPr bwMode="auto">
          <a:xfrm flipV="1">
            <a:off x="4625185" y="1496683"/>
            <a:ext cx="2328989" cy="3178756"/>
          </a:xfrm>
          <a:prstGeom prst="bentConnector3">
            <a:avLst>
              <a:gd name="adj1" fmla="val 83372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58733" y="124826"/>
            <a:ext cx="4683638" cy="4924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Transferrin Receptor Protein 1</a:t>
            </a:r>
            <a:endParaRPr lang="en-US" sz="2600" dirty="0">
              <a:solidFill>
                <a:srgbClr val="FFBB07"/>
              </a:solidFill>
              <a:latin typeface="Arial Narrow" charset="0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4940818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P02786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7199893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A5ADCB"/>
                </a:solidFill>
                <a:latin typeface="Arial Narrow"/>
                <a:cs typeface="Arial Narrow"/>
              </a:rPr>
              <a:t>Prepared by Emma Titmuss</a:t>
            </a:r>
          </a:p>
        </p:txBody>
      </p:sp>
      <p:grpSp>
        <p:nvGrpSpPr>
          <p:cNvPr id="116" name="Group 115"/>
          <p:cNvGrpSpPr/>
          <p:nvPr/>
        </p:nvGrpSpPr>
        <p:grpSpPr>
          <a:xfrm>
            <a:off x="1227891" y="2749214"/>
            <a:ext cx="1106841" cy="460787"/>
            <a:chOff x="507046" y="3634424"/>
            <a:chExt cx="1257639" cy="543215"/>
          </a:xfrm>
        </p:grpSpPr>
        <p:sp>
          <p:nvSpPr>
            <p:cNvPr id="117" name="Snip Same Side Corner Rectangle 116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TF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Q06AH7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19" name="Group 118"/>
          <p:cNvGrpSpPr/>
          <p:nvPr/>
        </p:nvGrpSpPr>
        <p:grpSpPr>
          <a:xfrm>
            <a:off x="1227890" y="3414505"/>
            <a:ext cx="1106841" cy="460787"/>
            <a:chOff x="507046" y="3634424"/>
            <a:chExt cx="1257639" cy="543215"/>
          </a:xfrm>
        </p:grpSpPr>
        <p:sp>
          <p:nvSpPr>
            <p:cNvPr id="120" name="Snip Same Side Corner Rectangle 119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OPTN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Q96CV9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2" name="Group 121"/>
          <p:cNvGrpSpPr/>
          <p:nvPr/>
        </p:nvGrpSpPr>
        <p:grpSpPr>
          <a:xfrm>
            <a:off x="5063073" y="1261034"/>
            <a:ext cx="1106841" cy="460787"/>
            <a:chOff x="507046" y="3634424"/>
            <a:chExt cx="1257639" cy="543215"/>
          </a:xfrm>
        </p:grpSpPr>
        <p:sp>
          <p:nvSpPr>
            <p:cNvPr id="123" name="Snip Same Side Corner Rectangle 122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HFE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Q6B0J5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5" name="Group 124"/>
          <p:cNvGrpSpPr/>
          <p:nvPr/>
        </p:nvGrpSpPr>
        <p:grpSpPr>
          <a:xfrm>
            <a:off x="5063072" y="1945179"/>
            <a:ext cx="1106841" cy="460787"/>
            <a:chOff x="507046" y="3634424"/>
            <a:chExt cx="1257639" cy="543215"/>
          </a:xfrm>
        </p:grpSpPr>
        <p:sp>
          <p:nvSpPr>
            <p:cNvPr id="126" name="Snip Same Side Corner Rectangle 12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27" name="TextBox 126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SVIP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Q8NHG7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28" name="Group 127"/>
          <p:cNvGrpSpPr/>
          <p:nvPr/>
        </p:nvGrpSpPr>
        <p:grpSpPr>
          <a:xfrm>
            <a:off x="5063073" y="2653924"/>
            <a:ext cx="1106841" cy="460787"/>
            <a:chOff x="507046" y="3634424"/>
            <a:chExt cx="1257639" cy="543215"/>
          </a:xfrm>
        </p:grpSpPr>
        <p:sp>
          <p:nvSpPr>
            <p:cNvPr id="129" name="Snip Same Side Corner Rectangle 128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0" name="TextBox 129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RAB8A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P61006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1" name="Group 130"/>
          <p:cNvGrpSpPr/>
          <p:nvPr/>
        </p:nvGrpSpPr>
        <p:grpSpPr>
          <a:xfrm>
            <a:off x="5063073" y="3351956"/>
            <a:ext cx="1106841" cy="460787"/>
            <a:chOff x="507046" y="3634424"/>
            <a:chExt cx="1257639" cy="543215"/>
          </a:xfrm>
        </p:grpSpPr>
        <p:sp>
          <p:nvSpPr>
            <p:cNvPr id="132" name="Snip Same Side Corner Rectangle 13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3" name="TextBox 132"/>
            <p:cNvSpPr txBox="1"/>
            <p:nvPr/>
          </p:nvSpPr>
          <p:spPr>
            <a:xfrm>
              <a:off x="507046" y="3639738"/>
              <a:ext cx="1257639" cy="537901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bg1"/>
                  </a:solidFill>
                  <a:latin typeface="Arial" charset="0"/>
                </a:rPr>
                <a:t>PARK2</a:t>
              </a:r>
              <a:endParaRPr lang="en-US" sz="1050" dirty="0">
                <a:solidFill>
                  <a:schemeClr val="bg1"/>
                </a:solidFill>
                <a:latin typeface="Arial" charset="0"/>
              </a:endParaRPr>
            </a:p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O60260</a:t>
              </a:r>
              <a:endParaRPr lang="en-US" sz="110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4" name="Group 133"/>
          <p:cNvGrpSpPr/>
          <p:nvPr/>
        </p:nvGrpSpPr>
        <p:grpSpPr>
          <a:xfrm>
            <a:off x="6954172" y="2653924"/>
            <a:ext cx="1106841" cy="466427"/>
            <a:chOff x="507046" y="3634424"/>
            <a:chExt cx="1257639" cy="549865"/>
          </a:xfrm>
        </p:grpSpPr>
        <p:sp>
          <p:nvSpPr>
            <p:cNvPr id="135" name="Snip Same Side Corner Rectangle 134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Ubiquitin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P0CG48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37" name="Group 136"/>
          <p:cNvGrpSpPr/>
          <p:nvPr/>
        </p:nvGrpSpPr>
        <p:grpSpPr>
          <a:xfrm>
            <a:off x="6954174" y="1261216"/>
            <a:ext cx="1106841" cy="466427"/>
            <a:chOff x="507046" y="3634424"/>
            <a:chExt cx="1257639" cy="549865"/>
          </a:xfrm>
        </p:grpSpPr>
        <p:sp>
          <p:nvSpPr>
            <p:cNvPr id="138" name="Snip Same Side Corner Rectangle 137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SUMO2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P61956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1" name="Group 140"/>
          <p:cNvGrpSpPr/>
          <p:nvPr/>
        </p:nvGrpSpPr>
        <p:grpSpPr>
          <a:xfrm>
            <a:off x="6954173" y="1947907"/>
            <a:ext cx="1106841" cy="466427"/>
            <a:chOff x="507046" y="3634424"/>
            <a:chExt cx="1257639" cy="549865"/>
          </a:xfrm>
        </p:grpSpPr>
        <p:sp>
          <p:nvSpPr>
            <p:cNvPr id="142" name="Snip Same Side Corner Rectangle 141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4" name="TextBox 143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B2M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P61769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cxnSp>
        <p:nvCxnSpPr>
          <p:cNvPr id="145" name="Elbow Connector 144"/>
          <p:cNvCxnSpPr>
            <a:stCxn id="121" idx="3"/>
            <a:endCxn id="35" idx="1"/>
          </p:cNvCxnSpPr>
          <p:nvPr/>
        </p:nvCxnSpPr>
        <p:spPr bwMode="auto">
          <a:xfrm>
            <a:off x="2334731" y="3647153"/>
            <a:ext cx="1264893" cy="1028286"/>
          </a:xfrm>
          <a:prstGeom prst="bentConnector3">
            <a:avLst>
              <a:gd name="adj1" fmla="val 50000"/>
            </a:avLst>
          </a:prstGeom>
          <a:ln w="28575" cmpd="sng">
            <a:solidFill>
              <a:srgbClr val="00C100"/>
            </a:solidFill>
            <a:prstDash val="sysDash"/>
            <a:headEnd type="none" w="med" len="med"/>
            <a:tailEnd type="arrow"/>
          </a:ln>
          <a:extLst/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46" name="Elbow Connector 145"/>
          <p:cNvCxnSpPr>
            <a:endCxn id="124" idx="3"/>
          </p:cNvCxnSpPr>
          <p:nvPr/>
        </p:nvCxnSpPr>
        <p:spPr bwMode="auto">
          <a:xfrm flipV="1">
            <a:off x="4625185" y="1493682"/>
            <a:ext cx="1544729" cy="3181757"/>
          </a:xfrm>
          <a:prstGeom prst="bentConnector3">
            <a:avLst>
              <a:gd name="adj1" fmla="val 125454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Elbow Connector 146"/>
          <p:cNvCxnSpPr>
            <a:endCxn id="144" idx="1"/>
          </p:cNvCxnSpPr>
          <p:nvPr/>
        </p:nvCxnSpPr>
        <p:spPr bwMode="auto">
          <a:xfrm flipV="1">
            <a:off x="4625185" y="2183374"/>
            <a:ext cx="2328988" cy="2492065"/>
          </a:xfrm>
          <a:prstGeom prst="bentConnector3">
            <a:avLst>
              <a:gd name="adj1" fmla="val 83372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Elbow Connector 147"/>
          <p:cNvCxnSpPr>
            <a:endCxn id="136" idx="1"/>
          </p:cNvCxnSpPr>
          <p:nvPr/>
        </p:nvCxnSpPr>
        <p:spPr bwMode="auto">
          <a:xfrm flipV="1">
            <a:off x="4625185" y="2889391"/>
            <a:ext cx="2328987" cy="1786048"/>
          </a:xfrm>
          <a:prstGeom prst="bentConnector3">
            <a:avLst>
              <a:gd name="adj1" fmla="val 83372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Elbow Connector 148"/>
          <p:cNvCxnSpPr>
            <a:endCxn id="127" idx="3"/>
          </p:cNvCxnSpPr>
          <p:nvPr/>
        </p:nvCxnSpPr>
        <p:spPr bwMode="auto">
          <a:xfrm flipV="1">
            <a:off x="4625185" y="2177827"/>
            <a:ext cx="1544728" cy="2497612"/>
          </a:xfrm>
          <a:prstGeom prst="bentConnector3">
            <a:avLst>
              <a:gd name="adj1" fmla="val 125454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Elbow Connector 149"/>
          <p:cNvCxnSpPr>
            <a:endCxn id="130" idx="3"/>
          </p:cNvCxnSpPr>
          <p:nvPr/>
        </p:nvCxnSpPr>
        <p:spPr bwMode="auto">
          <a:xfrm flipV="1">
            <a:off x="4625185" y="2886572"/>
            <a:ext cx="1544729" cy="1788867"/>
          </a:xfrm>
          <a:prstGeom prst="bentConnector3">
            <a:avLst>
              <a:gd name="adj1" fmla="val 125454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Elbow Connector 150"/>
          <p:cNvCxnSpPr>
            <a:endCxn id="133" idx="3"/>
          </p:cNvCxnSpPr>
          <p:nvPr/>
        </p:nvCxnSpPr>
        <p:spPr bwMode="auto">
          <a:xfrm flipV="1">
            <a:off x="4625185" y="3584604"/>
            <a:ext cx="1544729" cy="1090835"/>
          </a:xfrm>
          <a:prstGeom prst="bentConnector3">
            <a:avLst>
              <a:gd name="adj1" fmla="val 126046"/>
            </a:avLst>
          </a:prstGeom>
          <a:ln w="28575" cmpd="sng">
            <a:solidFill>
              <a:srgbClr val="FFF777"/>
            </a:solidFill>
            <a:prstDash val="sysDash"/>
            <a:headEnd type="arrow"/>
            <a:tailEnd type="arrow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4" name="TextBox 83"/>
          <p:cNvSpPr txBox="1"/>
          <p:nvPr/>
        </p:nvSpPr>
        <p:spPr>
          <a:xfrm>
            <a:off x="1371849" y="2427125"/>
            <a:ext cx="900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FFF777"/>
                </a:solidFill>
                <a:latin typeface="Arial"/>
                <a:cs typeface="Arial"/>
              </a:rPr>
              <a:t>LIGANDS</a:t>
            </a:r>
            <a:endParaRPr lang="en-US" sz="1200" dirty="0">
              <a:solidFill>
                <a:srgbClr val="FFF777"/>
              </a:solidFill>
              <a:latin typeface="Arial"/>
              <a:cs typeface="Arial"/>
            </a:endParaRPr>
          </a:p>
        </p:txBody>
      </p:sp>
      <p:grpSp>
        <p:nvGrpSpPr>
          <p:cNvPr id="165" name="Group 164"/>
          <p:cNvGrpSpPr/>
          <p:nvPr/>
        </p:nvGrpSpPr>
        <p:grpSpPr>
          <a:xfrm>
            <a:off x="3795208" y="4189979"/>
            <a:ext cx="715674" cy="246221"/>
            <a:chOff x="7592082" y="6020192"/>
            <a:chExt cx="862158" cy="350482"/>
          </a:xfrm>
        </p:grpSpPr>
        <p:sp>
          <p:nvSpPr>
            <p:cNvPr id="166" name="AutoShape 159"/>
            <p:cNvSpPr>
              <a:spLocks noChangeArrowheads="1"/>
            </p:cNvSpPr>
            <p:nvPr/>
          </p:nvSpPr>
          <p:spPr bwMode="auto">
            <a:xfrm>
              <a:off x="7719306" y="6033697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7298BD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67" name="Text Box 160"/>
            <p:cNvSpPr txBox="1">
              <a:spLocks noChangeArrowheads="1"/>
            </p:cNvSpPr>
            <p:nvPr/>
          </p:nvSpPr>
          <p:spPr bwMode="auto">
            <a:xfrm>
              <a:off x="7592082" y="6020192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S24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28133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18814</TotalTime>
  <Words>35</Words>
  <Application>Microsoft Macintosh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280</cp:revision>
  <dcterms:created xsi:type="dcterms:W3CDTF">2014-02-16T01:31:59Z</dcterms:created>
  <dcterms:modified xsi:type="dcterms:W3CDTF">2016-04-07T21:12:32Z</dcterms:modified>
</cp:coreProperties>
</file>