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13716000" cy="10287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1pPr>
    <a:lvl2pPr marL="6858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2pPr>
    <a:lvl3pPr marL="13716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3pPr>
    <a:lvl4pPr marL="20574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4pPr>
    <a:lvl5pPr marL="27432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5pPr>
    <a:lvl6pPr marL="3429000" algn="l" defTabSz="685800" rtl="0" eaLnBrk="1" latinLnBrk="0" hangingPunct="1">
      <a:defRPr sz="36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6pPr>
    <a:lvl7pPr marL="4114800" algn="l" defTabSz="685800" rtl="0" eaLnBrk="1" latinLnBrk="0" hangingPunct="1">
      <a:defRPr sz="36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7pPr>
    <a:lvl8pPr marL="4800600" algn="l" defTabSz="685800" rtl="0" eaLnBrk="1" latinLnBrk="0" hangingPunct="1">
      <a:defRPr sz="36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8pPr>
    <a:lvl9pPr marL="5486400" algn="l" defTabSz="685800" rtl="0" eaLnBrk="1" latinLnBrk="0" hangingPunct="1">
      <a:defRPr sz="36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777"/>
    <a:srgbClr val="90B1D0"/>
    <a:srgbClr val="00C100"/>
    <a:srgbClr val="B1783F"/>
    <a:srgbClr val="969600"/>
    <a:srgbClr val="AB743D"/>
    <a:srgbClr val="8EB8D8"/>
    <a:srgbClr val="00AD00"/>
    <a:srgbClr val="A5ADCB"/>
    <a:srgbClr val="7298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14521" autoAdjust="0"/>
    <p:restoredTop sz="97917" autoAdjust="0"/>
  </p:normalViewPr>
  <p:slideViewPr>
    <p:cSldViewPr snapToGrid="0" snapToObjects="1">
      <p:cViewPr>
        <p:scale>
          <a:sx n="100" d="100"/>
          <a:sy n="100" d="100"/>
        </p:scale>
        <p:origin x="-1272" y="56"/>
      </p:cViewPr>
      <p:guideLst>
        <p:guide orient="horz" pos="3240"/>
        <p:guide pos="43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229CCB-79F5-450C-90FE-464C68DD7CE7}" type="datetimeFigureOut">
              <a:rPr lang="en-US" smtClean="0"/>
              <a:pPr/>
              <a:t>16-04-21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4CB119-4200-416E-9024-AC918FEFCB4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2284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3716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685800" algn="l" defTabSz="13716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1371600" algn="l" defTabSz="13716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2057400" algn="l" defTabSz="13716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2743200" algn="l" defTabSz="13716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3429000" algn="l" defTabSz="13716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4114800" algn="l" defTabSz="13716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4800600" algn="l" defTabSz="13716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5486400" algn="l" defTabSz="13716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4CB119-4200-416E-9024-AC918FEFCB48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28700" y="3195638"/>
            <a:ext cx="11658600" cy="2205038"/>
          </a:xfrm>
          <a:prstGeom prst="rect">
            <a:avLst/>
          </a:prstGeom>
        </p:spPr>
        <p:txBody>
          <a:bodyPr vert="horz" lIns="137160" tIns="68580" rIns="137160" bIns="68580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57400" y="5829300"/>
            <a:ext cx="9601200" cy="2628900"/>
          </a:xfrm>
          <a:prstGeom prst="rect">
            <a:avLst/>
          </a:prstGeom>
        </p:spPr>
        <p:txBody>
          <a:bodyPr vert="horz" lIns="137160" tIns="68580" rIns="137160" bIns="68580"/>
          <a:lstStyle>
            <a:lvl1pPr marL="0" indent="0" algn="ctr">
              <a:buNone/>
              <a:defRPr/>
            </a:lvl1pPr>
            <a:lvl2pPr marL="685800" indent="0" algn="ctr">
              <a:buNone/>
              <a:defRPr/>
            </a:lvl2pPr>
            <a:lvl3pPr marL="1371600" indent="0" algn="ctr">
              <a:buNone/>
              <a:defRPr/>
            </a:lvl3pPr>
            <a:lvl4pPr marL="2057400" indent="0" algn="ctr">
              <a:buNone/>
              <a:defRPr/>
            </a:lvl4pPr>
            <a:lvl5pPr marL="2743200" indent="0" algn="ctr">
              <a:buNone/>
              <a:defRPr/>
            </a:lvl5pPr>
            <a:lvl6pPr marL="3429000" indent="0" algn="ctr">
              <a:buNone/>
              <a:defRPr/>
            </a:lvl6pPr>
            <a:lvl7pPr marL="4114800" indent="0" algn="ctr">
              <a:buNone/>
              <a:defRPr/>
            </a:lvl7pPr>
            <a:lvl8pPr marL="4800600" indent="0" algn="ctr">
              <a:buNone/>
              <a:defRPr/>
            </a:lvl8pPr>
            <a:lvl9pPr marL="5486400" indent="0" algn="ctr">
              <a:buNone/>
              <a:defRPr/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1349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11957"/>
            <a:ext cx="12344400" cy="1714500"/>
          </a:xfrm>
          <a:prstGeom prst="rect">
            <a:avLst/>
          </a:prstGeom>
        </p:spPr>
        <p:txBody>
          <a:bodyPr vert="horz" lIns="137160" tIns="68580" rIns="137160" bIns="68580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400301"/>
            <a:ext cx="12344400" cy="6788945"/>
          </a:xfrm>
          <a:prstGeom prst="rect">
            <a:avLst/>
          </a:prstGeom>
        </p:spPr>
        <p:txBody>
          <a:bodyPr vert="eaVert" lIns="137160" tIns="68580" rIns="137160" bIns="68580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478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944100" y="411958"/>
            <a:ext cx="3086100" cy="8777288"/>
          </a:xfrm>
          <a:prstGeom prst="rect">
            <a:avLst/>
          </a:prstGeom>
        </p:spPr>
        <p:txBody>
          <a:bodyPr vert="eaVert" lIns="137160" tIns="68580" rIns="137160" bIns="68580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411958"/>
            <a:ext cx="9029700" cy="8777288"/>
          </a:xfrm>
          <a:prstGeom prst="rect">
            <a:avLst/>
          </a:prstGeom>
        </p:spPr>
        <p:txBody>
          <a:bodyPr vert="eaVert" lIns="137160" tIns="68580" rIns="137160" bIns="68580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524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11957"/>
            <a:ext cx="12344400" cy="1714500"/>
          </a:xfrm>
          <a:prstGeom prst="rect">
            <a:avLst/>
          </a:prstGeom>
        </p:spPr>
        <p:txBody>
          <a:bodyPr vert="horz" lIns="137160" tIns="68580" rIns="137160" bIns="68580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400301"/>
            <a:ext cx="12344400" cy="6788945"/>
          </a:xfrm>
          <a:prstGeom prst="rect">
            <a:avLst/>
          </a:prstGeom>
        </p:spPr>
        <p:txBody>
          <a:bodyPr vert="horz" lIns="137160" tIns="68580" rIns="137160" bIns="68580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0486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3470" y="6610351"/>
            <a:ext cx="11658600" cy="2043113"/>
          </a:xfrm>
          <a:prstGeom prst="rect">
            <a:avLst/>
          </a:prstGeom>
        </p:spPr>
        <p:txBody>
          <a:bodyPr vert="horz" lIns="137160" tIns="68580" rIns="137160" bIns="68580" anchor="t"/>
          <a:lstStyle>
            <a:lvl1pPr algn="l">
              <a:defRPr sz="6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83470" y="4360070"/>
            <a:ext cx="11658600" cy="2250281"/>
          </a:xfrm>
          <a:prstGeom prst="rect">
            <a:avLst/>
          </a:prstGeom>
        </p:spPr>
        <p:txBody>
          <a:bodyPr vert="horz" lIns="137160" tIns="68580" rIns="137160" bIns="68580" anchor="b"/>
          <a:lstStyle>
            <a:lvl1pPr marL="0" indent="0">
              <a:buNone/>
              <a:defRPr sz="3000"/>
            </a:lvl1pPr>
            <a:lvl2pPr marL="685800" indent="0">
              <a:buNone/>
              <a:defRPr sz="2700"/>
            </a:lvl2pPr>
            <a:lvl3pPr marL="1371600" indent="0">
              <a:buNone/>
              <a:defRPr sz="2400"/>
            </a:lvl3pPr>
            <a:lvl4pPr marL="2057400" indent="0">
              <a:buNone/>
              <a:defRPr sz="2100"/>
            </a:lvl4pPr>
            <a:lvl5pPr marL="2743200" indent="0">
              <a:buNone/>
              <a:defRPr sz="2100"/>
            </a:lvl5pPr>
            <a:lvl6pPr marL="3429000" indent="0">
              <a:buNone/>
              <a:defRPr sz="2100"/>
            </a:lvl6pPr>
            <a:lvl7pPr marL="4114800" indent="0">
              <a:buNone/>
              <a:defRPr sz="2100"/>
            </a:lvl7pPr>
            <a:lvl8pPr marL="4800600" indent="0">
              <a:buNone/>
              <a:defRPr sz="2100"/>
            </a:lvl8pPr>
            <a:lvl9pPr marL="5486400" indent="0">
              <a:buNone/>
              <a:defRPr sz="21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64741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11957"/>
            <a:ext cx="12344400" cy="1714500"/>
          </a:xfrm>
          <a:prstGeom prst="rect">
            <a:avLst/>
          </a:prstGeom>
        </p:spPr>
        <p:txBody>
          <a:bodyPr vert="horz" lIns="137160" tIns="68580" rIns="137160" bIns="68580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400301"/>
            <a:ext cx="6057900" cy="6788945"/>
          </a:xfrm>
          <a:prstGeom prst="rect">
            <a:avLst/>
          </a:prstGeom>
        </p:spPr>
        <p:txBody>
          <a:bodyPr vert="horz" lIns="137160" tIns="68580" rIns="137160" bIns="68580"/>
          <a:lstStyle>
            <a:lvl1pPr>
              <a:defRPr sz="4200"/>
            </a:lvl1pPr>
            <a:lvl2pPr>
              <a:defRPr sz="3600"/>
            </a:lvl2pPr>
            <a:lvl3pPr>
              <a:defRPr sz="3000"/>
            </a:lvl3pPr>
            <a:lvl4pPr>
              <a:defRPr sz="2700"/>
            </a:lvl4pPr>
            <a:lvl5pPr>
              <a:defRPr sz="2700"/>
            </a:lvl5pPr>
            <a:lvl6pPr>
              <a:defRPr sz="2700"/>
            </a:lvl6pPr>
            <a:lvl7pPr>
              <a:defRPr sz="2700"/>
            </a:lvl7pPr>
            <a:lvl8pPr>
              <a:defRPr sz="2700"/>
            </a:lvl8pPr>
            <a:lvl9pPr>
              <a:defRPr sz="27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72300" y="2400301"/>
            <a:ext cx="6057900" cy="6788945"/>
          </a:xfrm>
          <a:prstGeom prst="rect">
            <a:avLst/>
          </a:prstGeom>
        </p:spPr>
        <p:txBody>
          <a:bodyPr vert="horz" lIns="137160" tIns="68580" rIns="137160" bIns="68580"/>
          <a:lstStyle>
            <a:lvl1pPr>
              <a:defRPr sz="4200"/>
            </a:lvl1pPr>
            <a:lvl2pPr>
              <a:defRPr sz="3600"/>
            </a:lvl2pPr>
            <a:lvl3pPr>
              <a:defRPr sz="3000"/>
            </a:lvl3pPr>
            <a:lvl4pPr>
              <a:defRPr sz="2700"/>
            </a:lvl4pPr>
            <a:lvl5pPr>
              <a:defRPr sz="2700"/>
            </a:lvl5pPr>
            <a:lvl6pPr>
              <a:defRPr sz="2700"/>
            </a:lvl6pPr>
            <a:lvl7pPr>
              <a:defRPr sz="2700"/>
            </a:lvl7pPr>
            <a:lvl8pPr>
              <a:defRPr sz="2700"/>
            </a:lvl8pPr>
            <a:lvl9pPr>
              <a:defRPr sz="27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3706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11957"/>
            <a:ext cx="12344400" cy="1714500"/>
          </a:xfrm>
          <a:prstGeom prst="rect">
            <a:avLst/>
          </a:prstGeom>
        </p:spPr>
        <p:txBody>
          <a:bodyPr vert="horz" lIns="137160" tIns="68580" rIns="137160" bIns="68580"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302670"/>
            <a:ext cx="6060282" cy="959643"/>
          </a:xfrm>
          <a:prstGeom prst="rect">
            <a:avLst/>
          </a:prstGeom>
        </p:spPr>
        <p:txBody>
          <a:bodyPr vert="horz" lIns="137160" tIns="68580" rIns="137160" bIns="68580" anchor="b"/>
          <a:lstStyle>
            <a:lvl1pPr marL="0" indent="0">
              <a:buNone/>
              <a:defRPr sz="3600" b="1"/>
            </a:lvl1pPr>
            <a:lvl2pPr marL="685800" indent="0">
              <a:buNone/>
              <a:defRPr sz="3000" b="1"/>
            </a:lvl2pPr>
            <a:lvl3pPr marL="1371600" indent="0">
              <a:buNone/>
              <a:defRPr sz="2700" b="1"/>
            </a:lvl3pPr>
            <a:lvl4pPr marL="2057400" indent="0">
              <a:buNone/>
              <a:defRPr sz="2400" b="1"/>
            </a:lvl4pPr>
            <a:lvl5pPr marL="2743200" indent="0">
              <a:buNone/>
              <a:defRPr sz="2400" b="1"/>
            </a:lvl5pPr>
            <a:lvl6pPr marL="3429000" indent="0">
              <a:buNone/>
              <a:defRPr sz="2400" b="1"/>
            </a:lvl6pPr>
            <a:lvl7pPr marL="4114800" indent="0">
              <a:buNone/>
              <a:defRPr sz="2400" b="1"/>
            </a:lvl7pPr>
            <a:lvl8pPr marL="4800600" indent="0">
              <a:buNone/>
              <a:defRPr sz="2400" b="1"/>
            </a:lvl8pPr>
            <a:lvl9pPr marL="5486400" indent="0">
              <a:buNone/>
              <a:defRPr sz="24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262313"/>
            <a:ext cx="6060282" cy="5926932"/>
          </a:xfrm>
          <a:prstGeom prst="rect">
            <a:avLst/>
          </a:prstGeom>
        </p:spPr>
        <p:txBody>
          <a:bodyPr vert="horz" lIns="137160" tIns="68580" rIns="137160" bIns="68580"/>
          <a:lstStyle>
            <a:lvl1pPr>
              <a:defRPr sz="3600"/>
            </a:lvl1pPr>
            <a:lvl2pPr>
              <a:defRPr sz="30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967538" y="2302670"/>
            <a:ext cx="6062663" cy="959643"/>
          </a:xfrm>
          <a:prstGeom prst="rect">
            <a:avLst/>
          </a:prstGeom>
        </p:spPr>
        <p:txBody>
          <a:bodyPr vert="horz" lIns="137160" tIns="68580" rIns="137160" bIns="68580" anchor="b"/>
          <a:lstStyle>
            <a:lvl1pPr marL="0" indent="0">
              <a:buNone/>
              <a:defRPr sz="3600" b="1"/>
            </a:lvl1pPr>
            <a:lvl2pPr marL="685800" indent="0">
              <a:buNone/>
              <a:defRPr sz="3000" b="1"/>
            </a:lvl2pPr>
            <a:lvl3pPr marL="1371600" indent="0">
              <a:buNone/>
              <a:defRPr sz="2700" b="1"/>
            </a:lvl3pPr>
            <a:lvl4pPr marL="2057400" indent="0">
              <a:buNone/>
              <a:defRPr sz="2400" b="1"/>
            </a:lvl4pPr>
            <a:lvl5pPr marL="2743200" indent="0">
              <a:buNone/>
              <a:defRPr sz="2400" b="1"/>
            </a:lvl5pPr>
            <a:lvl6pPr marL="3429000" indent="0">
              <a:buNone/>
              <a:defRPr sz="2400" b="1"/>
            </a:lvl6pPr>
            <a:lvl7pPr marL="4114800" indent="0">
              <a:buNone/>
              <a:defRPr sz="2400" b="1"/>
            </a:lvl7pPr>
            <a:lvl8pPr marL="4800600" indent="0">
              <a:buNone/>
              <a:defRPr sz="2400" b="1"/>
            </a:lvl8pPr>
            <a:lvl9pPr marL="5486400" indent="0">
              <a:buNone/>
              <a:defRPr sz="24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967538" y="3262313"/>
            <a:ext cx="6062663" cy="5926932"/>
          </a:xfrm>
          <a:prstGeom prst="rect">
            <a:avLst/>
          </a:prstGeom>
        </p:spPr>
        <p:txBody>
          <a:bodyPr vert="horz" lIns="137160" tIns="68580" rIns="137160" bIns="68580"/>
          <a:lstStyle>
            <a:lvl1pPr>
              <a:defRPr sz="3600"/>
            </a:lvl1pPr>
            <a:lvl2pPr>
              <a:defRPr sz="30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411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11957"/>
            <a:ext cx="12344400" cy="1714500"/>
          </a:xfrm>
          <a:prstGeom prst="rect">
            <a:avLst/>
          </a:prstGeom>
        </p:spPr>
        <p:txBody>
          <a:bodyPr vert="horz" lIns="137160" tIns="68580" rIns="137160" bIns="68580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4072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913387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409575"/>
            <a:ext cx="4512470" cy="1743075"/>
          </a:xfrm>
          <a:prstGeom prst="rect">
            <a:avLst/>
          </a:prstGeom>
        </p:spPr>
        <p:txBody>
          <a:bodyPr vert="horz" lIns="137160" tIns="68580" rIns="137160" bIns="68580" anchor="b"/>
          <a:lstStyle>
            <a:lvl1pPr algn="l">
              <a:defRPr sz="3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62575" y="409576"/>
            <a:ext cx="7667625" cy="8779670"/>
          </a:xfrm>
          <a:prstGeom prst="rect">
            <a:avLst/>
          </a:prstGeom>
        </p:spPr>
        <p:txBody>
          <a:bodyPr vert="horz" lIns="137160" tIns="68580" rIns="137160" bIns="68580"/>
          <a:lstStyle>
            <a:lvl1pPr>
              <a:defRPr sz="4800"/>
            </a:lvl1pPr>
            <a:lvl2pPr>
              <a:defRPr sz="4200"/>
            </a:lvl2pPr>
            <a:lvl3pPr>
              <a:defRPr sz="3600"/>
            </a:lvl3pPr>
            <a:lvl4pPr>
              <a:defRPr sz="3000"/>
            </a:lvl4pPr>
            <a:lvl5pPr>
              <a:defRPr sz="3000"/>
            </a:lvl5pPr>
            <a:lvl6pPr>
              <a:defRPr sz="3000"/>
            </a:lvl6pPr>
            <a:lvl7pPr>
              <a:defRPr sz="3000"/>
            </a:lvl7pPr>
            <a:lvl8pPr>
              <a:defRPr sz="3000"/>
            </a:lvl8pPr>
            <a:lvl9pPr>
              <a:defRPr sz="3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1" y="2152651"/>
            <a:ext cx="4512470" cy="7036595"/>
          </a:xfrm>
          <a:prstGeom prst="rect">
            <a:avLst/>
          </a:prstGeom>
        </p:spPr>
        <p:txBody>
          <a:bodyPr vert="horz" lIns="137160" tIns="68580" rIns="137160" bIns="68580"/>
          <a:lstStyle>
            <a:lvl1pPr marL="0" indent="0">
              <a:buNone/>
              <a:defRPr sz="2100"/>
            </a:lvl1pPr>
            <a:lvl2pPr marL="685800" indent="0">
              <a:buNone/>
              <a:defRPr sz="1800"/>
            </a:lvl2pPr>
            <a:lvl3pPr marL="1371600" indent="0">
              <a:buNone/>
              <a:defRPr sz="1500"/>
            </a:lvl3pPr>
            <a:lvl4pPr marL="2057400" indent="0">
              <a:buNone/>
              <a:defRPr sz="1400"/>
            </a:lvl4pPr>
            <a:lvl5pPr marL="2743200" indent="0">
              <a:buNone/>
              <a:defRPr sz="1400"/>
            </a:lvl5pPr>
            <a:lvl6pPr marL="3429000" indent="0">
              <a:buNone/>
              <a:defRPr sz="1400"/>
            </a:lvl6pPr>
            <a:lvl7pPr marL="4114800" indent="0">
              <a:buNone/>
              <a:defRPr sz="1400"/>
            </a:lvl7pPr>
            <a:lvl8pPr marL="4800600" indent="0">
              <a:buNone/>
              <a:defRPr sz="1400"/>
            </a:lvl8pPr>
            <a:lvl9pPr marL="5486400" indent="0">
              <a:buNone/>
              <a:defRPr sz="14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17513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88432" y="7200900"/>
            <a:ext cx="8229600" cy="850107"/>
          </a:xfrm>
          <a:prstGeom prst="rect">
            <a:avLst/>
          </a:prstGeom>
        </p:spPr>
        <p:txBody>
          <a:bodyPr vert="horz" lIns="137160" tIns="68580" rIns="137160" bIns="68580" anchor="b"/>
          <a:lstStyle>
            <a:lvl1pPr algn="l">
              <a:defRPr sz="3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688432" y="919163"/>
            <a:ext cx="8229600" cy="6172200"/>
          </a:xfrm>
          <a:prstGeom prst="rect">
            <a:avLst/>
          </a:prstGeom>
        </p:spPr>
        <p:txBody>
          <a:bodyPr vert="horz" lIns="137160" tIns="68580" rIns="137160" bIns="68580"/>
          <a:lstStyle>
            <a:lvl1pPr marL="0" indent="0">
              <a:buNone/>
              <a:defRPr sz="4800"/>
            </a:lvl1pPr>
            <a:lvl2pPr marL="685800" indent="0">
              <a:buNone/>
              <a:defRPr sz="4200"/>
            </a:lvl2pPr>
            <a:lvl3pPr marL="1371600" indent="0">
              <a:buNone/>
              <a:defRPr sz="3600"/>
            </a:lvl3pPr>
            <a:lvl4pPr marL="2057400" indent="0">
              <a:buNone/>
              <a:defRPr sz="3000"/>
            </a:lvl4pPr>
            <a:lvl5pPr marL="2743200" indent="0">
              <a:buNone/>
              <a:defRPr sz="3000"/>
            </a:lvl5pPr>
            <a:lvl6pPr marL="3429000" indent="0">
              <a:buNone/>
              <a:defRPr sz="3000"/>
            </a:lvl6pPr>
            <a:lvl7pPr marL="4114800" indent="0">
              <a:buNone/>
              <a:defRPr sz="3000"/>
            </a:lvl7pPr>
            <a:lvl8pPr marL="4800600" indent="0">
              <a:buNone/>
              <a:defRPr sz="3000"/>
            </a:lvl8pPr>
            <a:lvl9pPr marL="5486400" indent="0">
              <a:buNone/>
              <a:defRPr sz="3000"/>
            </a:lvl9pPr>
          </a:lstStyle>
          <a:p>
            <a:pPr lvl="0"/>
            <a:r>
              <a:rPr lang="en-CA" noProof="0" smtClean="0"/>
              <a:t>Drag picture to placeholder or click icon to add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688432" y="8051007"/>
            <a:ext cx="8229600" cy="1207293"/>
          </a:xfrm>
          <a:prstGeom prst="rect">
            <a:avLst/>
          </a:prstGeom>
        </p:spPr>
        <p:txBody>
          <a:bodyPr vert="horz" lIns="137160" tIns="68580" rIns="137160" bIns="68580"/>
          <a:lstStyle>
            <a:lvl1pPr marL="0" indent="0">
              <a:buNone/>
              <a:defRPr sz="2100"/>
            </a:lvl1pPr>
            <a:lvl2pPr marL="685800" indent="0">
              <a:buNone/>
              <a:defRPr sz="1800"/>
            </a:lvl2pPr>
            <a:lvl3pPr marL="1371600" indent="0">
              <a:buNone/>
              <a:defRPr sz="1500"/>
            </a:lvl3pPr>
            <a:lvl4pPr marL="2057400" indent="0">
              <a:buNone/>
              <a:defRPr sz="1400"/>
            </a:lvl4pPr>
            <a:lvl5pPr marL="2743200" indent="0">
              <a:buNone/>
              <a:defRPr sz="1400"/>
            </a:lvl5pPr>
            <a:lvl6pPr marL="3429000" indent="0">
              <a:buNone/>
              <a:defRPr sz="1400"/>
            </a:lvl6pPr>
            <a:lvl7pPr marL="4114800" indent="0">
              <a:buNone/>
              <a:defRPr sz="1400"/>
            </a:lvl7pPr>
            <a:lvl8pPr marL="4800600" indent="0">
              <a:buNone/>
              <a:defRPr sz="1400"/>
            </a:lvl8pPr>
            <a:lvl9pPr marL="5486400" indent="0">
              <a:buNone/>
              <a:defRPr sz="14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328656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13"/>
          <p:cNvSpPr>
            <a:spLocks noChangeArrowheads="1"/>
          </p:cNvSpPr>
          <p:nvPr/>
        </p:nvSpPr>
        <p:spPr bwMode="auto">
          <a:xfrm>
            <a:off x="-12111" y="0"/>
            <a:ext cx="13716000" cy="2819400"/>
          </a:xfrm>
          <a:prstGeom prst="rect">
            <a:avLst/>
          </a:prstGeom>
          <a:gradFill rotWithShape="0">
            <a:gsLst>
              <a:gs pos="0">
                <a:srgbClr val="330066"/>
              </a:gs>
              <a:gs pos="100000">
                <a:schemeClr val="tx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37160" tIns="68580" rIns="137160" bIns="68580" anchor="ctr"/>
          <a:lstStyle/>
          <a:p>
            <a:endParaRPr lang="en-US"/>
          </a:p>
        </p:txBody>
      </p:sp>
      <p:pic>
        <p:nvPicPr>
          <p:cNvPr id="25" name="Picture 17"/>
          <p:cNvPicPr>
            <a:picLocks noChangeAspect="1" noChangeArrowheads="1"/>
          </p:cNvPicPr>
          <p:nvPr userDrawn="1"/>
        </p:nvPicPr>
        <p:blipFill>
          <a:blip r:embed="rId13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7898" y="9159783"/>
            <a:ext cx="11571911" cy="10567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2000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26" name="Picture 25"/>
          <p:cNvPicPr>
            <a:picLocks noChangeAspect="1" noChangeArrowheads="1"/>
          </p:cNvPicPr>
          <p:nvPr userDrawn="1"/>
        </p:nvPicPr>
        <p:blipFill>
          <a:blip r:embed="rId14">
            <a:lum contrast="2000"/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49" y="9089288"/>
            <a:ext cx="1969822" cy="11270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85001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27" name="Text Box 173"/>
          <p:cNvSpPr txBox="1">
            <a:spLocks noChangeArrowheads="1"/>
          </p:cNvSpPr>
          <p:nvPr userDrawn="1"/>
        </p:nvSpPr>
        <p:spPr bwMode="auto">
          <a:xfrm>
            <a:off x="2868499" y="9889095"/>
            <a:ext cx="7552006" cy="292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300" dirty="0" err="1" smtClean="0">
                <a:solidFill>
                  <a:schemeClr val="bg1">
                    <a:lumMod val="65000"/>
                  </a:schemeClr>
                </a:solidFill>
                <a:latin typeface="Arial"/>
                <a:cs typeface="Arial"/>
              </a:rPr>
              <a:t>Kinexus</a:t>
            </a:r>
            <a:r>
              <a:rPr lang="en-US" sz="1300" dirty="0" smtClean="0">
                <a:solidFill>
                  <a:schemeClr val="bg1">
                    <a:lumMod val="65000"/>
                  </a:schemeClr>
                </a:solidFill>
                <a:latin typeface="Arial"/>
                <a:cs typeface="Arial"/>
              </a:rPr>
              <a:t> Bioinformatics Corporation © 2016</a:t>
            </a:r>
            <a:endParaRPr lang="en-US" sz="1300" dirty="0">
              <a:solidFill>
                <a:schemeClr val="bg1">
                  <a:lumMod val="65000"/>
                </a:schemeClr>
              </a:solidFill>
              <a:latin typeface="Arial"/>
              <a:cs typeface="Arial"/>
            </a:endParaRPr>
          </a:p>
        </p:txBody>
      </p:sp>
      <p:grpSp>
        <p:nvGrpSpPr>
          <p:cNvPr id="29" name="Group 28"/>
          <p:cNvGrpSpPr/>
          <p:nvPr/>
        </p:nvGrpSpPr>
        <p:grpSpPr>
          <a:xfrm>
            <a:off x="1882741" y="9546827"/>
            <a:ext cx="1229420" cy="267750"/>
            <a:chOff x="6274555" y="1034193"/>
            <a:chExt cx="899993" cy="203846"/>
          </a:xfrm>
        </p:grpSpPr>
        <p:sp>
          <p:nvSpPr>
            <p:cNvPr id="76" name="Rounded Rectangle 75"/>
            <p:cNvSpPr/>
            <p:nvPr/>
          </p:nvSpPr>
          <p:spPr bwMode="auto">
            <a:xfrm>
              <a:off x="6274555" y="1058039"/>
              <a:ext cx="899993" cy="180000"/>
            </a:xfrm>
            <a:prstGeom prst="roundRect">
              <a:avLst>
                <a:gd name="adj" fmla="val 35897"/>
              </a:avLst>
            </a:prstGeom>
            <a:solidFill>
              <a:srgbClr val="672A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05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77" name="Rectangle 76"/>
            <p:cNvSpPr/>
            <p:nvPr/>
          </p:nvSpPr>
          <p:spPr>
            <a:xfrm>
              <a:off x="6274555" y="1034193"/>
              <a:ext cx="899993" cy="2035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050" b="1" dirty="0" smtClean="0">
                  <a:solidFill>
                    <a:schemeClr val="bg1"/>
                  </a:solidFill>
                  <a:latin typeface="Arial" charset="0"/>
                </a:rPr>
                <a:t>Tyr Kinase</a:t>
              </a:r>
              <a:endParaRPr lang="en-US" sz="1050" b="1" dirty="0">
                <a:solidFill>
                  <a:schemeClr val="accent4">
                    <a:lumMod val="40000"/>
                    <a:lumOff val="60000"/>
                  </a:schemeClr>
                </a:solidFill>
              </a:endParaRPr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3199283" y="9548478"/>
            <a:ext cx="1229420" cy="272230"/>
            <a:chOff x="6289597" y="1628544"/>
            <a:chExt cx="901369" cy="207257"/>
          </a:xfrm>
        </p:grpSpPr>
        <p:sp>
          <p:nvSpPr>
            <p:cNvPr id="74" name="Rounded Rectangle 73"/>
            <p:cNvSpPr/>
            <p:nvPr/>
          </p:nvSpPr>
          <p:spPr bwMode="auto">
            <a:xfrm>
              <a:off x="6289597" y="1655801"/>
              <a:ext cx="899993" cy="180000"/>
            </a:xfrm>
            <a:prstGeom prst="roundRect">
              <a:avLst>
                <a:gd name="adj" fmla="val 35897"/>
              </a:avLst>
            </a:prstGeom>
            <a:solidFill>
              <a:srgbClr val="9083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05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75" name="Rectangle 74"/>
            <p:cNvSpPr/>
            <p:nvPr/>
          </p:nvSpPr>
          <p:spPr>
            <a:xfrm>
              <a:off x="6290973" y="1628544"/>
              <a:ext cx="899993" cy="20356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050" b="1" dirty="0" err="1" smtClean="0">
                  <a:solidFill>
                    <a:schemeClr val="bg1"/>
                  </a:solidFill>
                  <a:latin typeface="Arial" charset="0"/>
                </a:rPr>
                <a:t>Ser</a:t>
              </a:r>
              <a:r>
                <a:rPr lang="en-US" sz="1050" b="1" dirty="0" smtClean="0">
                  <a:solidFill>
                    <a:schemeClr val="bg1"/>
                  </a:solidFill>
                  <a:latin typeface="Arial" charset="0"/>
                </a:rPr>
                <a:t> Kinase</a:t>
              </a:r>
              <a:endParaRPr lang="en-US" sz="1050" b="1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sp>
        <p:nvSpPr>
          <p:cNvPr id="31" name="Rounded Rectangle 30"/>
          <p:cNvSpPr/>
          <p:nvPr/>
        </p:nvSpPr>
        <p:spPr bwMode="auto">
          <a:xfrm>
            <a:off x="4494369" y="9575033"/>
            <a:ext cx="1049564" cy="236429"/>
          </a:xfrm>
          <a:prstGeom prst="roundRect">
            <a:avLst>
              <a:gd name="adj" fmla="val 50000"/>
            </a:avLst>
          </a:prstGeom>
          <a:solidFill>
            <a:srgbClr val="E60A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900" b="1" i="0" u="none" strike="noStrike" cap="none" normalizeH="0" baseline="0">
              <a:ln>
                <a:noFill/>
              </a:ln>
              <a:solidFill>
                <a:srgbClr val="E60A00"/>
              </a:solidFill>
              <a:effectLst/>
              <a:latin typeface="Times" charset="0"/>
              <a:ea typeface="ＭＳ Ｐゴシック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344544" y="9548475"/>
            <a:ext cx="1343085" cy="267381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>
              <a:lnSpc>
                <a:spcPct val="110000"/>
              </a:lnSpc>
            </a:pPr>
            <a:r>
              <a:rPr lang="en-US" sz="1050" b="1" dirty="0" smtClean="0">
                <a:solidFill>
                  <a:schemeClr val="bg1"/>
                </a:solidFill>
                <a:latin typeface="Arial" charset="0"/>
              </a:rPr>
              <a:t>Phosphatase</a:t>
            </a:r>
            <a:endParaRPr lang="en-US" sz="1050" b="1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3" name="Snip Same Side Corner Rectangle 32"/>
          <p:cNvSpPr/>
          <p:nvPr/>
        </p:nvSpPr>
        <p:spPr bwMode="auto">
          <a:xfrm>
            <a:off x="5618341" y="9571603"/>
            <a:ext cx="1100514" cy="236429"/>
          </a:xfrm>
          <a:prstGeom prst="snip2SameRect">
            <a:avLst>
              <a:gd name="adj1" fmla="val 16667"/>
              <a:gd name="adj2" fmla="val 38046"/>
            </a:avLst>
          </a:prstGeom>
          <a:solidFill>
            <a:srgbClr val="FF8A0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3d extrusionH="57150">
              <a:bevelT w="38100" h="38100"/>
            </a:sp3d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9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charset="0"/>
              <a:ea typeface="ＭＳ Ｐゴシック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483711" y="9535775"/>
            <a:ext cx="1293552" cy="267381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>
              <a:lnSpc>
                <a:spcPct val="110000"/>
              </a:lnSpc>
            </a:pPr>
            <a:r>
              <a:rPr lang="en-US" sz="1050" b="1" dirty="0" smtClean="0">
                <a:solidFill>
                  <a:schemeClr val="bg1"/>
                </a:solidFill>
                <a:latin typeface="Arial" charset="0"/>
              </a:rPr>
              <a:t>Transcription</a:t>
            </a:r>
          </a:p>
        </p:txBody>
      </p:sp>
      <p:grpSp>
        <p:nvGrpSpPr>
          <p:cNvPr id="35" name="Group 34"/>
          <p:cNvGrpSpPr/>
          <p:nvPr/>
        </p:nvGrpSpPr>
        <p:grpSpPr>
          <a:xfrm>
            <a:off x="8099234" y="9561185"/>
            <a:ext cx="1229420" cy="267382"/>
            <a:chOff x="6297896" y="3976031"/>
            <a:chExt cx="908811" cy="203566"/>
          </a:xfrm>
        </p:grpSpPr>
        <p:sp>
          <p:nvSpPr>
            <p:cNvPr id="72" name="Snip Same Side Corner Rectangle 71"/>
            <p:cNvSpPr/>
            <p:nvPr/>
          </p:nvSpPr>
          <p:spPr bwMode="auto">
            <a:xfrm>
              <a:off x="6306714" y="3993639"/>
              <a:ext cx="899993" cy="18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02B61A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05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6297896" y="3976031"/>
              <a:ext cx="899993" cy="203566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050" b="1" dirty="0" smtClean="0">
                  <a:solidFill>
                    <a:schemeClr val="bg1"/>
                  </a:solidFill>
                  <a:latin typeface="Arial" charset="0"/>
                </a:rPr>
                <a:t>Metabolic</a:t>
              </a:r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9432070" y="9572242"/>
            <a:ext cx="1229420" cy="267381"/>
            <a:chOff x="6323832" y="4565651"/>
            <a:chExt cx="904815" cy="203565"/>
          </a:xfrm>
        </p:grpSpPr>
        <p:sp>
          <p:nvSpPr>
            <p:cNvPr id="70" name="Snip Same Side Corner Rectangle 69"/>
            <p:cNvSpPr/>
            <p:nvPr/>
          </p:nvSpPr>
          <p:spPr bwMode="auto">
            <a:xfrm>
              <a:off x="6323832" y="4584849"/>
              <a:ext cx="899993" cy="18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BDB70C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05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6328655" y="4565651"/>
              <a:ext cx="899992" cy="203565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050" b="1" dirty="0" smtClean="0">
                  <a:solidFill>
                    <a:srgbClr val="969600"/>
                  </a:solidFill>
                  <a:latin typeface="Arial" charset="0"/>
                </a:rPr>
                <a:t>Structural</a:t>
              </a:r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10650998" y="9548488"/>
            <a:ext cx="1229420" cy="267382"/>
            <a:chOff x="6275014" y="5156887"/>
            <a:chExt cx="988811" cy="203566"/>
          </a:xfrm>
        </p:grpSpPr>
        <p:sp>
          <p:nvSpPr>
            <p:cNvPr id="68" name="Snip Same Side Corner Rectangle 67"/>
            <p:cNvSpPr/>
            <p:nvPr/>
          </p:nvSpPr>
          <p:spPr bwMode="auto">
            <a:xfrm>
              <a:off x="6323832" y="5174163"/>
              <a:ext cx="899993" cy="180000"/>
            </a:xfrm>
            <a:prstGeom prst="snip2SameRect">
              <a:avLst>
                <a:gd name="adj1" fmla="val 50000"/>
                <a:gd name="adj2" fmla="val 48148"/>
              </a:avLst>
            </a:prstGeom>
            <a:solidFill>
              <a:srgbClr val="737373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05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6275014" y="5156887"/>
              <a:ext cx="988811" cy="203566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050" b="1" dirty="0" smtClean="0">
                  <a:solidFill>
                    <a:schemeClr val="bg1"/>
                  </a:solidFill>
                  <a:latin typeface="Arial" charset="0"/>
                </a:rPr>
                <a:t>Unclassified</a:t>
              </a:r>
            </a:p>
          </p:txBody>
        </p:sp>
      </p:grpSp>
      <p:grpSp>
        <p:nvGrpSpPr>
          <p:cNvPr id="50" name="Group 49"/>
          <p:cNvGrpSpPr/>
          <p:nvPr/>
        </p:nvGrpSpPr>
        <p:grpSpPr>
          <a:xfrm>
            <a:off x="6799596" y="9524734"/>
            <a:ext cx="1210783" cy="282868"/>
            <a:chOff x="6291121" y="3367073"/>
            <a:chExt cx="902513" cy="215356"/>
          </a:xfrm>
        </p:grpSpPr>
        <p:sp>
          <p:nvSpPr>
            <p:cNvPr id="66" name="Snip Same Side Corner Rectangle 65"/>
            <p:cNvSpPr/>
            <p:nvPr/>
          </p:nvSpPr>
          <p:spPr bwMode="auto">
            <a:xfrm>
              <a:off x="6293641" y="3402429"/>
              <a:ext cx="899993" cy="18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05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6291121" y="3367073"/>
              <a:ext cx="899993" cy="203565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050" b="1" dirty="0" smtClean="0">
                  <a:solidFill>
                    <a:schemeClr val="bg1"/>
                  </a:solidFill>
                  <a:latin typeface="Arial" charset="0"/>
                </a:rPr>
                <a:t>Regulatory</a:t>
              </a: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6600">
          <a:solidFill>
            <a:schemeClr val="tx2"/>
          </a:solidFill>
          <a:latin typeface="+mj-lt"/>
          <a:ea typeface="+mj-ea"/>
          <a:cs typeface="ＭＳ Ｐゴシック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66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66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66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66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5pPr>
      <a:lvl6pPr marL="685800" algn="ctr" rtl="0" eaLnBrk="1" fontAlgn="base" hangingPunct="1">
        <a:spcBef>
          <a:spcPct val="0"/>
        </a:spcBef>
        <a:spcAft>
          <a:spcPct val="0"/>
        </a:spcAft>
        <a:defRPr sz="6600">
          <a:solidFill>
            <a:schemeClr val="tx2"/>
          </a:solidFill>
          <a:latin typeface="Times" charset="0"/>
          <a:ea typeface="ＭＳ Ｐゴシック" charset="0"/>
        </a:defRPr>
      </a:lvl6pPr>
      <a:lvl7pPr marL="1371600" algn="ctr" rtl="0" eaLnBrk="1" fontAlgn="base" hangingPunct="1">
        <a:spcBef>
          <a:spcPct val="0"/>
        </a:spcBef>
        <a:spcAft>
          <a:spcPct val="0"/>
        </a:spcAft>
        <a:defRPr sz="6600">
          <a:solidFill>
            <a:schemeClr val="tx2"/>
          </a:solidFill>
          <a:latin typeface="Times" charset="0"/>
          <a:ea typeface="ＭＳ Ｐゴシック" charset="0"/>
        </a:defRPr>
      </a:lvl7pPr>
      <a:lvl8pPr marL="2057400" algn="ctr" rtl="0" eaLnBrk="1" fontAlgn="base" hangingPunct="1">
        <a:spcBef>
          <a:spcPct val="0"/>
        </a:spcBef>
        <a:spcAft>
          <a:spcPct val="0"/>
        </a:spcAft>
        <a:defRPr sz="6600">
          <a:solidFill>
            <a:schemeClr val="tx2"/>
          </a:solidFill>
          <a:latin typeface="Times" charset="0"/>
          <a:ea typeface="ＭＳ Ｐゴシック" charset="0"/>
        </a:defRPr>
      </a:lvl8pPr>
      <a:lvl9pPr marL="2743200" algn="ctr" rtl="0" eaLnBrk="1" fontAlgn="base" hangingPunct="1">
        <a:spcBef>
          <a:spcPct val="0"/>
        </a:spcBef>
        <a:spcAft>
          <a:spcPct val="0"/>
        </a:spcAft>
        <a:defRPr sz="6600">
          <a:solidFill>
            <a:schemeClr val="tx2"/>
          </a:solidFill>
          <a:latin typeface="Times" charset="0"/>
          <a:ea typeface="ＭＳ Ｐゴシック" charset="0"/>
        </a:defRPr>
      </a:lvl9pPr>
    </p:titleStyle>
    <p:bodyStyle>
      <a:lvl1pPr marL="514350" indent="-514350" algn="l" rtl="0" eaLnBrk="1" fontAlgn="base" hangingPunct="1">
        <a:spcBef>
          <a:spcPct val="20000"/>
        </a:spcBef>
        <a:spcAft>
          <a:spcPct val="0"/>
        </a:spcAft>
        <a:buChar char="•"/>
        <a:defRPr sz="48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1114425" indent="-428625" algn="l" rtl="0" eaLnBrk="1" fontAlgn="base" hangingPunct="1">
        <a:spcBef>
          <a:spcPct val="20000"/>
        </a:spcBef>
        <a:spcAft>
          <a:spcPct val="0"/>
        </a:spcAft>
        <a:buChar char="–"/>
        <a:defRPr sz="4200">
          <a:solidFill>
            <a:schemeClr val="tx1"/>
          </a:solidFill>
          <a:latin typeface="+mn-lt"/>
          <a:ea typeface="+mn-ea"/>
        </a:defRPr>
      </a:lvl2pPr>
      <a:lvl3pPr marL="17145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600">
          <a:solidFill>
            <a:schemeClr val="tx1"/>
          </a:solidFill>
          <a:latin typeface="+mn-lt"/>
          <a:ea typeface="+mn-ea"/>
        </a:defRPr>
      </a:lvl3pPr>
      <a:lvl4pPr marL="2400300" indent="-342900" algn="l" rtl="0" eaLnBrk="1" fontAlgn="base" hangingPunct="1">
        <a:spcBef>
          <a:spcPct val="20000"/>
        </a:spcBef>
        <a:spcAft>
          <a:spcPct val="0"/>
        </a:spcAft>
        <a:buChar char="–"/>
        <a:defRPr sz="3000">
          <a:solidFill>
            <a:schemeClr val="tx1"/>
          </a:solidFill>
          <a:latin typeface="+mn-lt"/>
          <a:ea typeface="+mn-ea"/>
        </a:defRPr>
      </a:lvl4pPr>
      <a:lvl5pPr marL="3086100" indent="-342900" algn="l" rtl="0" eaLnBrk="1" fontAlgn="base" hangingPunct="1">
        <a:spcBef>
          <a:spcPct val="20000"/>
        </a:spcBef>
        <a:spcAft>
          <a:spcPct val="0"/>
        </a:spcAft>
        <a:buChar char="»"/>
        <a:defRPr sz="3000">
          <a:solidFill>
            <a:schemeClr val="tx1"/>
          </a:solidFill>
          <a:latin typeface="+mn-lt"/>
          <a:ea typeface="+mn-ea"/>
        </a:defRPr>
      </a:lvl5pPr>
      <a:lvl6pPr marL="3771900" indent="-342900" algn="l" rtl="0" eaLnBrk="1" fontAlgn="base" hangingPunct="1">
        <a:spcBef>
          <a:spcPct val="20000"/>
        </a:spcBef>
        <a:spcAft>
          <a:spcPct val="0"/>
        </a:spcAft>
        <a:buChar char="»"/>
        <a:defRPr sz="3000">
          <a:solidFill>
            <a:schemeClr val="tx1"/>
          </a:solidFill>
          <a:latin typeface="+mn-lt"/>
          <a:ea typeface="+mn-ea"/>
        </a:defRPr>
      </a:lvl6pPr>
      <a:lvl7pPr marL="4457700" indent="-342900" algn="l" rtl="0" eaLnBrk="1" fontAlgn="base" hangingPunct="1">
        <a:spcBef>
          <a:spcPct val="20000"/>
        </a:spcBef>
        <a:spcAft>
          <a:spcPct val="0"/>
        </a:spcAft>
        <a:buChar char="»"/>
        <a:defRPr sz="3000">
          <a:solidFill>
            <a:schemeClr val="tx1"/>
          </a:solidFill>
          <a:latin typeface="+mn-lt"/>
          <a:ea typeface="+mn-ea"/>
        </a:defRPr>
      </a:lvl7pPr>
      <a:lvl8pPr marL="5143500" indent="-342900" algn="l" rtl="0" eaLnBrk="1" fontAlgn="base" hangingPunct="1">
        <a:spcBef>
          <a:spcPct val="20000"/>
        </a:spcBef>
        <a:spcAft>
          <a:spcPct val="0"/>
        </a:spcAft>
        <a:buChar char="»"/>
        <a:defRPr sz="3000">
          <a:solidFill>
            <a:schemeClr val="tx1"/>
          </a:solidFill>
          <a:latin typeface="+mn-lt"/>
          <a:ea typeface="+mn-ea"/>
        </a:defRPr>
      </a:lvl8pPr>
      <a:lvl9pPr marL="5829300" indent="-342900" algn="l" rtl="0" eaLnBrk="1" fontAlgn="base" hangingPunct="1">
        <a:spcBef>
          <a:spcPct val="20000"/>
        </a:spcBef>
        <a:spcAft>
          <a:spcPct val="0"/>
        </a:spcAft>
        <a:buChar char="»"/>
        <a:defRPr sz="3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6858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algn="l" defTabSz="6858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algn="l" defTabSz="6858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2057400" algn="l" defTabSz="6858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200" algn="l" defTabSz="6858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429000" algn="l" defTabSz="6858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114800" algn="l" defTabSz="6858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algn="l" defTabSz="6858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486400" algn="l" defTabSz="6858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33" name="Group 532"/>
          <p:cNvGrpSpPr/>
          <p:nvPr/>
        </p:nvGrpSpPr>
        <p:grpSpPr>
          <a:xfrm>
            <a:off x="5738497" y="3848256"/>
            <a:ext cx="715674" cy="246221"/>
            <a:chOff x="7592082" y="6020192"/>
            <a:chExt cx="862158" cy="350482"/>
          </a:xfrm>
        </p:grpSpPr>
        <p:sp>
          <p:nvSpPr>
            <p:cNvPr id="575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576" name="Text Box 160"/>
            <p:cNvSpPr txBox="1">
              <a:spLocks noChangeArrowheads="1"/>
            </p:cNvSpPr>
            <p:nvPr/>
          </p:nvSpPr>
          <p:spPr bwMode="auto">
            <a:xfrm>
              <a:off x="7592082" y="6020192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S995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424" name="Group 423"/>
          <p:cNvGrpSpPr/>
          <p:nvPr/>
        </p:nvGrpSpPr>
        <p:grpSpPr>
          <a:xfrm>
            <a:off x="5738497" y="4026108"/>
            <a:ext cx="715674" cy="246221"/>
            <a:chOff x="7630676" y="5329407"/>
            <a:chExt cx="862158" cy="350482"/>
          </a:xfrm>
        </p:grpSpPr>
        <p:sp>
          <p:nvSpPr>
            <p:cNvPr id="425" name="AutoShape 156"/>
            <p:cNvSpPr>
              <a:spLocks noChangeArrowheads="1"/>
            </p:cNvSpPr>
            <p:nvPr/>
          </p:nvSpPr>
          <p:spPr bwMode="auto">
            <a:xfrm>
              <a:off x="7759792" y="5344549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FF0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426" name="Text Box 157"/>
            <p:cNvSpPr txBox="1">
              <a:spLocks noChangeArrowheads="1"/>
            </p:cNvSpPr>
            <p:nvPr/>
          </p:nvSpPr>
          <p:spPr bwMode="auto">
            <a:xfrm>
              <a:off x="7630676" y="5329407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-Y998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sp>
        <p:nvSpPr>
          <p:cNvPr id="139" name="Text Box 173"/>
          <p:cNvSpPr txBox="1">
            <a:spLocks noChangeArrowheads="1"/>
          </p:cNvSpPr>
          <p:nvPr/>
        </p:nvSpPr>
        <p:spPr bwMode="auto">
          <a:xfrm>
            <a:off x="6594930" y="47901"/>
            <a:ext cx="7025457" cy="5386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137160" tIns="68580" rIns="137160" bIns="68580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2600" dirty="0" smtClean="0">
                <a:solidFill>
                  <a:srgbClr val="FFBB07"/>
                </a:solidFill>
                <a:latin typeface="Arial Narrow" charset="0"/>
              </a:rPr>
              <a:t>Epidermal Growth Factor Receptor</a:t>
            </a:r>
          </a:p>
        </p:txBody>
      </p:sp>
      <p:sp>
        <p:nvSpPr>
          <p:cNvPr id="143" name="Text Box 173"/>
          <p:cNvSpPr txBox="1">
            <a:spLocks noChangeArrowheads="1"/>
          </p:cNvSpPr>
          <p:nvPr/>
        </p:nvSpPr>
        <p:spPr bwMode="auto">
          <a:xfrm>
            <a:off x="154074" y="89621"/>
            <a:ext cx="7411227" cy="5386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137160" tIns="68580" rIns="137160" bIns="68580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600" dirty="0" err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Kinections</a:t>
            </a:r>
            <a:r>
              <a:rPr lang="en-US" sz="26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 Map P00533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8789683" y="9754524"/>
            <a:ext cx="4789141" cy="415498"/>
          </a:xfrm>
          <a:prstGeom prst="rect">
            <a:avLst/>
          </a:prstGeom>
          <a:noFill/>
        </p:spPr>
        <p:txBody>
          <a:bodyPr wrap="square" lIns="137160" tIns="68580" rIns="137160" bIns="68580" rtlCol="0">
            <a:spAutoFit/>
          </a:bodyPr>
          <a:lstStyle/>
          <a:p>
            <a:r>
              <a:rPr lang="en-US" sz="1800" dirty="0" smtClean="0">
                <a:solidFill>
                  <a:srgbClr val="A5ADCB"/>
                </a:solidFill>
                <a:latin typeface="Arial Narrow"/>
                <a:cs typeface="Arial Narrow"/>
              </a:rPr>
              <a:t>Prepared by Colin Hammond and Dr. Steven Pelech</a:t>
            </a:r>
            <a:endParaRPr lang="en-US" sz="1800" dirty="0">
              <a:solidFill>
                <a:srgbClr val="A5ADCB"/>
              </a:solidFill>
              <a:latin typeface="Arial Narrow"/>
              <a:cs typeface="Arial Narrow"/>
            </a:endParaRPr>
          </a:p>
        </p:txBody>
      </p:sp>
      <p:grpSp>
        <p:nvGrpSpPr>
          <p:cNvPr id="311" name="Group 310"/>
          <p:cNvGrpSpPr/>
          <p:nvPr/>
        </p:nvGrpSpPr>
        <p:grpSpPr>
          <a:xfrm>
            <a:off x="5588478" y="6718398"/>
            <a:ext cx="1015712" cy="461921"/>
            <a:chOff x="537046" y="349955"/>
            <a:chExt cx="1154094" cy="544552"/>
          </a:xfrm>
        </p:grpSpPr>
        <p:sp>
          <p:nvSpPr>
            <p:cNvPr id="312" name="Rounded Rectangle 311"/>
            <p:cNvSpPr/>
            <p:nvPr/>
          </p:nvSpPr>
          <p:spPr bwMode="auto">
            <a:xfrm>
              <a:off x="574079" y="354624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672A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313" name="Rectangle 312"/>
            <p:cNvSpPr/>
            <p:nvPr/>
          </p:nvSpPr>
          <p:spPr>
            <a:xfrm>
              <a:off x="537046" y="349955"/>
              <a:ext cx="1154094" cy="54455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EGFR</a:t>
              </a:r>
              <a:endParaRPr lang="en-US" sz="11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40000"/>
                      <a:lumOff val="60000"/>
                    </a:schemeClr>
                  </a:solidFill>
                  <a:latin typeface="Arial" charset="0"/>
                </a:rPr>
                <a:t>P00533</a:t>
              </a:r>
              <a:endParaRPr lang="en-US" sz="1050" dirty="0">
                <a:solidFill>
                  <a:schemeClr val="accent4">
                    <a:lumMod val="40000"/>
                    <a:lumOff val="60000"/>
                  </a:schemeClr>
                </a:solidFill>
              </a:endParaRPr>
            </a:p>
          </p:txBody>
        </p:sp>
      </p:grpSp>
      <p:grpSp>
        <p:nvGrpSpPr>
          <p:cNvPr id="320" name="Group 319"/>
          <p:cNvGrpSpPr/>
          <p:nvPr/>
        </p:nvGrpSpPr>
        <p:grpSpPr>
          <a:xfrm>
            <a:off x="5738497" y="4381812"/>
            <a:ext cx="715674" cy="246221"/>
            <a:chOff x="7630676" y="5329407"/>
            <a:chExt cx="862158" cy="350482"/>
          </a:xfrm>
        </p:grpSpPr>
        <p:sp>
          <p:nvSpPr>
            <p:cNvPr id="325" name="AutoShape 156"/>
            <p:cNvSpPr>
              <a:spLocks noChangeArrowheads="1"/>
            </p:cNvSpPr>
            <p:nvPr/>
          </p:nvSpPr>
          <p:spPr bwMode="auto">
            <a:xfrm>
              <a:off x="7759792" y="5344549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FF0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326" name="Text Box 157"/>
            <p:cNvSpPr txBox="1">
              <a:spLocks noChangeArrowheads="1"/>
            </p:cNvSpPr>
            <p:nvPr/>
          </p:nvSpPr>
          <p:spPr bwMode="auto">
            <a:xfrm>
              <a:off x="7630676" y="5329407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-S1026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327" name="Group 326"/>
          <p:cNvGrpSpPr/>
          <p:nvPr/>
        </p:nvGrpSpPr>
        <p:grpSpPr>
          <a:xfrm>
            <a:off x="5738497" y="4737516"/>
            <a:ext cx="715674" cy="246221"/>
            <a:chOff x="7630676" y="5329407"/>
            <a:chExt cx="862158" cy="350482"/>
          </a:xfrm>
        </p:grpSpPr>
        <p:sp>
          <p:nvSpPr>
            <p:cNvPr id="337" name="AutoShape 156"/>
            <p:cNvSpPr>
              <a:spLocks noChangeArrowheads="1"/>
            </p:cNvSpPr>
            <p:nvPr/>
          </p:nvSpPr>
          <p:spPr bwMode="auto">
            <a:xfrm>
              <a:off x="7759792" y="5344549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FF0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338" name="Text Box 157"/>
            <p:cNvSpPr txBox="1">
              <a:spLocks noChangeArrowheads="1"/>
            </p:cNvSpPr>
            <p:nvPr/>
          </p:nvSpPr>
          <p:spPr bwMode="auto">
            <a:xfrm>
              <a:off x="7630676" y="5329407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-S1070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347" name="Group 346"/>
          <p:cNvGrpSpPr/>
          <p:nvPr/>
        </p:nvGrpSpPr>
        <p:grpSpPr>
          <a:xfrm>
            <a:off x="5738497" y="4915368"/>
            <a:ext cx="715674" cy="246221"/>
            <a:chOff x="7630676" y="5329407"/>
            <a:chExt cx="862158" cy="350482"/>
          </a:xfrm>
        </p:grpSpPr>
        <p:sp>
          <p:nvSpPr>
            <p:cNvPr id="348" name="AutoShape 156"/>
            <p:cNvSpPr>
              <a:spLocks noChangeArrowheads="1"/>
            </p:cNvSpPr>
            <p:nvPr/>
          </p:nvSpPr>
          <p:spPr bwMode="auto">
            <a:xfrm>
              <a:off x="7759792" y="5344549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FF0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349" name="Text Box 157"/>
            <p:cNvSpPr txBox="1">
              <a:spLocks noChangeArrowheads="1"/>
            </p:cNvSpPr>
            <p:nvPr/>
          </p:nvSpPr>
          <p:spPr bwMode="auto">
            <a:xfrm>
              <a:off x="7630676" y="5329407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-S1071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350" name="Group 349"/>
          <p:cNvGrpSpPr/>
          <p:nvPr/>
        </p:nvGrpSpPr>
        <p:grpSpPr>
          <a:xfrm>
            <a:off x="5738497" y="6338184"/>
            <a:ext cx="715674" cy="246221"/>
            <a:chOff x="7630676" y="5329407"/>
            <a:chExt cx="862158" cy="350482"/>
          </a:xfrm>
        </p:grpSpPr>
        <p:sp>
          <p:nvSpPr>
            <p:cNvPr id="351" name="AutoShape 156"/>
            <p:cNvSpPr>
              <a:spLocks noChangeArrowheads="1"/>
            </p:cNvSpPr>
            <p:nvPr/>
          </p:nvSpPr>
          <p:spPr bwMode="auto">
            <a:xfrm>
              <a:off x="7759792" y="5344549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FF0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352" name="Text Box 157"/>
            <p:cNvSpPr txBox="1">
              <a:spLocks noChangeArrowheads="1"/>
            </p:cNvSpPr>
            <p:nvPr/>
          </p:nvSpPr>
          <p:spPr bwMode="auto">
            <a:xfrm>
              <a:off x="7630676" y="5329407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-S1190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353" name="Group 352"/>
          <p:cNvGrpSpPr/>
          <p:nvPr/>
        </p:nvGrpSpPr>
        <p:grpSpPr>
          <a:xfrm>
            <a:off x="5738497" y="2247588"/>
            <a:ext cx="715674" cy="246221"/>
            <a:chOff x="7630676" y="5329407"/>
            <a:chExt cx="862158" cy="350482"/>
          </a:xfrm>
        </p:grpSpPr>
        <p:sp>
          <p:nvSpPr>
            <p:cNvPr id="354" name="AutoShape 156"/>
            <p:cNvSpPr>
              <a:spLocks noChangeArrowheads="1"/>
            </p:cNvSpPr>
            <p:nvPr/>
          </p:nvSpPr>
          <p:spPr bwMode="auto">
            <a:xfrm>
              <a:off x="7759792" y="5344549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FF0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355" name="Text Box 157"/>
            <p:cNvSpPr txBox="1">
              <a:spLocks noChangeArrowheads="1"/>
            </p:cNvSpPr>
            <p:nvPr/>
          </p:nvSpPr>
          <p:spPr bwMode="auto">
            <a:xfrm>
              <a:off x="7630676" y="5329407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-S695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368" name="Group 367"/>
          <p:cNvGrpSpPr/>
          <p:nvPr/>
        </p:nvGrpSpPr>
        <p:grpSpPr>
          <a:xfrm>
            <a:off x="5738497" y="3670404"/>
            <a:ext cx="715674" cy="246221"/>
            <a:chOff x="7630676" y="5329407"/>
            <a:chExt cx="862158" cy="350482"/>
          </a:xfrm>
        </p:grpSpPr>
        <p:sp>
          <p:nvSpPr>
            <p:cNvPr id="400" name="AutoShape 156"/>
            <p:cNvSpPr>
              <a:spLocks noChangeArrowheads="1"/>
            </p:cNvSpPr>
            <p:nvPr/>
          </p:nvSpPr>
          <p:spPr bwMode="auto">
            <a:xfrm>
              <a:off x="7759792" y="5344549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FF0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401" name="Text Box 157"/>
            <p:cNvSpPr txBox="1">
              <a:spLocks noChangeArrowheads="1"/>
            </p:cNvSpPr>
            <p:nvPr/>
          </p:nvSpPr>
          <p:spPr bwMode="auto">
            <a:xfrm>
              <a:off x="7630676" y="5329407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-S991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402" name="Group 401"/>
          <p:cNvGrpSpPr/>
          <p:nvPr/>
        </p:nvGrpSpPr>
        <p:grpSpPr>
          <a:xfrm>
            <a:off x="5738497" y="1891884"/>
            <a:ext cx="715674" cy="246221"/>
            <a:chOff x="7630676" y="5329407"/>
            <a:chExt cx="862158" cy="350482"/>
          </a:xfrm>
        </p:grpSpPr>
        <p:sp>
          <p:nvSpPr>
            <p:cNvPr id="415" name="AutoShape 156"/>
            <p:cNvSpPr>
              <a:spLocks noChangeArrowheads="1"/>
            </p:cNvSpPr>
            <p:nvPr/>
          </p:nvSpPr>
          <p:spPr bwMode="auto">
            <a:xfrm>
              <a:off x="7759792" y="5344549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FF0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416" name="Text Box 157"/>
            <p:cNvSpPr txBox="1">
              <a:spLocks noChangeArrowheads="1"/>
            </p:cNvSpPr>
            <p:nvPr/>
          </p:nvSpPr>
          <p:spPr bwMode="auto">
            <a:xfrm>
              <a:off x="7630676" y="5329407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-T678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418" name="Group 417"/>
          <p:cNvGrpSpPr/>
          <p:nvPr/>
        </p:nvGrpSpPr>
        <p:grpSpPr>
          <a:xfrm>
            <a:off x="5738497" y="2069736"/>
            <a:ext cx="715674" cy="246221"/>
            <a:chOff x="7630676" y="5329407"/>
            <a:chExt cx="862158" cy="350482"/>
          </a:xfrm>
        </p:grpSpPr>
        <p:sp>
          <p:nvSpPr>
            <p:cNvPr id="419" name="AutoShape 156"/>
            <p:cNvSpPr>
              <a:spLocks noChangeArrowheads="1"/>
            </p:cNvSpPr>
            <p:nvPr/>
          </p:nvSpPr>
          <p:spPr bwMode="auto">
            <a:xfrm>
              <a:off x="7759792" y="5344549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FF0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420" name="Text Box 157"/>
            <p:cNvSpPr txBox="1">
              <a:spLocks noChangeArrowheads="1"/>
            </p:cNvSpPr>
            <p:nvPr/>
          </p:nvSpPr>
          <p:spPr bwMode="auto">
            <a:xfrm>
              <a:off x="7630676" y="5329407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-T693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421" name="Group 420"/>
          <p:cNvGrpSpPr/>
          <p:nvPr/>
        </p:nvGrpSpPr>
        <p:grpSpPr>
          <a:xfrm>
            <a:off x="5738497" y="2425440"/>
            <a:ext cx="715674" cy="246221"/>
            <a:chOff x="7630676" y="5329407"/>
            <a:chExt cx="862158" cy="350482"/>
          </a:xfrm>
        </p:grpSpPr>
        <p:sp>
          <p:nvSpPr>
            <p:cNvPr id="422" name="AutoShape 156"/>
            <p:cNvSpPr>
              <a:spLocks noChangeArrowheads="1"/>
            </p:cNvSpPr>
            <p:nvPr/>
          </p:nvSpPr>
          <p:spPr bwMode="auto">
            <a:xfrm>
              <a:off x="7759792" y="5344549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FF0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423" name="Text Box 157"/>
            <p:cNvSpPr txBox="1">
              <a:spLocks noChangeArrowheads="1"/>
            </p:cNvSpPr>
            <p:nvPr/>
          </p:nvSpPr>
          <p:spPr bwMode="auto">
            <a:xfrm>
              <a:off x="7630676" y="5329407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-T725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427" name="Group 426"/>
          <p:cNvGrpSpPr/>
          <p:nvPr/>
        </p:nvGrpSpPr>
        <p:grpSpPr>
          <a:xfrm>
            <a:off x="5738497" y="4203960"/>
            <a:ext cx="715674" cy="246221"/>
            <a:chOff x="7620676" y="5024219"/>
            <a:chExt cx="862158" cy="350482"/>
          </a:xfrm>
        </p:grpSpPr>
        <p:sp>
          <p:nvSpPr>
            <p:cNvPr id="428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432" name="Text Box 154"/>
            <p:cNvSpPr txBox="1">
              <a:spLocks noChangeArrowheads="1"/>
            </p:cNvSpPr>
            <p:nvPr/>
          </p:nvSpPr>
          <p:spPr bwMode="auto">
            <a:xfrm>
              <a:off x="7620676" y="5024219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+Y1016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433" name="Group 432"/>
          <p:cNvGrpSpPr/>
          <p:nvPr/>
        </p:nvGrpSpPr>
        <p:grpSpPr>
          <a:xfrm>
            <a:off x="5738497" y="4559664"/>
            <a:ext cx="715674" cy="246221"/>
            <a:chOff x="7620676" y="5024219"/>
            <a:chExt cx="862158" cy="350482"/>
          </a:xfrm>
        </p:grpSpPr>
        <p:sp>
          <p:nvSpPr>
            <p:cNvPr id="434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435" name="Text Box 154"/>
            <p:cNvSpPr txBox="1">
              <a:spLocks noChangeArrowheads="1"/>
            </p:cNvSpPr>
            <p:nvPr/>
          </p:nvSpPr>
          <p:spPr bwMode="auto">
            <a:xfrm>
              <a:off x="7620676" y="5024219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+Y1069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436" name="Group 435"/>
          <p:cNvGrpSpPr/>
          <p:nvPr/>
        </p:nvGrpSpPr>
        <p:grpSpPr>
          <a:xfrm>
            <a:off x="5738497" y="5271072"/>
            <a:ext cx="715674" cy="246221"/>
            <a:chOff x="7620676" y="5024219"/>
            <a:chExt cx="862158" cy="350482"/>
          </a:xfrm>
        </p:grpSpPr>
        <p:sp>
          <p:nvSpPr>
            <p:cNvPr id="437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439" name="Text Box 154"/>
            <p:cNvSpPr txBox="1">
              <a:spLocks noChangeArrowheads="1"/>
            </p:cNvSpPr>
            <p:nvPr/>
          </p:nvSpPr>
          <p:spPr bwMode="auto">
            <a:xfrm>
              <a:off x="7620676" y="5024219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+Y1092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440" name="Group 439"/>
          <p:cNvGrpSpPr/>
          <p:nvPr/>
        </p:nvGrpSpPr>
        <p:grpSpPr>
          <a:xfrm>
            <a:off x="5738497" y="5448924"/>
            <a:ext cx="715674" cy="246221"/>
            <a:chOff x="7620676" y="5024219"/>
            <a:chExt cx="862158" cy="350482"/>
          </a:xfrm>
        </p:grpSpPr>
        <p:sp>
          <p:nvSpPr>
            <p:cNvPr id="441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442" name="Text Box 154"/>
            <p:cNvSpPr txBox="1">
              <a:spLocks noChangeArrowheads="1"/>
            </p:cNvSpPr>
            <p:nvPr/>
          </p:nvSpPr>
          <p:spPr bwMode="auto">
            <a:xfrm>
              <a:off x="7620676" y="5024219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+Y1110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443" name="Group 442"/>
          <p:cNvGrpSpPr/>
          <p:nvPr/>
        </p:nvGrpSpPr>
        <p:grpSpPr>
          <a:xfrm>
            <a:off x="5738497" y="6160332"/>
            <a:ext cx="715674" cy="246221"/>
            <a:chOff x="7620676" y="5024219"/>
            <a:chExt cx="862158" cy="350482"/>
          </a:xfrm>
        </p:grpSpPr>
        <p:sp>
          <p:nvSpPr>
            <p:cNvPr id="444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450" name="Text Box 154"/>
            <p:cNvSpPr txBox="1">
              <a:spLocks noChangeArrowheads="1"/>
            </p:cNvSpPr>
            <p:nvPr/>
          </p:nvSpPr>
          <p:spPr bwMode="auto">
            <a:xfrm>
              <a:off x="7620676" y="5024219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+Y1172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476" name="Group 475"/>
          <p:cNvGrpSpPr/>
          <p:nvPr/>
        </p:nvGrpSpPr>
        <p:grpSpPr>
          <a:xfrm>
            <a:off x="5738497" y="6516037"/>
            <a:ext cx="715674" cy="246221"/>
            <a:chOff x="7620676" y="5024219"/>
            <a:chExt cx="862158" cy="350482"/>
          </a:xfrm>
        </p:grpSpPr>
        <p:sp>
          <p:nvSpPr>
            <p:cNvPr id="477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478" name="Text Box 154"/>
            <p:cNvSpPr txBox="1">
              <a:spLocks noChangeArrowheads="1"/>
            </p:cNvSpPr>
            <p:nvPr/>
          </p:nvSpPr>
          <p:spPr bwMode="auto">
            <a:xfrm>
              <a:off x="7620676" y="5024219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+Y1197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479" name="Group 478"/>
          <p:cNvGrpSpPr/>
          <p:nvPr/>
        </p:nvGrpSpPr>
        <p:grpSpPr>
          <a:xfrm>
            <a:off x="5738497" y="1714032"/>
            <a:ext cx="715674" cy="246221"/>
            <a:chOff x="7620676" y="5024219"/>
            <a:chExt cx="862158" cy="350482"/>
          </a:xfrm>
        </p:grpSpPr>
        <p:sp>
          <p:nvSpPr>
            <p:cNvPr id="480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481" name="Text Box 154"/>
            <p:cNvSpPr txBox="1">
              <a:spLocks noChangeArrowheads="1"/>
            </p:cNvSpPr>
            <p:nvPr/>
          </p:nvSpPr>
          <p:spPr bwMode="auto">
            <a:xfrm>
              <a:off x="7620676" y="5024219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+Y270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482" name="Group 481"/>
          <p:cNvGrpSpPr/>
          <p:nvPr/>
        </p:nvGrpSpPr>
        <p:grpSpPr>
          <a:xfrm>
            <a:off x="5738497" y="3136848"/>
            <a:ext cx="715674" cy="246221"/>
            <a:chOff x="7620676" y="5024219"/>
            <a:chExt cx="862158" cy="350482"/>
          </a:xfrm>
        </p:grpSpPr>
        <p:sp>
          <p:nvSpPr>
            <p:cNvPr id="486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487" name="Text Box 154"/>
            <p:cNvSpPr txBox="1">
              <a:spLocks noChangeArrowheads="1"/>
            </p:cNvSpPr>
            <p:nvPr/>
          </p:nvSpPr>
          <p:spPr bwMode="auto">
            <a:xfrm>
              <a:off x="7620676" y="5024219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+Y869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488" name="Group 487"/>
          <p:cNvGrpSpPr/>
          <p:nvPr/>
        </p:nvGrpSpPr>
        <p:grpSpPr>
          <a:xfrm>
            <a:off x="5738497" y="5093220"/>
            <a:ext cx="715674" cy="246221"/>
            <a:chOff x="7592082" y="6020192"/>
            <a:chExt cx="862158" cy="350482"/>
          </a:xfrm>
        </p:grpSpPr>
        <p:sp>
          <p:nvSpPr>
            <p:cNvPr id="489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490" name="Text Box 160"/>
            <p:cNvSpPr txBox="1">
              <a:spLocks noChangeArrowheads="1"/>
            </p:cNvSpPr>
            <p:nvPr/>
          </p:nvSpPr>
          <p:spPr bwMode="auto">
            <a:xfrm>
              <a:off x="7592082" y="6020192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S1081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491" name="Group 490"/>
          <p:cNvGrpSpPr/>
          <p:nvPr/>
        </p:nvGrpSpPr>
        <p:grpSpPr>
          <a:xfrm>
            <a:off x="5738497" y="5982480"/>
            <a:ext cx="715674" cy="246221"/>
            <a:chOff x="7592082" y="6020192"/>
            <a:chExt cx="862158" cy="350482"/>
          </a:xfrm>
        </p:grpSpPr>
        <p:sp>
          <p:nvSpPr>
            <p:cNvPr id="492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493" name="Text Box 160"/>
            <p:cNvSpPr txBox="1">
              <a:spLocks noChangeArrowheads="1"/>
            </p:cNvSpPr>
            <p:nvPr/>
          </p:nvSpPr>
          <p:spPr bwMode="auto">
            <a:xfrm>
              <a:off x="7592082" y="6020192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S1166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494" name="Group 493"/>
          <p:cNvGrpSpPr/>
          <p:nvPr/>
        </p:nvGrpSpPr>
        <p:grpSpPr>
          <a:xfrm>
            <a:off x="5738497" y="2958996"/>
            <a:ext cx="715674" cy="246221"/>
            <a:chOff x="7592082" y="6020192"/>
            <a:chExt cx="862158" cy="350482"/>
          </a:xfrm>
        </p:grpSpPr>
        <p:sp>
          <p:nvSpPr>
            <p:cNvPr id="495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496" name="Text Box 160"/>
            <p:cNvSpPr txBox="1">
              <a:spLocks noChangeArrowheads="1"/>
            </p:cNvSpPr>
            <p:nvPr/>
          </p:nvSpPr>
          <p:spPr bwMode="auto">
            <a:xfrm>
              <a:off x="7592082" y="6020192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S768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502" name="Group 501"/>
          <p:cNvGrpSpPr/>
          <p:nvPr/>
        </p:nvGrpSpPr>
        <p:grpSpPr>
          <a:xfrm>
            <a:off x="5738497" y="5626776"/>
            <a:ext cx="715674" cy="246221"/>
            <a:chOff x="7592082" y="6020192"/>
            <a:chExt cx="862158" cy="350482"/>
          </a:xfrm>
        </p:grpSpPr>
        <p:sp>
          <p:nvSpPr>
            <p:cNvPr id="503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504" name="Text Box 160"/>
            <p:cNvSpPr txBox="1">
              <a:spLocks noChangeArrowheads="1"/>
            </p:cNvSpPr>
            <p:nvPr/>
          </p:nvSpPr>
          <p:spPr bwMode="auto">
            <a:xfrm>
              <a:off x="7592082" y="6020192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Y1125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506" name="Group 505"/>
          <p:cNvGrpSpPr/>
          <p:nvPr/>
        </p:nvGrpSpPr>
        <p:grpSpPr>
          <a:xfrm>
            <a:off x="5738497" y="2603292"/>
            <a:ext cx="715674" cy="246221"/>
            <a:chOff x="7592082" y="6020192"/>
            <a:chExt cx="862158" cy="350482"/>
          </a:xfrm>
        </p:grpSpPr>
        <p:sp>
          <p:nvSpPr>
            <p:cNvPr id="507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508" name="Text Box 160"/>
            <p:cNvSpPr txBox="1">
              <a:spLocks noChangeArrowheads="1"/>
            </p:cNvSpPr>
            <p:nvPr/>
          </p:nvSpPr>
          <p:spPr bwMode="auto">
            <a:xfrm>
              <a:off x="7592082" y="6020192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Y727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509" name="Group 508"/>
          <p:cNvGrpSpPr/>
          <p:nvPr/>
        </p:nvGrpSpPr>
        <p:grpSpPr>
          <a:xfrm>
            <a:off x="5738497" y="2781144"/>
            <a:ext cx="715674" cy="246221"/>
            <a:chOff x="7592082" y="6020192"/>
            <a:chExt cx="862158" cy="350482"/>
          </a:xfrm>
        </p:grpSpPr>
        <p:sp>
          <p:nvSpPr>
            <p:cNvPr id="510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512" name="Text Box 160"/>
            <p:cNvSpPr txBox="1">
              <a:spLocks noChangeArrowheads="1"/>
            </p:cNvSpPr>
            <p:nvPr/>
          </p:nvSpPr>
          <p:spPr bwMode="auto">
            <a:xfrm>
              <a:off x="7592082" y="6020192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Y764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513" name="Group 512"/>
          <p:cNvGrpSpPr/>
          <p:nvPr/>
        </p:nvGrpSpPr>
        <p:grpSpPr>
          <a:xfrm>
            <a:off x="5738497" y="3314700"/>
            <a:ext cx="715674" cy="246221"/>
            <a:chOff x="7592082" y="6020192"/>
            <a:chExt cx="862158" cy="350482"/>
          </a:xfrm>
        </p:grpSpPr>
        <p:sp>
          <p:nvSpPr>
            <p:cNvPr id="514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515" name="Text Box 160"/>
            <p:cNvSpPr txBox="1">
              <a:spLocks noChangeArrowheads="1"/>
            </p:cNvSpPr>
            <p:nvPr/>
          </p:nvSpPr>
          <p:spPr bwMode="auto">
            <a:xfrm>
              <a:off x="7592082" y="6020192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T892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516" name="Group 515"/>
          <p:cNvGrpSpPr/>
          <p:nvPr/>
        </p:nvGrpSpPr>
        <p:grpSpPr>
          <a:xfrm>
            <a:off x="5738497" y="3492552"/>
            <a:ext cx="715674" cy="246221"/>
            <a:chOff x="7592082" y="6020192"/>
            <a:chExt cx="862158" cy="350482"/>
          </a:xfrm>
        </p:grpSpPr>
        <p:sp>
          <p:nvSpPr>
            <p:cNvPr id="518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519" name="Text Box 160"/>
            <p:cNvSpPr txBox="1">
              <a:spLocks noChangeArrowheads="1"/>
            </p:cNvSpPr>
            <p:nvPr/>
          </p:nvSpPr>
          <p:spPr bwMode="auto">
            <a:xfrm>
              <a:off x="7592082" y="6020192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Y978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520" name="Group 519"/>
          <p:cNvGrpSpPr/>
          <p:nvPr/>
        </p:nvGrpSpPr>
        <p:grpSpPr>
          <a:xfrm>
            <a:off x="5738497" y="5804628"/>
            <a:ext cx="715674" cy="246221"/>
            <a:chOff x="7592082" y="6020192"/>
            <a:chExt cx="862158" cy="350482"/>
          </a:xfrm>
        </p:grpSpPr>
        <p:sp>
          <p:nvSpPr>
            <p:cNvPr id="521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532" name="Text Box 160"/>
            <p:cNvSpPr txBox="1">
              <a:spLocks noChangeArrowheads="1"/>
            </p:cNvSpPr>
            <p:nvPr/>
          </p:nvSpPr>
          <p:spPr bwMode="auto">
            <a:xfrm>
              <a:off x="7592082" y="6020192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Y1138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577" name="Group 576"/>
          <p:cNvGrpSpPr/>
          <p:nvPr/>
        </p:nvGrpSpPr>
        <p:grpSpPr>
          <a:xfrm>
            <a:off x="4144465" y="3619194"/>
            <a:ext cx="1340126" cy="445087"/>
            <a:chOff x="371271" y="1139280"/>
            <a:chExt cx="1522707" cy="524707"/>
          </a:xfrm>
        </p:grpSpPr>
        <p:sp>
          <p:nvSpPr>
            <p:cNvPr id="594" name="Rounded Rectangle 593"/>
            <p:cNvSpPr/>
            <p:nvPr/>
          </p:nvSpPr>
          <p:spPr bwMode="auto">
            <a:xfrm>
              <a:off x="587934" y="1143949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9083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595" name="Rectangle 594"/>
            <p:cNvSpPr/>
            <p:nvPr/>
          </p:nvSpPr>
          <p:spPr>
            <a:xfrm>
              <a:off x="371271" y="1139280"/>
              <a:ext cx="1522707" cy="51477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000" dirty="0" smtClean="0">
                  <a:solidFill>
                    <a:schemeClr val="bg1"/>
                  </a:solidFill>
                  <a:latin typeface="Arial" charset="0"/>
                </a:rPr>
                <a:t>CaMK2A</a:t>
              </a:r>
              <a:endParaRPr lang="en-US" sz="10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Q9UQM7</a:t>
              </a:r>
              <a:endParaRPr lang="en-US" sz="105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601" name="Elbow Connector 600"/>
          <p:cNvCxnSpPr/>
          <p:nvPr/>
        </p:nvCxnSpPr>
        <p:spPr bwMode="auto">
          <a:xfrm>
            <a:off x="9307358" y="3812669"/>
            <a:ext cx="182880" cy="274320"/>
          </a:xfrm>
          <a:prstGeom prst="bentConnector3">
            <a:avLst>
              <a:gd name="adj1" fmla="val -1948"/>
            </a:avLst>
          </a:prstGeom>
          <a:ln w="28575" cmpd="sng">
            <a:solidFill>
              <a:srgbClr val="FFF777"/>
            </a:solidFill>
            <a:prstDash val="sysDash"/>
            <a:headEnd type="none"/>
            <a:tailEnd type="arrow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02" name="Elbow Connector 601"/>
          <p:cNvCxnSpPr/>
          <p:nvPr/>
        </p:nvCxnSpPr>
        <p:spPr bwMode="auto">
          <a:xfrm rot="5400000" flipV="1">
            <a:off x="4830342" y="4459517"/>
            <a:ext cx="1188720" cy="0"/>
          </a:xfrm>
          <a:prstGeom prst="straightConnector1">
            <a:avLst/>
          </a:prstGeom>
          <a:ln w="28575" cmpd="sng">
            <a:solidFill>
              <a:srgbClr val="FF0000"/>
            </a:solidFill>
            <a:headEnd type="none" w="med" len="med"/>
            <a:tailEnd type="none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603" name="Elbow Connector 601"/>
          <p:cNvCxnSpPr/>
          <p:nvPr/>
        </p:nvCxnSpPr>
        <p:spPr bwMode="auto">
          <a:xfrm flipV="1">
            <a:off x="5292839" y="3868710"/>
            <a:ext cx="137160" cy="0"/>
          </a:xfrm>
          <a:prstGeom prst="straightConnector1">
            <a:avLst/>
          </a:prstGeom>
          <a:ln w="28575" cmpd="sng">
            <a:solidFill>
              <a:srgbClr val="FF0000"/>
            </a:solidFill>
            <a:headEnd type="none" w="med" len="med"/>
            <a:tailEnd type="none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604" name="Elbow Connector 601"/>
          <p:cNvCxnSpPr/>
          <p:nvPr/>
        </p:nvCxnSpPr>
        <p:spPr bwMode="auto">
          <a:xfrm flipV="1">
            <a:off x="5419137" y="5051977"/>
            <a:ext cx="411480" cy="0"/>
          </a:xfrm>
          <a:prstGeom prst="straightConnector1">
            <a:avLst/>
          </a:prstGeom>
          <a:ln w="28575" cmpd="sng">
            <a:solidFill>
              <a:srgbClr val="FF0000"/>
            </a:solidFill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605" name="Elbow Connector 601"/>
          <p:cNvCxnSpPr/>
          <p:nvPr/>
        </p:nvCxnSpPr>
        <p:spPr bwMode="auto">
          <a:xfrm flipV="1">
            <a:off x="5424702" y="4849529"/>
            <a:ext cx="411480" cy="0"/>
          </a:xfrm>
          <a:prstGeom prst="straightConnector1">
            <a:avLst/>
          </a:prstGeom>
          <a:ln w="28575" cmpd="sng">
            <a:solidFill>
              <a:srgbClr val="FF0000"/>
            </a:solidFill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606" name="Elbow Connector 601"/>
          <p:cNvCxnSpPr/>
          <p:nvPr/>
        </p:nvCxnSpPr>
        <p:spPr bwMode="auto">
          <a:xfrm rot="5400000" flipV="1">
            <a:off x="3979514" y="4593260"/>
            <a:ext cx="3063240" cy="0"/>
          </a:xfrm>
          <a:prstGeom prst="straightConnector1">
            <a:avLst/>
          </a:prstGeom>
          <a:ln w="28575" cmpd="sng">
            <a:solidFill>
              <a:srgbClr val="90B1D0"/>
            </a:solidFill>
            <a:headEnd type="none" w="med" len="med"/>
            <a:tailEnd type="none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607" name="Elbow Connector 601"/>
          <p:cNvCxnSpPr/>
          <p:nvPr/>
        </p:nvCxnSpPr>
        <p:spPr bwMode="auto">
          <a:xfrm flipV="1">
            <a:off x="5283735" y="3829481"/>
            <a:ext cx="228600" cy="0"/>
          </a:xfrm>
          <a:prstGeom prst="straightConnector1">
            <a:avLst/>
          </a:prstGeom>
          <a:ln w="28575" cmpd="sng">
            <a:solidFill>
              <a:srgbClr val="90B1D0"/>
            </a:solidFill>
            <a:headEnd type="none" w="med" len="med"/>
            <a:tailEnd type="none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608" name="Elbow Connector 601"/>
          <p:cNvCxnSpPr/>
          <p:nvPr/>
        </p:nvCxnSpPr>
        <p:spPr bwMode="auto">
          <a:xfrm flipV="1">
            <a:off x="5511134" y="3081957"/>
            <a:ext cx="320040" cy="0"/>
          </a:xfrm>
          <a:prstGeom prst="straightConnector1">
            <a:avLst/>
          </a:prstGeom>
          <a:ln w="28575" cmpd="sng">
            <a:solidFill>
              <a:srgbClr val="90B1D0"/>
            </a:solidFill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609" name="Elbow Connector 601"/>
          <p:cNvCxnSpPr/>
          <p:nvPr/>
        </p:nvCxnSpPr>
        <p:spPr bwMode="auto">
          <a:xfrm flipV="1">
            <a:off x="5511134" y="5226965"/>
            <a:ext cx="320040" cy="0"/>
          </a:xfrm>
          <a:prstGeom prst="straightConnector1">
            <a:avLst/>
          </a:prstGeom>
          <a:ln w="28575" cmpd="sng">
            <a:solidFill>
              <a:srgbClr val="90B1D0"/>
            </a:solidFill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610" name="Elbow Connector 601"/>
          <p:cNvCxnSpPr/>
          <p:nvPr/>
        </p:nvCxnSpPr>
        <p:spPr bwMode="auto">
          <a:xfrm flipV="1">
            <a:off x="5511134" y="6116357"/>
            <a:ext cx="320040" cy="0"/>
          </a:xfrm>
          <a:prstGeom prst="straightConnector1">
            <a:avLst/>
          </a:prstGeom>
          <a:ln w="28575" cmpd="sng">
            <a:solidFill>
              <a:srgbClr val="90B1D0"/>
            </a:solidFill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grpSp>
        <p:nvGrpSpPr>
          <p:cNvPr id="611" name="Group 610"/>
          <p:cNvGrpSpPr/>
          <p:nvPr/>
        </p:nvGrpSpPr>
        <p:grpSpPr>
          <a:xfrm>
            <a:off x="4144465" y="4355672"/>
            <a:ext cx="1340126" cy="445087"/>
            <a:chOff x="371271" y="1139280"/>
            <a:chExt cx="1522707" cy="524707"/>
          </a:xfrm>
        </p:grpSpPr>
        <p:sp>
          <p:nvSpPr>
            <p:cNvPr id="612" name="Rounded Rectangle 611"/>
            <p:cNvSpPr/>
            <p:nvPr/>
          </p:nvSpPr>
          <p:spPr bwMode="auto">
            <a:xfrm>
              <a:off x="587934" y="1143949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9083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613" name="Rectangle 612"/>
            <p:cNvSpPr/>
            <p:nvPr/>
          </p:nvSpPr>
          <p:spPr>
            <a:xfrm>
              <a:off x="371271" y="1139280"/>
              <a:ext cx="1522707" cy="51477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000" dirty="0" smtClean="0">
                  <a:solidFill>
                    <a:schemeClr val="bg1"/>
                  </a:solidFill>
                  <a:latin typeface="Arial" charset="0"/>
                </a:rPr>
                <a:t>CDK1</a:t>
              </a:r>
              <a:endParaRPr lang="en-US" sz="10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P06493</a:t>
              </a:r>
              <a:endParaRPr lang="en-US" sz="105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614" name="Elbow Connector 613"/>
          <p:cNvCxnSpPr/>
          <p:nvPr/>
        </p:nvCxnSpPr>
        <p:spPr bwMode="auto">
          <a:xfrm flipV="1">
            <a:off x="5304266" y="4504773"/>
            <a:ext cx="548640" cy="0"/>
          </a:xfrm>
          <a:prstGeom prst="straightConnector1">
            <a:avLst/>
          </a:prstGeom>
          <a:ln w="28575" cmpd="sng">
            <a:solidFill>
              <a:srgbClr val="FF0000"/>
            </a:solidFill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grpSp>
        <p:nvGrpSpPr>
          <p:cNvPr id="615" name="Group 614"/>
          <p:cNvGrpSpPr/>
          <p:nvPr/>
        </p:nvGrpSpPr>
        <p:grpSpPr>
          <a:xfrm>
            <a:off x="4079011" y="1364909"/>
            <a:ext cx="1340126" cy="445087"/>
            <a:chOff x="371271" y="1139280"/>
            <a:chExt cx="1522707" cy="524707"/>
          </a:xfrm>
        </p:grpSpPr>
        <p:sp>
          <p:nvSpPr>
            <p:cNvPr id="616" name="Rounded Rectangle 615"/>
            <p:cNvSpPr/>
            <p:nvPr/>
          </p:nvSpPr>
          <p:spPr bwMode="auto">
            <a:xfrm>
              <a:off x="587934" y="1143949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9083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617" name="Rectangle 616"/>
            <p:cNvSpPr/>
            <p:nvPr/>
          </p:nvSpPr>
          <p:spPr>
            <a:xfrm>
              <a:off x="371271" y="1139280"/>
              <a:ext cx="1522707" cy="51477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000" dirty="0" err="1" smtClean="0">
                  <a:solidFill>
                    <a:schemeClr val="bg1"/>
                  </a:solidFill>
                  <a:latin typeface="Arial" charset="0"/>
                </a:rPr>
                <a:t>PKCa</a:t>
              </a:r>
              <a:r>
                <a:rPr lang="en-US" sz="1000" dirty="0" smtClean="0">
                  <a:solidFill>
                    <a:schemeClr val="bg1"/>
                  </a:solidFill>
                  <a:latin typeface="Arial" charset="0"/>
                </a:rPr>
                <a:t>/PRKCA</a:t>
              </a:r>
              <a:endParaRPr lang="en-US" sz="10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P17252</a:t>
              </a:r>
              <a:endParaRPr lang="en-US" sz="105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618" name="Group 617"/>
          <p:cNvGrpSpPr/>
          <p:nvPr/>
        </p:nvGrpSpPr>
        <p:grpSpPr>
          <a:xfrm>
            <a:off x="4079011" y="1826015"/>
            <a:ext cx="1340126" cy="445087"/>
            <a:chOff x="371271" y="1139280"/>
            <a:chExt cx="1522707" cy="524707"/>
          </a:xfrm>
        </p:grpSpPr>
        <p:sp>
          <p:nvSpPr>
            <p:cNvPr id="619" name="Rounded Rectangle 618"/>
            <p:cNvSpPr/>
            <p:nvPr/>
          </p:nvSpPr>
          <p:spPr bwMode="auto">
            <a:xfrm>
              <a:off x="587934" y="1143949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9083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620" name="Rectangle 619"/>
            <p:cNvSpPr/>
            <p:nvPr/>
          </p:nvSpPr>
          <p:spPr>
            <a:xfrm>
              <a:off x="371271" y="1139280"/>
              <a:ext cx="1522707" cy="51477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000" dirty="0" smtClean="0">
                  <a:solidFill>
                    <a:schemeClr val="bg1"/>
                  </a:solidFill>
                  <a:latin typeface="Arial" charset="0"/>
                </a:rPr>
                <a:t>PKCb1/PRKCB1</a:t>
              </a:r>
              <a:endParaRPr lang="en-US" sz="10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P05771</a:t>
              </a:r>
              <a:endParaRPr lang="en-US" sz="105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621" name="Group 620"/>
          <p:cNvGrpSpPr/>
          <p:nvPr/>
        </p:nvGrpSpPr>
        <p:grpSpPr>
          <a:xfrm>
            <a:off x="4079011" y="2287121"/>
            <a:ext cx="1340126" cy="445087"/>
            <a:chOff x="371271" y="1139280"/>
            <a:chExt cx="1522707" cy="524707"/>
          </a:xfrm>
        </p:grpSpPr>
        <p:sp>
          <p:nvSpPr>
            <p:cNvPr id="622" name="Rounded Rectangle 621"/>
            <p:cNvSpPr/>
            <p:nvPr/>
          </p:nvSpPr>
          <p:spPr bwMode="auto">
            <a:xfrm>
              <a:off x="587934" y="1143949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9083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623" name="Rectangle 622"/>
            <p:cNvSpPr/>
            <p:nvPr/>
          </p:nvSpPr>
          <p:spPr>
            <a:xfrm>
              <a:off x="371271" y="1139280"/>
              <a:ext cx="1522707" cy="51477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000" dirty="0" smtClean="0">
                  <a:solidFill>
                    <a:schemeClr val="bg1"/>
                  </a:solidFill>
                  <a:latin typeface="Arial" charset="0"/>
                </a:rPr>
                <a:t>PRKD1</a:t>
              </a:r>
              <a:endParaRPr lang="en-US" sz="10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Q15139</a:t>
              </a:r>
              <a:endParaRPr lang="en-US" sz="105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624" name="Elbow Connector 601"/>
          <p:cNvCxnSpPr/>
          <p:nvPr/>
        </p:nvCxnSpPr>
        <p:spPr bwMode="auto">
          <a:xfrm flipV="1">
            <a:off x="5441426" y="2013157"/>
            <a:ext cx="411480" cy="0"/>
          </a:xfrm>
          <a:prstGeom prst="straightConnector1">
            <a:avLst/>
          </a:prstGeom>
          <a:ln w="28575" cmpd="sng">
            <a:solidFill>
              <a:srgbClr val="FF0000"/>
            </a:solidFill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625" name="Elbow Connector 601"/>
          <p:cNvCxnSpPr/>
          <p:nvPr/>
        </p:nvCxnSpPr>
        <p:spPr bwMode="auto">
          <a:xfrm rot="5400000" flipV="1">
            <a:off x="4972799" y="2022029"/>
            <a:ext cx="914400" cy="0"/>
          </a:xfrm>
          <a:prstGeom prst="straightConnector1">
            <a:avLst/>
          </a:prstGeom>
          <a:ln w="28575" cmpd="sng">
            <a:solidFill>
              <a:srgbClr val="FF0000"/>
            </a:solidFill>
            <a:headEnd type="none" w="med" len="med"/>
            <a:tailEnd type="none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626" name="Elbow Connector 601"/>
          <p:cNvCxnSpPr/>
          <p:nvPr/>
        </p:nvCxnSpPr>
        <p:spPr bwMode="auto">
          <a:xfrm flipV="1">
            <a:off x="5249674" y="1578477"/>
            <a:ext cx="182880" cy="0"/>
          </a:xfrm>
          <a:prstGeom prst="straightConnector1">
            <a:avLst/>
          </a:prstGeom>
          <a:ln w="28575" cmpd="sng">
            <a:solidFill>
              <a:srgbClr val="FF0000"/>
            </a:solidFill>
            <a:headEnd type="none" w="med" len="med"/>
            <a:tailEnd type="none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627" name="Elbow Connector 601"/>
          <p:cNvCxnSpPr/>
          <p:nvPr/>
        </p:nvCxnSpPr>
        <p:spPr bwMode="auto">
          <a:xfrm flipV="1">
            <a:off x="5249674" y="2014867"/>
            <a:ext cx="182880" cy="0"/>
          </a:xfrm>
          <a:prstGeom prst="straightConnector1">
            <a:avLst/>
          </a:prstGeom>
          <a:ln w="28575" cmpd="sng">
            <a:solidFill>
              <a:srgbClr val="FF0000"/>
            </a:solidFill>
            <a:headEnd type="none" w="med" len="med"/>
            <a:tailEnd type="none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628" name="Elbow Connector 601"/>
          <p:cNvCxnSpPr/>
          <p:nvPr/>
        </p:nvCxnSpPr>
        <p:spPr bwMode="auto">
          <a:xfrm flipV="1">
            <a:off x="5249674" y="2466513"/>
            <a:ext cx="182880" cy="0"/>
          </a:xfrm>
          <a:prstGeom prst="straightConnector1">
            <a:avLst/>
          </a:prstGeom>
          <a:ln w="28575" cmpd="sng">
            <a:solidFill>
              <a:srgbClr val="FF0000"/>
            </a:solidFill>
            <a:headEnd type="none" w="med" len="med"/>
            <a:tailEnd type="none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grpSp>
        <p:nvGrpSpPr>
          <p:cNvPr id="629" name="Group 628"/>
          <p:cNvGrpSpPr/>
          <p:nvPr/>
        </p:nvGrpSpPr>
        <p:grpSpPr>
          <a:xfrm>
            <a:off x="1062921" y="2292736"/>
            <a:ext cx="1340126" cy="445087"/>
            <a:chOff x="371271" y="1139280"/>
            <a:chExt cx="1522707" cy="524707"/>
          </a:xfrm>
        </p:grpSpPr>
        <p:sp>
          <p:nvSpPr>
            <p:cNvPr id="630" name="Rounded Rectangle 629"/>
            <p:cNvSpPr/>
            <p:nvPr/>
          </p:nvSpPr>
          <p:spPr bwMode="auto">
            <a:xfrm>
              <a:off x="587934" y="1143949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9083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631" name="Rectangle 630"/>
            <p:cNvSpPr/>
            <p:nvPr/>
          </p:nvSpPr>
          <p:spPr>
            <a:xfrm>
              <a:off x="371271" y="1139280"/>
              <a:ext cx="1522707" cy="51477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000" dirty="0" smtClean="0">
                  <a:solidFill>
                    <a:schemeClr val="bg1"/>
                  </a:solidFill>
                  <a:latin typeface="Arial" charset="0"/>
                </a:rPr>
                <a:t>ERK1/MAPK3</a:t>
              </a:r>
              <a:endParaRPr lang="en-US" sz="10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P27361</a:t>
              </a:r>
              <a:endParaRPr lang="en-US" sz="105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632" name="Group 631"/>
          <p:cNvGrpSpPr/>
          <p:nvPr/>
        </p:nvGrpSpPr>
        <p:grpSpPr>
          <a:xfrm>
            <a:off x="2068284" y="2292736"/>
            <a:ext cx="1340126" cy="445087"/>
            <a:chOff x="371271" y="1139280"/>
            <a:chExt cx="1522707" cy="524707"/>
          </a:xfrm>
        </p:grpSpPr>
        <p:sp>
          <p:nvSpPr>
            <p:cNvPr id="633" name="Rounded Rectangle 632"/>
            <p:cNvSpPr/>
            <p:nvPr/>
          </p:nvSpPr>
          <p:spPr bwMode="auto">
            <a:xfrm>
              <a:off x="587934" y="1143949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9083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634" name="Rectangle 633"/>
            <p:cNvSpPr/>
            <p:nvPr/>
          </p:nvSpPr>
          <p:spPr>
            <a:xfrm>
              <a:off x="371271" y="1139280"/>
              <a:ext cx="1522707" cy="51477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000" dirty="0" smtClean="0">
                  <a:solidFill>
                    <a:schemeClr val="bg1"/>
                  </a:solidFill>
                  <a:latin typeface="Arial" charset="0"/>
                </a:rPr>
                <a:t>ERK2/MAPK1</a:t>
              </a:r>
              <a:endParaRPr lang="en-US" sz="10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P28482</a:t>
              </a:r>
              <a:endParaRPr lang="en-US" sz="105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635" name="Group 634"/>
          <p:cNvGrpSpPr/>
          <p:nvPr/>
        </p:nvGrpSpPr>
        <p:grpSpPr>
          <a:xfrm>
            <a:off x="3073647" y="2292736"/>
            <a:ext cx="1340126" cy="445087"/>
            <a:chOff x="371271" y="1139280"/>
            <a:chExt cx="1522707" cy="524707"/>
          </a:xfrm>
        </p:grpSpPr>
        <p:sp>
          <p:nvSpPr>
            <p:cNvPr id="636" name="Rounded Rectangle 635"/>
            <p:cNvSpPr/>
            <p:nvPr/>
          </p:nvSpPr>
          <p:spPr bwMode="auto">
            <a:xfrm>
              <a:off x="587934" y="1143949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9083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637" name="Rectangle 636"/>
            <p:cNvSpPr/>
            <p:nvPr/>
          </p:nvSpPr>
          <p:spPr>
            <a:xfrm>
              <a:off x="371271" y="1139280"/>
              <a:ext cx="1522707" cy="51477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000" dirty="0" smtClean="0">
                  <a:solidFill>
                    <a:schemeClr val="bg1"/>
                  </a:solidFill>
                  <a:latin typeface="Arial" charset="0"/>
                </a:rPr>
                <a:t>MAPK14</a:t>
              </a:r>
              <a:endParaRPr lang="en-US" sz="10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Q16539</a:t>
              </a:r>
              <a:endParaRPr lang="en-US" sz="105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638" name="Elbow Connector 601"/>
          <p:cNvCxnSpPr/>
          <p:nvPr/>
        </p:nvCxnSpPr>
        <p:spPr bwMode="auto">
          <a:xfrm rot="5400000" flipV="1">
            <a:off x="1662552" y="2877044"/>
            <a:ext cx="182880" cy="0"/>
          </a:xfrm>
          <a:prstGeom prst="straightConnector1">
            <a:avLst/>
          </a:prstGeom>
          <a:ln w="28575" cmpd="sng">
            <a:solidFill>
              <a:srgbClr val="FF0000"/>
            </a:solidFill>
            <a:headEnd type="none" w="med" len="med"/>
            <a:tailEnd type="none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639" name="Elbow Connector 601"/>
          <p:cNvCxnSpPr/>
          <p:nvPr/>
        </p:nvCxnSpPr>
        <p:spPr bwMode="auto">
          <a:xfrm flipV="1">
            <a:off x="1740344" y="2968484"/>
            <a:ext cx="3767328" cy="0"/>
          </a:xfrm>
          <a:prstGeom prst="straightConnector1">
            <a:avLst/>
          </a:prstGeom>
          <a:ln w="28575" cmpd="sng">
            <a:solidFill>
              <a:srgbClr val="FF0000"/>
            </a:solidFill>
            <a:headEnd type="none" w="med" len="med"/>
            <a:tailEnd type="none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640" name="Elbow Connector 601"/>
          <p:cNvCxnSpPr/>
          <p:nvPr/>
        </p:nvCxnSpPr>
        <p:spPr bwMode="auto">
          <a:xfrm rot="5400000" flipV="1">
            <a:off x="2633832" y="2877044"/>
            <a:ext cx="182880" cy="0"/>
          </a:xfrm>
          <a:prstGeom prst="straightConnector1">
            <a:avLst/>
          </a:prstGeom>
          <a:ln w="28575" cmpd="sng">
            <a:solidFill>
              <a:srgbClr val="FF0000"/>
            </a:solidFill>
            <a:headEnd type="none" w="med" len="med"/>
            <a:tailEnd type="none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641" name="Elbow Connector 601"/>
          <p:cNvCxnSpPr/>
          <p:nvPr/>
        </p:nvCxnSpPr>
        <p:spPr bwMode="auto">
          <a:xfrm rot="5400000" flipV="1">
            <a:off x="3665107" y="2877044"/>
            <a:ext cx="182880" cy="0"/>
          </a:xfrm>
          <a:prstGeom prst="straightConnector1">
            <a:avLst/>
          </a:prstGeom>
          <a:ln w="28575" cmpd="sng">
            <a:solidFill>
              <a:srgbClr val="FF0000"/>
            </a:solidFill>
            <a:headEnd type="none" w="med" len="med"/>
            <a:tailEnd type="none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643" name="Elbow Connector 601"/>
          <p:cNvCxnSpPr/>
          <p:nvPr/>
        </p:nvCxnSpPr>
        <p:spPr bwMode="auto">
          <a:xfrm flipV="1">
            <a:off x="5238298" y="2564321"/>
            <a:ext cx="274320" cy="0"/>
          </a:xfrm>
          <a:prstGeom prst="straightConnector1">
            <a:avLst/>
          </a:prstGeom>
          <a:ln w="28575" cmpd="sng">
            <a:solidFill>
              <a:srgbClr val="FF0000"/>
            </a:solidFill>
            <a:headEnd type="none" w="med" len="med"/>
            <a:tailEnd type="none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644" name="Elbow Connector 601"/>
          <p:cNvCxnSpPr/>
          <p:nvPr/>
        </p:nvCxnSpPr>
        <p:spPr bwMode="auto">
          <a:xfrm rot="5400000" flipV="1">
            <a:off x="5292720" y="2779157"/>
            <a:ext cx="420624" cy="0"/>
          </a:xfrm>
          <a:prstGeom prst="straightConnector1">
            <a:avLst/>
          </a:prstGeom>
          <a:ln w="28575" cmpd="sng">
            <a:solidFill>
              <a:srgbClr val="FF0000"/>
            </a:solidFill>
            <a:headEnd type="none" w="med" len="med"/>
            <a:tailEnd type="none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645" name="Elbow Connector 644"/>
          <p:cNvCxnSpPr/>
          <p:nvPr/>
        </p:nvCxnSpPr>
        <p:spPr bwMode="auto">
          <a:xfrm flipV="1">
            <a:off x="5506680" y="2183785"/>
            <a:ext cx="347472" cy="384048"/>
          </a:xfrm>
          <a:prstGeom prst="bentConnector3">
            <a:avLst/>
          </a:prstGeom>
          <a:ln w="28575" cmpd="sng">
            <a:solidFill>
              <a:srgbClr val="FF0000"/>
            </a:solidFill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grpSp>
        <p:nvGrpSpPr>
          <p:cNvPr id="646" name="Group 645"/>
          <p:cNvGrpSpPr/>
          <p:nvPr/>
        </p:nvGrpSpPr>
        <p:grpSpPr>
          <a:xfrm>
            <a:off x="4299524" y="4834791"/>
            <a:ext cx="1015712" cy="461921"/>
            <a:chOff x="537046" y="349955"/>
            <a:chExt cx="1154094" cy="544552"/>
          </a:xfrm>
        </p:grpSpPr>
        <p:sp>
          <p:nvSpPr>
            <p:cNvPr id="647" name="Rounded Rectangle 646"/>
            <p:cNvSpPr/>
            <p:nvPr/>
          </p:nvSpPr>
          <p:spPr bwMode="auto">
            <a:xfrm>
              <a:off x="574079" y="354624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672A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648" name="Rectangle 647"/>
            <p:cNvSpPr/>
            <p:nvPr/>
          </p:nvSpPr>
          <p:spPr>
            <a:xfrm>
              <a:off x="537046" y="349955"/>
              <a:ext cx="1154094" cy="54455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Abl1</a:t>
              </a:r>
              <a:endParaRPr lang="en-US" sz="11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40000"/>
                      <a:lumOff val="60000"/>
                    </a:schemeClr>
                  </a:solidFill>
                  <a:latin typeface="Arial" charset="0"/>
                </a:rPr>
                <a:t>P00519</a:t>
              </a:r>
              <a:endParaRPr lang="en-US" sz="1050" dirty="0">
                <a:solidFill>
                  <a:schemeClr val="accent4">
                    <a:lumMod val="40000"/>
                    <a:lumOff val="60000"/>
                  </a:schemeClr>
                </a:solidFill>
              </a:endParaRPr>
            </a:p>
          </p:txBody>
        </p:sp>
      </p:grpSp>
      <p:grpSp>
        <p:nvGrpSpPr>
          <p:cNvPr id="649" name="Group 648"/>
          <p:cNvGrpSpPr/>
          <p:nvPr/>
        </p:nvGrpSpPr>
        <p:grpSpPr>
          <a:xfrm>
            <a:off x="3296191" y="3623562"/>
            <a:ext cx="1015712" cy="461921"/>
            <a:chOff x="537046" y="349955"/>
            <a:chExt cx="1154094" cy="544552"/>
          </a:xfrm>
        </p:grpSpPr>
        <p:sp>
          <p:nvSpPr>
            <p:cNvPr id="650" name="Rounded Rectangle 649"/>
            <p:cNvSpPr/>
            <p:nvPr/>
          </p:nvSpPr>
          <p:spPr bwMode="auto">
            <a:xfrm>
              <a:off x="574079" y="354624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672A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651" name="Rectangle 650"/>
            <p:cNvSpPr/>
            <p:nvPr/>
          </p:nvSpPr>
          <p:spPr>
            <a:xfrm>
              <a:off x="537046" y="349955"/>
              <a:ext cx="1154094" cy="54455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err="1" smtClean="0">
                  <a:solidFill>
                    <a:schemeClr val="bg1"/>
                  </a:solidFill>
                  <a:latin typeface="Arial" charset="0"/>
                </a:rPr>
                <a:t>Src</a:t>
              </a:r>
              <a:endParaRPr lang="en-US" sz="11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40000"/>
                      <a:lumOff val="60000"/>
                    </a:schemeClr>
                  </a:solidFill>
                  <a:latin typeface="Arial" charset="0"/>
                </a:rPr>
                <a:t>P12931</a:t>
              </a:r>
              <a:endParaRPr lang="en-US" sz="1050" dirty="0">
                <a:solidFill>
                  <a:schemeClr val="accent4">
                    <a:lumMod val="40000"/>
                    <a:lumOff val="60000"/>
                  </a:schemeClr>
                </a:solidFill>
              </a:endParaRPr>
            </a:p>
          </p:txBody>
        </p:sp>
      </p:grpSp>
      <p:cxnSp>
        <p:nvCxnSpPr>
          <p:cNvPr id="652" name="Elbow Connector 651"/>
          <p:cNvCxnSpPr/>
          <p:nvPr/>
        </p:nvCxnSpPr>
        <p:spPr bwMode="auto">
          <a:xfrm>
            <a:off x="5291485" y="5065752"/>
            <a:ext cx="548640" cy="1573396"/>
          </a:xfrm>
          <a:prstGeom prst="bentConnector3">
            <a:avLst>
              <a:gd name="adj1" fmla="val 11039"/>
            </a:avLst>
          </a:prstGeom>
          <a:ln w="28575" cmpd="sng">
            <a:solidFill>
              <a:srgbClr val="00C100"/>
            </a:solidFill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grpSp>
        <p:nvGrpSpPr>
          <p:cNvPr id="658" name="Group 657"/>
          <p:cNvGrpSpPr/>
          <p:nvPr/>
        </p:nvGrpSpPr>
        <p:grpSpPr>
          <a:xfrm>
            <a:off x="2130620" y="3637515"/>
            <a:ext cx="1340126" cy="445087"/>
            <a:chOff x="371271" y="1139280"/>
            <a:chExt cx="1522707" cy="524707"/>
          </a:xfrm>
        </p:grpSpPr>
        <p:sp>
          <p:nvSpPr>
            <p:cNvPr id="659" name="Rounded Rectangle 658"/>
            <p:cNvSpPr/>
            <p:nvPr/>
          </p:nvSpPr>
          <p:spPr bwMode="auto">
            <a:xfrm>
              <a:off x="587934" y="1143949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9083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660" name="Rectangle 659"/>
            <p:cNvSpPr/>
            <p:nvPr/>
          </p:nvSpPr>
          <p:spPr>
            <a:xfrm>
              <a:off x="371271" y="1139280"/>
              <a:ext cx="1522707" cy="51477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000" dirty="0" smtClean="0">
                  <a:solidFill>
                    <a:schemeClr val="bg1"/>
                  </a:solidFill>
                  <a:latin typeface="Arial" charset="0"/>
                </a:rPr>
                <a:t>AMPKA1</a:t>
              </a:r>
              <a:endParaRPr lang="en-US" sz="10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Q13131</a:t>
              </a:r>
              <a:endParaRPr lang="en-US" sz="105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661" name="Elbow Connector 660"/>
          <p:cNvCxnSpPr/>
          <p:nvPr/>
        </p:nvCxnSpPr>
        <p:spPr bwMode="auto">
          <a:xfrm rot="5400000" flipH="1" flipV="1">
            <a:off x="4229749" y="2013731"/>
            <a:ext cx="182880" cy="3017520"/>
          </a:xfrm>
          <a:prstGeom prst="bentConnector2">
            <a:avLst/>
          </a:prstGeom>
          <a:ln w="28575" cmpd="sng">
            <a:solidFill>
              <a:srgbClr val="8EB8D8"/>
            </a:solidFill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663" name="Elbow Connector 662"/>
          <p:cNvCxnSpPr/>
          <p:nvPr/>
        </p:nvCxnSpPr>
        <p:spPr bwMode="auto">
          <a:xfrm rot="16200000" flipH="1">
            <a:off x="4659011" y="3240220"/>
            <a:ext cx="73152" cy="1783080"/>
          </a:xfrm>
          <a:prstGeom prst="bentConnector2">
            <a:avLst/>
          </a:prstGeom>
          <a:ln w="28575" cmpd="sng">
            <a:solidFill>
              <a:srgbClr val="00C100"/>
            </a:solidFill>
            <a:headEnd type="none" w="med" len="med"/>
            <a:tailEnd type="none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666" name="Elbow Connector 662"/>
          <p:cNvCxnSpPr/>
          <p:nvPr/>
        </p:nvCxnSpPr>
        <p:spPr bwMode="auto">
          <a:xfrm rot="16200000">
            <a:off x="4534497" y="4326237"/>
            <a:ext cx="2121408" cy="0"/>
          </a:xfrm>
          <a:prstGeom prst="straightConnector1">
            <a:avLst/>
          </a:prstGeom>
          <a:ln w="28575" cmpd="sng">
            <a:solidFill>
              <a:srgbClr val="00C100"/>
            </a:solidFill>
            <a:headEnd type="none" w="med" len="med"/>
            <a:tailEnd type="none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667" name="Elbow Connector 601"/>
          <p:cNvCxnSpPr/>
          <p:nvPr/>
        </p:nvCxnSpPr>
        <p:spPr bwMode="auto">
          <a:xfrm flipV="1">
            <a:off x="5588147" y="3269551"/>
            <a:ext cx="256032" cy="0"/>
          </a:xfrm>
          <a:prstGeom prst="straightConnector1">
            <a:avLst/>
          </a:prstGeom>
          <a:ln w="28575" cmpd="sng">
            <a:solidFill>
              <a:srgbClr val="00C100"/>
            </a:solidFill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668" name="Elbow Connector 601"/>
          <p:cNvCxnSpPr/>
          <p:nvPr/>
        </p:nvCxnSpPr>
        <p:spPr bwMode="auto">
          <a:xfrm flipV="1">
            <a:off x="5595201" y="5390198"/>
            <a:ext cx="256032" cy="0"/>
          </a:xfrm>
          <a:prstGeom prst="straightConnector1">
            <a:avLst/>
          </a:prstGeom>
          <a:ln w="28575" cmpd="sng">
            <a:solidFill>
              <a:srgbClr val="00C100"/>
            </a:solidFill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669" name="Elbow Connector 601"/>
          <p:cNvCxnSpPr/>
          <p:nvPr/>
        </p:nvCxnSpPr>
        <p:spPr bwMode="auto">
          <a:xfrm flipV="1">
            <a:off x="5595201" y="4276508"/>
            <a:ext cx="256032" cy="0"/>
          </a:xfrm>
          <a:prstGeom prst="straightConnector1">
            <a:avLst/>
          </a:prstGeom>
          <a:ln w="28575" cmpd="sng">
            <a:solidFill>
              <a:srgbClr val="00C100"/>
            </a:solidFill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670" name="Elbow Connector 660"/>
          <p:cNvCxnSpPr/>
          <p:nvPr/>
        </p:nvCxnSpPr>
        <p:spPr bwMode="auto">
          <a:xfrm rot="16200000" flipH="1">
            <a:off x="4632816" y="3193453"/>
            <a:ext cx="128016" cy="1920240"/>
          </a:xfrm>
          <a:prstGeom prst="bentConnector2">
            <a:avLst/>
          </a:prstGeom>
          <a:ln w="28575" cmpd="sng">
            <a:solidFill>
              <a:srgbClr val="8EB8D8"/>
            </a:solidFill>
            <a:headEnd type="none" w="med" len="med"/>
            <a:tailEnd type="none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671" name="Elbow Connector 601"/>
          <p:cNvCxnSpPr/>
          <p:nvPr/>
        </p:nvCxnSpPr>
        <p:spPr bwMode="auto">
          <a:xfrm rot="5400000" flipV="1">
            <a:off x="4166649" y="4224050"/>
            <a:ext cx="3017520" cy="0"/>
          </a:xfrm>
          <a:prstGeom prst="straightConnector1">
            <a:avLst/>
          </a:prstGeom>
          <a:ln w="28575" cmpd="sng">
            <a:solidFill>
              <a:srgbClr val="90B1D0"/>
            </a:solidFill>
            <a:headEnd type="none" w="med" len="med"/>
            <a:tailEnd type="none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672" name="Elbow Connector 601"/>
          <p:cNvCxnSpPr/>
          <p:nvPr/>
        </p:nvCxnSpPr>
        <p:spPr bwMode="auto">
          <a:xfrm flipV="1">
            <a:off x="5675409" y="2725465"/>
            <a:ext cx="182880" cy="0"/>
          </a:xfrm>
          <a:prstGeom prst="straightConnector1">
            <a:avLst/>
          </a:prstGeom>
          <a:ln w="28575" cmpd="sng">
            <a:solidFill>
              <a:srgbClr val="90B1D0"/>
            </a:solidFill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673" name="Elbow Connector 601"/>
          <p:cNvCxnSpPr/>
          <p:nvPr/>
        </p:nvCxnSpPr>
        <p:spPr bwMode="auto">
          <a:xfrm flipV="1">
            <a:off x="5675409" y="2913490"/>
            <a:ext cx="182880" cy="0"/>
          </a:xfrm>
          <a:prstGeom prst="straightConnector1">
            <a:avLst/>
          </a:prstGeom>
          <a:ln w="28575" cmpd="sng">
            <a:solidFill>
              <a:srgbClr val="90B1D0"/>
            </a:solidFill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674" name="Elbow Connector 601"/>
          <p:cNvCxnSpPr/>
          <p:nvPr/>
        </p:nvCxnSpPr>
        <p:spPr bwMode="auto">
          <a:xfrm flipV="1">
            <a:off x="5675409" y="5716977"/>
            <a:ext cx="182880" cy="0"/>
          </a:xfrm>
          <a:prstGeom prst="straightConnector1">
            <a:avLst/>
          </a:prstGeom>
          <a:ln w="28575" cmpd="sng">
            <a:solidFill>
              <a:srgbClr val="90B1D0"/>
            </a:solidFill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675" name="Elbow Connector 674"/>
          <p:cNvCxnSpPr/>
          <p:nvPr/>
        </p:nvCxnSpPr>
        <p:spPr bwMode="auto">
          <a:xfrm flipV="1">
            <a:off x="5282645" y="4345677"/>
            <a:ext cx="572310" cy="704088"/>
          </a:xfrm>
          <a:prstGeom prst="bentConnector3">
            <a:avLst>
              <a:gd name="adj1" fmla="val 12650"/>
            </a:avLst>
          </a:prstGeom>
          <a:ln w="28575" cmpd="sng">
            <a:solidFill>
              <a:srgbClr val="00C100"/>
            </a:solidFill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grpSp>
        <p:nvGrpSpPr>
          <p:cNvPr id="681" name="Group 680"/>
          <p:cNvGrpSpPr/>
          <p:nvPr/>
        </p:nvGrpSpPr>
        <p:grpSpPr>
          <a:xfrm>
            <a:off x="32229" y="3168065"/>
            <a:ext cx="1340126" cy="445087"/>
            <a:chOff x="371271" y="1139280"/>
            <a:chExt cx="1522707" cy="524707"/>
          </a:xfrm>
        </p:grpSpPr>
        <p:sp>
          <p:nvSpPr>
            <p:cNvPr id="682" name="Rounded Rectangle 681"/>
            <p:cNvSpPr/>
            <p:nvPr/>
          </p:nvSpPr>
          <p:spPr bwMode="auto">
            <a:xfrm>
              <a:off x="587934" y="1143949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9083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683" name="Rectangle 682"/>
            <p:cNvSpPr/>
            <p:nvPr/>
          </p:nvSpPr>
          <p:spPr>
            <a:xfrm>
              <a:off x="371271" y="1139280"/>
              <a:ext cx="1522707" cy="51477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000" dirty="0" err="1" smtClean="0">
                  <a:solidFill>
                    <a:schemeClr val="bg1"/>
                  </a:solidFill>
                  <a:latin typeface="Arial" charset="0"/>
                </a:rPr>
                <a:t>PKCe</a:t>
              </a:r>
              <a:r>
                <a:rPr lang="en-US" sz="1000" dirty="0" smtClean="0">
                  <a:solidFill>
                    <a:schemeClr val="bg1"/>
                  </a:solidFill>
                  <a:latin typeface="Arial" charset="0"/>
                </a:rPr>
                <a:t>/PRKCE</a:t>
              </a:r>
              <a:endParaRPr lang="en-US" sz="10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Q02156</a:t>
              </a:r>
              <a:endParaRPr lang="en-US" sz="105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684" name="Group 683"/>
          <p:cNvGrpSpPr/>
          <p:nvPr/>
        </p:nvGrpSpPr>
        <p:grpSpPr>
          <a:xfrm>
            <a:off x="32229" y="3646581"/>
            <a:ext cx="1340126" cy="445087"/>
            <a:chOff x="371271" y="1139280"/>
            <a:chExt cx="1522707" cy="524707"/>
          </a:xfrm>
        </p:grpSpPr>
        <p:sp>
          <p:nvSpPr>
            <p:cNvPr id="685" name="Rounded Rectangle 684"/>
            <p:cNvSpPr/>
            <p:nvPr/>
          </p:nvSpPr>
          <p:spPr bwMode="auto">
            <a:xfrm>
              <a:off x="587934" y="1143949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9083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686" name="Rectangle 685"/>
            <p:cNvSpPr/>
            <p:nvPr/>
          </p:nvSpPr>
          <p:spPr>
            <a:xfrm>
              <a:off x="371271" y="1139280"/>
              <a:ext cx="1522707" cy="51477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000" dirty="0" err="1" smtClean="0">
                  <a:solidFill>
                    <a:schemeClr val="bg1"/>
                  </a:solidFill>
                  <a:latin typeface="Arial" charset="0"/>
                </a:rPr>
                <a:t>PKCz</a:t>
              </a:r>
              <a:r>
                <a:rPr lang="en-US" sz="1000" dirty="0" smtClean="0">
                  <a:solidFill>
                    <a:schemeClr val="bg1"/>
                  </a:solidFill>
                  <a:latin typeface="Arial" charset="0"/>
                </a:rPr>
                <a:t>/PRKCZ</a:t>
              </a:r>
              <a:endParaRPr lang="en-US" sz="10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Q05513</a:t>
              </a:r>
              <a:endParaRPr lang="en-US" sz="105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687" name="Group 686"/>
          <p:cNvGrpSpPr/>
          <p:nvPr/>
        </p:nvGrpSpPr>
        <p:grpSpPr>
          <a:xfrm>
            <a:off x="146764" y="2673851"/>
            <a:ext cx="1106841" cy="460785"/>
            <a:chOff x="507046" y="3634424"/>
            <a:chExt cx="1257639" cy="543214"/>
          </a:xfrm>
        </p:grpSpPr>
        <p:sp>
          <p:nvSpPr>
            <p:cNvPr id="688" name="Snip Same Side Corner Rectangle 687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689" name="TextBox 688"/>
            <p:cNvSpPr txBox="1"/>
            <p:nvPr/>
          </p:nvSpPr>
          <p:spPr>
            <a:xfrm>
              <a:off x="507046" y="3639736"/>
              <a:ext cx="1257639" cy="537902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COX2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P00403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690" name="Elbow Connector 689"/>
          <p:cNvCxnSpPr/>
          <p:nvPr/>
        </p:nvCxnSpPr>
        <p:spPr bwMode="auto">
          <a:xfrm>
            <a:off x="1173441" y="2849513"/>
            <a:ext cx="320040" cy="0"/>
          </a:xfrm>
          <a:prstGeom prst="straightConnector1">
            <a:avLst/>
          </a:prstGeom>
          <a:ln w="28575" cmpd="sng">
            <a:solidFill>
              <a:srgbClr val="FFF777"/>
            </a:solidFill>
            <a:prstDash val="sysDash"/>
            <a:headEnd type="arrow"/>
            <a:tailEnd type="none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91" name="Elbow Connector 689"/>
          <p:cNvCxnSpPr/>
          <p:nvPr/>
        </p:nvCxnSpPr>
        <p:spPr bwMode="auto">
          <a:xfrm>
            <a:off x="1173441" y="3381849"/>
            <a:ext cx="320040" cy="0"/>
          </a:xfrm>
          <a:prstGeom prst="straightConnector1">
            <a:avLst/>
          </a:prstGeom>
          <a:ln w="28575" cmpd="sng">
            <a:solidFill>
              <a:srgbClr val="FFF777"/>
            </a:solidFill>
            <a:prstDash val="sysDash"/>
            <a:headEnd type="arrow"/>
            <a:tailEnd type="none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92" name="Elbow Connector 689"/>
          <p:cNvCxnSpPr/>
          <p:nvPr/>
        </p:nvCxnSpPr>
        <p:spPr bwMode="auto">
          <a:xfrm>
            <a:off x="1176710" y="3869619"/>
            <a:ext cx="320040" cy="0"/>
          </a:xfrm>
          <a:prstGeom prst="straightConnector1">
            <a:avLst/>
          </a:prstGeom>
          <a:ln w="28575" cmpd="sng">
            <a:solidFill>
              <a:srgbClr val="FFF777"/>
            </a:solidFill>
            <a:prstDash val="sysDash"/>
            <a:headEnd type="arrow"/>
            <a:tailEnd type="none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93" name="Elbow Connector 689"/>
          <p:cNvCxnSpPr/>
          <p:nvPr/>
        </p:nvCxnSpPr>
        <p:spPr bwMode="auto">
          <a:xfrm rot="16200000">
            <a:off x="970970" y="3349263"/>
            <a:ext cx="1051560" cy="0"/>
          </a:xfrm>
          <a:prstGeom prst="straightConnector1">
            <a:avLst/>
          </a:prstGeom>
          <a:ln w="28575" cmpd="sng">
            <a:solidFill>
              <a:srgbClr val="FFF777"/>
            </a:solidFill>
            <a:prstDash val="sysDash"/>
            <a:headEnd type="none"/>
            <a:tailEnd type="none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94" name="Elbow Connector 689"/>
          <p:cNvCxnSpPr/>
          <p:nvPr/>
        </p:nvCxnSpPr>
        <p:spPr bwMode="auto">
          <a:xfrm rot="10800000">
            <a:off x="1502414" y="3214348"/>
            <a:ext cx="4343400" cy="0"/>
          </a:xfrm>
          <a:prstGeom prst="straightConnector1">
            <a:avLst/>
          </a:prstGeom>
          <a:ln w="28575" cmpd="sng">
            <a:solidFill>
              <a:srgbClr val="FFF777"/>
            </a:solidFill>
            <a:prstDash val="sysDash"/>
            <a:headEnd type="arrow"/>
            <a:tailEnd type="none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95" name="Elbow Connector 694"/>
          <p:cNvCxnSpPr/>
          <p:nvPr/>
        </p:nvCxnSpPr>
        <p:spPr bwMode="auto">
          <a:xfrm>
            <a:off x="1968419" y="3513629"/>
            <a:ext cx="3886200" cy="613261"/>
          </a:xfrm>
          <a:prstGeom prst="bentConnector3">
            <a:avLst>
              <a:gd name="adj1" fmla="val 86794"/>
            </a:avLst>
          </a:prstGeom>
          <a:ln w="28575" cmpd="sng">
            <a:solidFill>
              <a:srgbClr val="FFF777"/>
            </a:solidFill>
            <a:prstDash val="sysDash"/>
            <a:headEnd type="none"/>
            <a:tailEnd type="arrow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99" name="Elbow Connector 689"/>
          <p:cNvCxnSpPr/>
          <p:nvPr/>
        </p:nvCxnSpPr>
        <p:spPr bwMode="auto">
          <a:xfrm rot="16200000">
            <a:off x="1419779" y="4064049"/>
            <a:ext cx="1097280" cy="0"/>
          </a:xfrm>
          <a:prstGeom prst="straightConnector1">
            <a:avLst/>
          </a:prstGeom>
          <a:ln w="28575" cmpd="sng">
            <a:solidFill>
              <a:srgbClr val="FFF777"/>
            </a:solidFill>
            <a:prstDash val="sysDash"/>
            <a:headEnd type="none"/>
            <a:tailEnd type="none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700" name="Group 699"/>
          <p:cNvGrpSpPr/>
          <p:nvPr/>
        </p:nvGrpSpPr>
        <p:grpSpPr>
          <a:xfrm>
            <a:off x="807059" y="4351656"/>
            <a:ext cx="1106841" cy="460785"/>
            <a:chOff x="507046" y="3634424"/>
            <a:chExt cx="1257639" cy="543214"/>
          </a:xfrm>
        </p:grpSpPr>
        <p:sp>
          <p:nvSpPr>
            <p:cNvPr id="701" name="Snip Same Side Corner Rectangle 700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702" name="TextBox 701"/>
            <p:cNvSpPr txBox="1"/>
            <p:nvPr/>
          </p:nvSpPr>
          <p:spPr>
            <a:xfrm>
              <a:off x="507046" y="3639736"/>
              <a:ext cx="1257639" cy="537902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CRK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P46108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703" name="Group 702"/>
          <p:cNvGrpSpPr/>
          <p:nvPr/>
        </p:nvGrpSpPr>
        <p:grpSpPr>
          <a:xfrm>
            <a:off x="2226448" y="4386145"/>
            <a:ext cx="1015712" cy="461921"/>
            <a:chOff x="537046" y="349955"/>
            <a:chExt cx="1154094" cy="544552"/>
          </a:xfrm>
        </p:grpSpPr>
        <p:sp>
          <p:nvSpPr>
            <p:cNvPr id="704" name="Rounded Rectangle 703"/>
            <p:cNvSpPr/>
            <p:nvPr/>
          </p:nvSpPr>
          <p:spPr bwMode="auto">
            <a:xfrm>
              <a:off x="574079" y="354624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672A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705" name="Rectangle 704"/>
            <p:cNvSpPr/>
            <p:nvPr/>
          </p:nvSpPr>
          <p:spPr>
            <a:xfrm>
              <a:off x="537046" y="349955"/>
              <a:ext cx="1154094" cy="54455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CSK</a:t>
              </a:r>
              <a:endParaRPr lang="en-US" sz="11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40000"/>
                      <a:lumOff val="60000"/>
                    </a:schemeClr>
                  </a:solidFill>
                  <a:latin typeface="Arial" charset="0"/>
                </a:rPr>
                <a:t>P41240</a:t>
              </a:r>
              <a:endParaRPr lang="en-US" sz="1050" dirty="0">
                <a:solidFill>
                  <a:schemeClr val="accent4">
                    <a:lumMod val="40000"/>
                    <a:lumOff val="60000"/>
                  </a:schemeClr>
                </a:solidFill>
              </a:endParaRPr>
            </a:p>
          </p:txBody>
        </p:sp>
      </p:grpSp>
      <p:grpSp>
        <p:nvGrpSpPr>
          <p:cNvPr id="706" name="Group 705"/>
          <p:cNvGrpSpPr/>
          <p:nvPr/>
        </p:nvGrpSpPr>
        <p:grpSpPr>
          <a:xfrm>
            <a:off x="1002642" y="4109941"/>
            <a:ext cx="715674" cy="246221"/>
            <a:chOff x="7630433" y="4761828"/>
            <a:chExt cx="862158" cy="350481"/>
          </a:xfrm>
        </p:grpSpPr>
        <p:sp>
          <p:nvSpPr>
            <p:cNvPr id="707" name="AutoShape 162"/>
            <p:cNvSpPr>
              <a:spLocks noChangeArrowheads="1"/>
            </p:cNvSpPr>
            <p:nvPr/>
          </p:nvSpPr>
          <p:spPr bwMode="auto">
            <a:xfrm>
              <a:off x="7749549" y="4775691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FFFFFF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708" name="Text Box 163"/>
            <p:cNvSpPr txBox="1">
              <a:spLocks noChangeArrowheads="1"/>
            </p:cNvSpPr>
            <p:nvPr/>
          </p:nvSpPr>
          <p:spPr bwMode="auto">
            <a:xfrm>
              <a:off x="7630433" y="4761828"/>
              <a:ext cx="862158" cy="3504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>
                  <a:latin typeface="Arial" charset="0"/>
                </a:rPr>
                <a:t>SH2</a:t>
              </a:r>
              <a:endParaRPr lang="en-US" sz="950" dirty="0"/>
            </a:p>
          </p:txBody>
        </p:sp>
      </p:grpSp>
      <p:cxnSp>
        <p:nvCxnSpPr>
          <p:cNvPr id="709" name="Elbow Connector 689"/>
          <p:cNvCxnSpPr/>
          <p:nvPr/>
        </p:nvCxnSpPr>
        <p:spPr bwMode="auto">
          <a:xfrm>
            <a:off x="1622131" y="4217581"/>
            <a:ext cx="347472" cy="0"/>
          </a:xfrm>
          <a:prstGeom prst="straightConnector1">
            <a:avLst/>
          </a:prstGeom>
          <a:ln w="28575" cmpd="sng">
            <a:solidFill>
              <a:srgbClr val="FFF777"/>
            </a:solidFill>
            <a:prstDash val="sysDash"/>
            <a:headEnd type="arrow"/>
            <a:tailEnd type="none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10" name="Elbow Connector 689"/>
          <p:cNvCxnSpPr/>
          <p:nvPr/>
        </p:nvCxnSpPr>
        <p:spPr bwMode="auto">
          <a:xfrm flipH="1">
            <a:off x="1952656" y="4619356"/>
            <a:ext cx="292608" cy="0"/>
          </a:xfrm>
          <a:prstGeom prst="straightConnector1">
            <a:avLst/>
          </a:prstGeom>
          <a:ln w="28575" cmpd="sng">
            <a:solidFill>
              <a:srgbClr val="FFF777"/>
            </a:solidFill>
            <a:prstDash val="sysDash"/>
            <a:headEnd type="arrow"/>
            <a:tailEnd type="none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711" name="Group 710"/>
          <p:cNvGrpSpPr/>
          <p:nvPr/>
        </p:nvGrpSpPr>
        <p:grpSpPr>
          <a:xfrm>
            <a:off x="2181240" y="4862281"/>
            <a:ext cx="1106841" cy="466427"/>
            <a:chOff x="507046" y="3634424"/>
            <a:chExt cx="1257639" cy="549865"/>
          </a:xfrm>
        </p:grpSpPr>
        <p:sp>
          <p:nvSpPr>
            <p:cNvPr id="712" name="Snip Same Side Corner Rectangle 711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713" name="TextBox 712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Dok1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Q99704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714" name="Group 713"/>
          <p:cNvGrpSpPr/>
          <p:nvPr/>
        </p:nvGrpSpPr>
        <p:grpSpPr>
          <a:xfrm>
            <a:off x="3240382" y="4862281"/>
            <a:ext cx="1106841" cy="466427"/>
            <a:chOff x="507046" y="3634424"/>
            <a:chExt cx="1257639" cy="549865"/>
          </a:xfrm>
        </p:grpSpPr>
        <p:sp>
          <p:nvSpPr>
            <p:cNvPr id="715" name="Snip Same Side Corner Rectangle 714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716" name="TextBox 715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Dok2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O60496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717" name="Elbow Connector 689"/>
          <p:cNvCxnSpPr/>
          <p:nvPr/>
        </p:nvCxnSpPr>
        <p:spPr bwMode="auto">
          <a:xfrm rot="5400000">
            <a:off x="2576237" y="5476601"/>
            <a:ext cx="274320" cy="0"/>
          </a:xfrm>
          <a:prstGeom prst="straightConnector1">
            <a:avLst/>
          </a:prstGeom>
          <a:ln w="28575" cmpd="sng">
            <a:solidFill>
              <a:srgbClr val="FFF777"/>
            </a:solidFill>
            <a:prstDash val="sysDash"/>
            <a:headEnd type="arrow"/>
            <a:tailEnd type="none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18" name="Elbow Connector 689"/>
          <p:cNvCxnSpPr/>
          <p:nvPr/>
        </p:nvCxnSpPr>
        <p:spPr bwMode="auto">
          <a:xfrm rot="5400000">
            <a:off x="3643137" y="5458808"/>
            <a:ext cx="274320" cy="0"/>
          </a:xfrm>
          <a:prstGeom prst="straightConnector1">
            <a:avLst/>
          </a:prstGeom>
          <a:ln w="28575" cmpd="sng">
            <a:solidFill>
              <a:srgbClr val="FFF777"/>
            </a:solidFill>
            <a:prstDash val="sysDash"/>
            <a:headEnd type="arrow"/>
            <a:tailEnd type="none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19" name="Elbow Connector 718"/>
          <p:cNvCxnSpPr/>
          <p:nvPr/>
        </p:nvCxnSpPr>
        <p:spPr bwMode="auto">
          <a:xfrm>
            <a:off x="2707917" y="5594897"/>
            <a:ext cx="3127248" cy="0"/>
          </a:xfrm>
          <a:prstGeom prst="straightConnector1">
            <a:avLst/>
          </a:prstGeom>
          <a:ln w="28575" cmpd="sng">
            <a:solidFill>
              <a:srgbClr val="FFF777"/>
            </a:solidFill>
            <a:prstDash val="sysDash"/>
            <a:headEnd type="none"/>
            <a:tailEnd type="arrow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20" name="Elbow Connector 689"/>
          <p:cNvCxnSpPr/>
          <p:nvPr/>
        </p:nvCxnSpPr>
        <p:spPr bwMode="auto">
          <a:xfrm rot="16200000">
            <a:off x="4939745" y="5932755"/>
            <a:ext cx="685800" cy="0"/>
          </a:xfrm>
          <a:prstGeom prst="straightConnector1">
            <a:avLst/>
          </a:prstGeom>
          <a:ln w="28575" cmpd="sng">
            <a:solidFill>
              <a:srgbClr val="FFF777"/>
            </a:solidFill>
            <a:prstDash val="sysDash"/>
            <a:headEnd type="none"/>
            <a:tailEnd type="none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21" name="Elbow Connector 689"/>
          <p:cNvCxnSpPr/>
          <p:nvPr/>
        </p:nvCxnSpPr>
        <p:spPr bwMode="auto">
          <a:xfrm flipH="1">
            <a:off x="5277007" y="6264326"/>
            <a:ext cx="548640" cy="0"/>
          </a:xfrm>
          <a:prstGeom prst="straightConnector1">
            <a:avLst/>
          </a:prstGeom>
          <a:ln w="28575" cmpd="sng">
            <a:solidFill>
              <a:srgbClr val="FFF777"/>
            </a:solidFill>
            <a:prstDash val="sysDash"/>
            <a:headEnd type="arrow"/>
            <a:tailEnd type="none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722" name="Group 721"/>
          <p:cNvGrpSpPr/>
          <p:nvPr/>
        </p:nvGrpSpPr>
        <p:grpSpPr>
          <a:xfrm>
            <a:off x="1385615" y="5477124"/>
            <a:ext cx="1106841" cy="458570"/>
            <a:chOff x="3740102" y="2066168"/>
            <a:chExt cx="1257639" cy="540602"/>
          </a:xfrm>
        </p:grpSpPr>
        <p:sp>
          <p:nvSpPr>
            <p:cNvPr id="723" name="Rounded Rectangle 722"/>
            <p:cNvSpPr/>
            <p:nvPr/>
          </p:nvSpPr>
          <p:spPr bwMode="auto">
            <a:xfrm>
              <a:off x="3833907" y="2066168"/>
              <a:ext cx="1070029" cy="534778"/>
            </a:xfrm>
            <a:prstGeom prst="roundRect">
              <a:avLst>
                <a:gd name="adj" fmla="val 50000"/>
              </a:avLst>
            </a:prstGeom>
            <a:solidFill>
              <a:srgbClr val="E60A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rgbClr val="E60A00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724" name="TextBox 723"/>
            <p:cNvSpPr txBox="1"/>
            <p:nvPr/>
          </p:nvSpPr>
          <p:spPr>
            <a:xfrm>
              <a:off x="3740102" y="2068869"/>
              <a:ext cx="1257639" cy="537901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PTPN1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2">
                      <a:lumMod val="20000"/>
                      <a:lumOff val="80000"/>
                    </a:schemeClr>
                  </a:solidFill>
                  <a:latin typeface="Arial" charset="0"/>
                </a:rPr>
                <a:t>P18031</a:t>
              </a:r>
              <a:endParaRPr lang="en-US" sz="1050" dirty="0">
                <a:solidFill>
                  <a:schemeClr val="accent2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725" name="Group 724"/>
          <p:cNvGrpSpPr/>
          <p:nvPr/>
        </p:nvGrpSpPr>
        <p:grpSpPr>
          <a:xfrm>
            <a:off x="3240382" y="5868999"/>
            <a:ext cx="1106841" cy="467034"/>
            <a:chOff x="3740102" y="2066168"/>
            <a:chExt cx="1257639" cy="550580"/>
          </a:xfrm>
        </p:grpSpPr>
        <p:sp>
          <p:nvSpPr>
            <p:cNvPr id="726" name="Rounded Rectangle 725"/>
            <p:cNvSpPr/>
            <p:nvPr/>
          </p:nvSpPr>
          <p:spPr bwMode="auto">
            <a:xfrm>
              <a:off x="3833907" y="2066168"/>
              <a:ext cx="1070029" cy="534778"/>
            </a:xfrm>
            <a:prstGeom prst="roundRect">
              <a:avLst>
                <a:gd name="adj" fmla="val 50000"/>
              </a:avLst>
            </a:prstGeom>
            <a:solidFill>
              <a:srgbClr val="E60A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rgbClr val="E60A00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727" name="TextBox 726"/>
            <p:cNvSpPr txBox="1"/>
            <p:nvPr/>
          </p:nvSpPr>
          <p:spPr>
            <a:xfrm>
              <a:off x="3740102" y="2068869"/>
              <a:ext cx="1257639" cy="547879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PTPN2</a:t>
              </a:r>
            </a:p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P17706</a:t>
              </a:r>
            </a:p>
          </p:txBody>
        </p:sp>
      </p:grpSp>
      <p:cxnSp>
        <p:nvCxnSpPr>
          <p:cNvPr id="728" name="Straight Arrow Connector 727"/>
          <p:cNvCxnSpPr/>
          <p:nvPr/>
        </p:nvCxnSpPr>
        <p:spPr bwMode="auto">
          <a:xfrm flipV="1">
            <a:off x="2428396" y="5425515"/>
            <a:ext cx="3383280" cy="256032"/>
          </a:xfrm>
          <a:prstGeom prst="bentConnector3">
            <a:avLst>
              <a:gd name="adj1" fmla="val 54563"/>
            </a:avLst>
          </a:prstGeom>
          <a:solidFill>
            <a:schemeClr val="accent1"/>
          </a:solidFill>
          <a:ln w="28575" cap="flat" cmpd="sng" algn="ctr">
            <a:solidFill>
              <a:srgbClr val="FF6600"/>
            </a:solidFill>
            <a:prstDash val="solid"/>
            <a:round/>
            <a:headEnd type="none" w="med" len="med"/>
            <a:tailEnd type="oval" w="lg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730" name="Elbow Connector 11"/>
          <p:cNvCxnSpPr/>
          <p:nvPr/>
        </p:nvCxnSpPr>
        <p:spPr bwMode="auto">
          <a:xfrm>
            <a:off x="3797538" y="5672915"/>
            <a:ext cx="0" cy="18288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731" name="Straight Arrow Connector 727"/>
          <p:cNvCxnSpPr/>
          <p:nvPr/>
        </p:nvCxnSpPr>
        <p:spPr bwMode="auto">
          <a:xfrm flipV="1">
            <a:off x="4275871" y="5530479"/>
            <a:ext cx="1536192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6600"/>
            </a:solidFill>
            <a:prstDash val="solid"/>
            <a:round/>
            <a:headEnd type="none" w="med" len="med"/>
            <a:tailEnd type="oval" w="lg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732" name="Group 731"/>
          <p:cNvGrpSpPr/>
          <p:nvPr/>
        </p:nvGrpSpPr>
        <p:grpSpPr>
          <a:xfrm>
            <a:off x="3245536" y="4379912"/>
            <a:ext cx="1106841" cy="458570"/>
            <a:chOff x="3740102" y="2066168"/>
            <a:chExt cx="1257639" cy="540602"/>
          </a:xfrm>
        </p:grpSpPr>
        <p:sp>
          <p:nvSpPr>
            <p:cNvPr id="733" name="Rounded Rectangle 732"/>
            <p:cNvSpPr/>
            <p:nvPr/>
          </p:nvSpPr>
          <p:spPr bwMode="auto">
            <a:xfrm>
              <a:off x="3833907" y="2066168"/>
              <a:ext cx="1070029" cy="534778"/>
            </a:xfrm>
            <a:prstGeom prst="roundRect">
              <a:avLst>
                <a:gd name="adj" fmla="val 50000"/>
              </a:avLst>
            </a:prstGeom>
            <a:solidFill>
              <a:srgbClr val="E60A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rgbClr val="E60A00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734" name="TextBox 733"/>
            <p:cNvSpPr txBox="1"/>
            <p:nvPr/>
          </p:nvSpPr>
          <p:spPr>
            <a:xfrm>
              <a:off x="3740102" y="2068869"/>
              <a:ext cx="1257639" cy="537901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PTPRA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2">
                      <a:lumMod val="20000"/>
                      <a:lumOff val="80000"/>
                    </a:schemeClr>
                  </a:solidFill>
                  <a:latin typeface="Arial" charset="0"/>
                </a:rPr>
                <a:t>P18433</a:t>
              </a:r>
              <a:endParaRPr lang="en-US" sz="1050" dirty="0">
                <a:solidFill>
                  <a:schemeClr val="accent2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735" name="Elbow Connector 11"/>
          <p:cNvCxnSpPr/>
          <p:nvPr/>
        </p:nvCxnSpPr>
        <p:spPr bwMode="auto">
          <a:xfrm>
            <a:off x="3678788" y="4319165"/>
            <a:ext cx="0" cy="4572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736" name="Straight Arrow Connector 727"/>
          <p:cNvCxnSpPr/>
          <p:nvPr/>
        </p:nvCxnSpPr>
        <p:spPr bwMode="auto">
          <a:xfrm flipV="1">
            <a:off x="3670653" y="4309121"/>
            <a:ext cx="2194560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6600"/>
            </a:solidFill>
            <a:prstDash val="solid"/>
            <a:round/>
            <a:headEnd type="none" w="med" len="med"/>
            <a:tailEnd type="oval" w="lg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738" name="Snip Same Side Corner Rectangle 737"/>
          <p:cNvSpPr/>
          <p:nvPr/>
        </p:nvSpPr>
        <p:spPr bwMode="auto">
          <a:xfrm>
            <a:off x="7701364" y="948759"/>
            <a:ext cx="950502" cy="458059"/>
          </a:xfrm>
          <a:prstGeom prst="snip2SameRect">
            <a:avLst>
              <a:gd name="adj1" fmla="val 16667"/>
              <a:gd name="adj2" fmla="val 38046"/>
            </a:avLst>
          </a:prstGeom>
          <a:solidFill>
            <a:srgbClr val="FF8A0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3d extrusionH="57150">
              <a:bevelT w="38100" h="38100"/>
            </a:sp3d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charset="0"/>
              <a:ea typeface="ＭＳ Ｐゴシック" charset="0"/>
            </a:endParaRPr>
          </a:p>
        </p:txBody>
      </p:sp>
      <p:sp>
        <p:nvSpPr>
          <p:cNvPr id="739" name="TextBox 738"/>
          <p:cNvSpPr txBox="1"/>
          <p:nvPr/>
        </p:nvSpPr>
        <p:spPr>
          <a:xfrm>
            <a:off x="7623195" y="953265"/>
            <a:ext cx="1106841" cy="456279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>
              <a:lnSpc>
                <a:spcPct val="110000"/>
              </a:lnSpc>
            </a:pPr>
            <a:r>
              <a:rPr lang="en-US" sz="1100" dirty="0" smtClean="0">
                <a:solidFill>
                  <a:schemeClr val="bg1"/>
                </a:solidFill>
                <a:latin typeface="Arial" charset="0"/>
              </a:rPr>
              <a:t>STAT5A</a:t>
            </a:r>
          </a:p>
          <a:p>
            <a:pPr algn="ctr">
              <a:lnSpc>
                <a:spcPct val="110000"/>
              </a:lnSpc>
            </a:pPr>
            <a:r>
              <a:rPr lang="en-US" sz="1050" dirty="0" smtClean="0">
                <a:solidFill>
                  <a:srgbClr val="984807"/>
                </a:solidFill>
                <a:latin typeface="Arial" charset="0"/>
              </a:rPr>
              <a:t>P42229</a:t>
            </a:r>
            <a:endParaRPr lang="en-US" sz="1050" dirty="0">
              <a:solidFill>
                <a:srgbClr val="984807"/>
              </a:solidFill>
            </a:endParaRPr>
          </a:p>
        </p:txBody>
      </p:sp>
      <p:grpSp>
        <p:nvGrpSpPr>
          <p:cNvPr id="740" name="Group 739"/>
          <p:cNvGrpSpPr/>
          <p:nvPr/>
        </p:nvGrpSpPr>
        <p:grpSpPr>
          <a:xfrm>
            <a:off x="4169665" y="6241330"/>
            <a:ext cx="1106841" cy="466427"/>
            <a:chOff x="507046" y="3634424"/>
            <a:chExt cx="1257639" cy="549865"/>
          </a:xfrm>
        </p:grpSpPr>
        <p:sp>
          <p:nvSpPr>
            <p:cNvPr id="741" name="Snip Same Side Corner Rectangle 740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742" name="TextBox 741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SH3KBP1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Q96B97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743" name="Elbow Connector 742"/>
          <p:cNvCxnSpPr/>
          <p:nvPr/>
        </p:nvCxnSpPr>
        <p:spPr bwMode="auto">
          <a:xfrm>
            <a:off x="5216129" y="6403380"/>
            <a:ext cx="640080" cy="182880"/>
          </a:xfrm>
          <a:prstGeom prst="bentConnector3">
            <a:avLst>
              <a:gd name="adj1" fmla="val 29592"/>
            </a:avLst>
          </a:prstGeom>
          <a:ln w="28575" cmpd="sng">
            <a:solidFill>
              <a:srgbClr val="FFF777"/>
            </a:solidFill>
            <a:prstDash val="sysDash"/>
            <a:headEnd type="arrow"/>
            <a:tailEnd type="arrow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46" name="Elbow Connector 601"/>
          <p:cNvCxnSpPr/>
          <p:nvPr/>
        </p:nvCxnSpPr>
        <p:spPr bwMode="auto">
          <a:xfrm flipH="1" flipV="1">
            <a:off x="6348563" y="4359098"/>
            <a:ext cx="320040" cy="0"/>
          </a:xfrm>
          <a:prstGeom prst="straightConnector1">
            <a:avLst/>
          </a:prstGeom>
          <a:ln w="28575" cmpd="sng">
            <a:solidFill>
              <a:srgbClr val="00C100"/>
            </a:solidFill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747" name="Elbow Connector 601"/>
          <p:cNvCxnSpPr/>
          <p:nvPr/>
        </p:nvCxnSpPr>
        <p:spPr bwMode="auto">
          <a:xfrm flipH="1" flipV="1">
            <a:off x="6348563" y="4701498"/>
            <a:ext cx="320040" cy="0"/>
          </a:xfrm>
          <a:prstGeom prst="straightConnector1">
            <a:avLst/>
          </a:prstGeom>
          <a:ln w="28575" cmpd="sng">
            <a:solidFill>
              <a:srgbClr val="00C100"/>
            </a:solidFill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748" name="Elbow Connector 601"/>
          <p:cNvCxnSpPr/>
          <p:nvPr/>
        </p:nvCxnSpPr>
        <p:spPr bwMode="auto">
          <a:xfrm flipH="1" flipV="1">
            <a:off x="6348563" y="5400148"/>
            <a:ext cx="320040" cy="0"/>
          </a:xfrm>
          <a:prstGeom prst="straightConnector1">
            <a:avLst/>
          </a:prstGeom>
          <a:ln w="28575" cmpd="sng">
            <a:solidFill>
              <a:srgbClr val="00C100"/>
            </a:solidFill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749" name="Elbow Connector 601"/>
          <p:cNvCxnSpPr/>
          <p:nvPr/>
        </p:nvCxnSpPr>
        <p:spPr bwMode="auto">
          <a:xfrm flipH="1" flipV="1">
            <a:off x="6348563" y="5590148"/>
            <a:ext cx="320040" cy="0"/>
          </a:xfrm>
          <a:prstGeom prst="straightConnector1">
            <a:avLst/>
          </a:prstGeom>
          <a:ln w="28575" cmpd="sng">
            <a:solidFill>
              <a:srgbClr val="00C100"/>
            </a:solidFill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750" name="Elbow Connector 601"/>
          <p:cNvCxnSpPr/>
          <p:nvPr/>
        </p:nvCxnSpPr>
        <p:spPr bwMode="auto">
          <a:xfrm flipH="1" flipV="1">
            <a:off x="6348563" y="6314523"/>
            <a:ext cx="320040" cy="0"/>
          </a:xfrm>
          <a:prstGeom prst="straightConnector1">
            <a:avLst/>
          </a:prstGeom>
          <a:ln w="28575" cmpd="sng">
            <a:solidFill>
              <a:srgbClr val="00C100"/>
            </a:solidFill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751" name="Elbow Connector 601"/>
          <p:cNvCxnSpPr/>
          <p:nvPr/>
        </p:nvCxnSpPr>
        <p:spPr bwMode="auto">
          <a:xfrm flipH="1" flipV="1">
            <a:off x="6348563" y="6670773"/>
            <a:ext cx="320040" cy="0"/>
          </a:xfrm>
          <a:prstGeom prst="straightConnector1">
            <a:avLst/>
          </a:prstGeom>
          <a:ln w="28575" cmpd="sng">
            <a:solidFill>
              <a:srgbClr val="00C100"/>
            </a:solidFill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753" name="Rounded Rectangle 752"/>
          <p:cNvSpPr/>
          <p:nvPr/>
        </p:nvSpPr>
        <p:spPr bwMode="auto">
          <a:xfrm>
            <a:off x="6717661" y="948759"/>
            <a:ext cx="941726" cy="453630"/>
          </a:xfrm>
          <a:prstGeom prst="roundRect">
            <a:avLst>
              <a:gd name="adj" fmla="val 50000"/>
            </a:avLst>
          </a:prstGeom>
          <a:solidFill>
            <a:srgbClr val="E60A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>
              <a:ln>
                <a:noFill/>
              </a:ln>
              <a:solidFill>
                <a:srgbClr val="E60A00"/>
              </a:solidFill>
              <a:effectLst/>
              <a:latin typeface="Times" charset="0"/>
              <a:ea typeface="ＭＳ Ｐゴシック" charset="0"/>
            </a:endParaRPr>
          </a:p>
        </p:txBody>
      </p:sp>
      <p:sp>
        <p:nvSpPr>
          <p:cNvPr id="754" name="TextBox 753"/>
          <p:cNvSpPr txBox="1"/>
          <p:nvPr/>
        </p:nvSpPr>
        <p:spPr>
          <a:xfrm>
            <a:off x="6635104" y="951050"/>
            <a:ext cx="1106841" cy="461921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>
              <a:lnSpc>
                <a:spcPct val="110000"/>
              </a:lnSpc>
            </a:pPr>
            <a:r>
              <a:rPr lang="en-US" sz="1100" dirty="0">
                <a:solidFill>
                  <a:schemeClr val="bg1"/>
                </a:solidFill>
                <a:latin typeface="Arial" charset="0"/>
              </a:rPr>
              <a:t>PTPN11/SHP2</a:t>
            </a:r>
          </a:p>
          <a:p>
            <a:pPr algn="ctr">
              <a:lnSpc>
                <a:spcPct val="110000"/>
              </a:lnSpc>
            </a:pPr>
            <a:r>
              <a:rPr lang="en-US" sz="105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Arial" charset="0"/>
              </a:rPr>
              <a:t>Q06124</a:t>
            </a:r>
            <a:endParaRPr lang="en-US" sz="1050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  <p:cxnSp>
        <p:nvCxnSpPr>
          <p:cNvPr id="755" name="Elbow Connector 660"/>
          <p:cNvCxnSpPr>
            <a:stCxn id="754" idx="1"/>
          </p:cNvCxnSpPr>
          <p:nvPr/>
        </p:nvCxnSpPr>
        <p:spPr bwMode="auto">
          <a:xfrm flipH="1" flipV="1">
            <a:off x="94423" y="1159821"/>
            <a:ext cx="6540681" cy="22190"/>
          </a:xfrm>
          <a:prstGeom prst="straightConnector1">
            <a:avLst/>
          </a:prstGeom>
          <a:ln w="28575" cmpd="sng">
            <a:solidFill>
              <a:srgbClr val="00C100"/>
            </a:solidFill>
            <a:headEnd type="none" w="med" len="med"/>
            <a:tailEnd type="none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756" name="Elbow Connector 660"/>
          <p:cNvCxnSpPr/>
          <p:nvPr/>
        </p:nvCxnSpPr>
        <p:spPr bwMode="auto">
          <a:xfrm flipV="1">
            <a:off x="94422" y="1155141"/>
            <a:ext cx="0" cy="4206240"/>
          </a:xfrm>
          <a:prstGeom prst="straightConnector1">
            <a:avLst/>
          </a:prstGeom>
          <a:ln w="28575" cmpd="sng">
            <a:solidFill>
              <a:srgbClr val="00C100"/>
            </a:solidFill>
            <a:headEnd type="none" w="med" len="med"/>
            <a:tailEnd type="none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grpSp>
        <p:nvGrpSpPr>
          <p:cNvPr id="757" name="Group 756"/>
          <p:cNvGrpSpPr/>
          <p:nvPr/>
        </p:nvGrpSpPr>
        <p:grpSpPr>
          <a:xfrm>
            <a:off x="978892" y="4802906"/>
            <a:ext cx="715674" cy="246221"/>
            <a:chOff x="7620676" y="5024219"/>
            <a:chExt cx="862158" cy="350482"/>
          </a:xfrm>
        </p:grpSpPr>
        <p:sp>
          <p:nvSpPr>
            <p:cNvPr id="758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759" name="Text Box 154"/>
            <p:cNvSpPr txBox="1">
              <a:spLocks noChangeArrowheads="1"/>
            </p:cNvSpPr>
            <p:nvPr/>
          </p:nvSpPr>
          <p:spPr bwMode="auto">
            <a:xfrm>
              <a:off x="7620676" y="5024219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+Y221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cxnSp>
        <p:nvCxnSpPr>
          <p:cNvPr id="760" name="Elbow Connector 660"/>
          <p:cNvCxnSpPr/>
          <p:nvPr/>
        </p:nvCxnSpPr>
        <p:spPr bwMode="auto">
          <a:xfrm rot="16200000" flipV="1">
            <a:off x="882647" y="4545902"/>
            <a:ext cx="0" cy="1600200"/>
          </a:xfrm>
          <a:prstGeom prst="straightConnector1">
            <a:avLst/>
          </a:prstGeom>
          <a:ln w="28575" cmpd="sng">
            <a:solidFill>
              <a:srgbClr val="00C100"/>
            </a:solidFill>
            <a:headEnd type="arrow" w="med" len="med"/>
            <a:tailEnd type="none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grpSp>
        <p:nvGrpSpPr>
          <p:cNvPr id="763" name="Group 762"/>
          <p:cNvGrpSpPr/>
          <p:nvPr/>
        </p:nvGrpSpPr>
        <p:grpSpPr>
          <a:xfrm>
            <a:off x="1570149" y="5231462"/>
            <a:ext cx="715674" cy="246221"/>
            <a:chOff x="7620676" y="5024219"/>
            <a:chExt cx="862158" cy="350482"/>
          </a:xfrm>
        </p:grpSpPr>
        <p:sp>
          <p:nvSpPr>
            <p:cNvPr id="764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765" name="Text Box 154"/>
            <p:cNvSpPr txBox="1">
              <a:spLocks noChangeArrowheads="1"/>
            </p:cNvSpPr>
            <p:nvPr/>
          </p:nvSpPr>
          <p:spPr bwMode="auto">
            <a:xfrm>
              <a:off x="7620676" y="5024219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+Y66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cxnSp>
        <p:nvCxnSpPr>
          <p:cNvPr id="766" name="Elbow Connector 601"/>
          <p:cNvCxnSpPr/>
          <p:nvPr/>
        </p:nvCxnSpPr>
        <p:spPr bwMode="auto">
          <a:xfrm rot="5400000" flipH="1" flipV="1">
            <a:off x="1176710" y="5179382"/>
            <a:ext cx="320040" cy="0"/>
          </a:xfrm>
          <a:prstGeom prst="straightConnector1">
            <a:avLst/>
          </a:prstGeom>
          <a:ln w="28575" cmpd="sng">
            <a:solidFill>
              <a:srgbClr val="00C100"/>
            </a:solidFill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grpSp>
        <p:nvGrpSpPr>
          <p:cNvPr id="768" name="Group 767"/>
          <p:cNvGrpSpPr/>
          <p:nvPr/>
        </p:nvGrpSpPr>
        <p:grpSpPr>
          <a:xfrm>
            <a:off x="6757482" y="4096678"/>
            <a:ext cx="1106841" cy="460785"/>
            <a:chOff x="507046" y="3634424"/>
            <a:chExt cx="1257639" cy="543214"/>
          </a:xfrm>
        </p:grpSpPr>
        <p:sp>
          <p:nvSpPr>
            <p:cNvPr id="769" name="Snip Same Side Corner Rectangle 768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770" name="TextBox 769"/>
            <p:cNvSpPr txBox="1"/>
            <p:nvPr/>
          </p:nvSpPr>
          <p:spPr>
            <a:xfrm>
              <a:off x="507046" y="3639736"/>
              <a:ext cx="1257639" cy="537902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Shc1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P29353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771" name="Group 770"/>
          <p:cNvGrpSpPr/>
          <p:nvPr/>
        </p:nvGrpSpPr>
        <p:grpSpPr>
          <a:xfrm>
            <a:off x="6953065" y="3865716"/>
            <a:ext cx="715674" cy="246221"/>
            <a:chOff x="7630433" y="4761828"/>
            <a:chExt cx="862158" cy="350481"/>
          </a:xfrm>
        </p:grpSpPr>
        <p:sp>
          <p:nvSpPr>
            <p:cNvPr id="772" name="AutoShape 162"/>
            <p:cNvSpPr>
              <a:spLocks noChangeArrowheads="1"/>
            </p:cNvSpPr>
            <p:nvPr/>
          </p:nvSpPr>
          <p:spPr bwMode="auto">
            <a:xfrm>
              <a:off x="7749549" y="4775691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FFFFFF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773" name="Text Box 163"/>
            <p:cNvSpPr txBox="1">
              <a:spLocks noChangeArrowheads="1"/>
            </p:cNvSpPr>
            <p:nvPr/>
          </p:nvSpPr>
          <p:spPr bwMode="auto">
            <a:xfrm>
              <a:off x="7630433" y="4761828"/>
              <a:ext cx="862158" cy="3504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>
                  <a:latin typeface="Arial" charset="0"/>
                </a:rPr>
                <a:t>SH2</a:t>
              </a:r>
              <a:endParaRPr lang="en-US" sz="950" dirty="0"/>
            </a:p>
          </p:txBody>
        </p:sp>
      </p:grpSp>
      <p:grpSp>
        <p:nvGrpSpPr>
          <p:cNvPr id="774" name="Group 773"/>
          <p:cNvGrpSpPr/>
          <p:nvPr/>
        </p:nvGrpSpPr>
        <p:grpSpPr>
          <a:xfrm>
            <a:off x="6953065" y="4954709"/>
            <a:ext cx="715674" cy="246221"/>
            <a:chOff x="7620676" y="5024219"/>
            <a:chExt cx="862158" cy="350482"/>
          </a:xfrm>
        </p:grpSpPr>
        <p:sp>
          <p:nvSpPr>
            <p:cNvPr id="775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776" name="Text Box 154"/>
            <p:cNvSpPr txBox="1">
              <a:spLocks noChangeArrowheads="1"/>
            </p:cNvSpPr>
            <p:nvPr/>
          </p:nvSpPr>
          <p:spPr bwMode="auto">
            <a:xfrm>
              <a:off x="7620676" y="5024219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+Y349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777" name="Group 776"/>
          <p:cNvGrpSpPr/>
          <p:nvPr/>
        </p:nvGrpSpPr>
        <p:grpSpPr>
          <a:xfrm>
            <a:off x="6953065" y="4745787"/>
            <a:ext cx="715674" cy="246221"/>
            <a:chOff x="7620676" y="5024219"/>
            <a:chExt cx="862158" cy="350482"/>
          </a:xfrm>
        </p:grpSpPr>
        <p:sp>
          <p:nvSpPr>
            <p:cNvPr id="778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779" name="Text Box 154"/>
            <p:cNvSpPr txBox="1">
              <a:spLocks noChangeArrowheads="1"/>
            </p:cNvSpPr>
            <p:nvPr/>
          </p:nvSpPr>
          <p:spPr bwMode="auto">
            <a:xfrm>
              <a:off x="7620676" y="5024219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+Y350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780" name="Group 779"/>
          <p:cNvGrpSpPr/>
          <p:nvPr/>
        </p:nvGrpSpPr>
        <p:grpSpPr>
          <a:xfrm>
            <a:off x="6953065" y="4548739"/>
            <a:ext cx="715674" cy="246221"/>
            <a:chOff x="7592082" y="6020192"/>
            <a:chExt cx="862158" cy="350482"/>
          </a:xfrm>
        </p:grpSpPr>
        <p:sp>
          <p:nvSpPr>
            <p:cNvPr id="781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782" name="Text Box 160"/>
            <p:cNvSpPr txBox="1">
              <a:spLocks noChangeArrowheads="1"/>
            </p:cNvSpPr>
            <p:nvPr/>
          </p:nvSpPr>
          <p:spPr bwMode="auto">
            <a:xfrm>
              <a:off x="7592082" y="6020192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Y427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784" name="Group 783"/>
          <p:cNvGrpSpPr/>
          <p:nvPr/>
        </p:nvGrpSpPr>
        <p:grpSpPr>
          <a:xfrm>
            <a:off x="6757482" y="6154248"/>
            <a:ext cx="1106841" cy="458570"/>
            <a:chOff x="3740102" y="2066168"/>
            <a:chExt cx="1257639" cy="540602"/>
          </a:xfrm>
        </p:grpSpPr>
        <p:sp>
          <p:nvSpPr>
            <p:cNvPr id="785" name="Rounded Rectangle 784"/>
            <p:cNvSpPr/>
            <p:nvPr/>
          </p:nvSpPr>
          <p:spPr bwMode="auto">
            <a:xfrm>
              <a:off x="3833907" y="2066168"/>
              <a:ext cx="1070029" cy="534778"/>
            </a:xfrm>
            <a:prstGeom prst="roundRect">
              <a:avLst>
                <a:gd name="adj" fmla="val 50000"/>
              </a:avLst>
            </a:prstGeom>
            <a:solidFill>
              <a:srgbClr val="E60A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rgbClr val="E60A00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786" name="TextBox 785"/>
            <p:cNvSpPr txBox="1"/>
            <p:nvPr/>
          </p:nvSpPr>
          <p:spPr>
            <a:xfrm>
              <a:off x="3740102" y="2068869"/>
              <a:ext cx="1257639" cy="537901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PTPN6/SHP1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2">
                      <a:lumMod val="20000"/>
                      <a:lumOff val="80000"/>
                    </a:schemeClr>
                  </a:solidFill>
                  <a:latin typeface="Arial" charset="0"/>
                </a:rPr>
                <a:t>P29350</a:t>
              </a:r>
              <a:endParaRPr lang="en-US" sz="1050" dirty="0">
                <a:solidFill>
                  <a:schemeClr val="accent2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787" name="Group 786"/>
          <p:cNvGrpSpPr/>
          <p:nvPr/>
        </p:nvGrpSpPr>
        <p:grpSpPr>
          <a:xfrm>
            <a:off x="6757482" y="5635472"/>
            <a:ext cx="1106841" cy="466427"/>
            <a:chOff x="507046" y="3634424"/>
            <a:chExt cx="1257639" cy="549865"/>
          </a:xfrm>
        </p:grpSpPr>
        <p:sp>
          <p:nvSpPr>
            <p:cNvPr id="788" name="Snip Same Side Corner Rectangle 787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789" name="TextBox 788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Grb2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P62993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790" name="Group 789"/>
          <p:cNvGrpSpPr/>
          <p:nvPr/>
        </p:nvGrpSpPr>
        <p:grpSpPr>
          <a:xfrm>
            <a:off x="6953065" y="5406464"/>
            <a:ext cx="715674" cy="246221"/>
            <a:chOff x="7630433" y="4761828"/>
            <a:chExt cx="862158" cy="350481"/>
          </a:xfrm>
        </p:grpSpPr>
        <p:sp>
          <p:nvSpPr>
            <p:cNvPr id="791" name="AutoShape 162"/>
            <p:cNvSpPr>
              <a:spLocks noChangeArrowheads="1"/>
            </p:cNvSpPr>
            <p:nvPr/>
          </p:nvSpPr>
          <p:spPr bwMode="auto">
            <a:xfrm>
              <a:off x="7749549" y="4775691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FFFFFF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792" name="Text Box 163"/>
            <p:cNvSpPr txBox="1">
              <a:spLocks noChangeArrowheads="1"/>
            </p:cNvSpPr>
            <p:nvPr/>
          </p:nvSpPr>
          <p:spPr bwMode="auto">
            <a:xfrm>
              <a:off x="7630433" y="4761828"/>
              <a:ext cx="862158" cy="3504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>
                  <a:latin typeface="Arial" charset="0"/>
                </a:rPr>
                <a:t>SH2</a:t>
              </a:r>
              <a:endParaRPr lang="en-US" sz="950" dirty="0"/>
            </a:p>
          </p:txBody>
        </p:sp>
      </p:grpSp>
      <p:sp>
        <p:nvSpPr>
          <p:cNvPr id="795" name="Snip Same Side Corner Rectangle 794"/>
          <p:cNvSpPr/>
          <p:nvPr/>
        </p:nvSpPr>
        <p:spPr bwMode="auto">
          <a:xfrm>
            <a:off x="8833583" y="5619385"/>
            <a:ext cx="950502" cy="458059"/>
          </a:xfrm>
          <a:prstGeom prst="snip2SameRect">
            <a:avLst>
              <a:gd name="adj1" fmla="val 16667"/>
              <a:gd name="adj2" fmla="val 38046"/>
            </a:avLst>
          </a:prstGeom>
          <a:solidFill>
            <a:srgbClr val="FF8A0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3d extrusionH="57150">
              <a:bevelT w="38100" h="38100"/>
            </a:sp3d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charset="0"/>
              <a:ea typeface="ＭＳ Ｐゴシック" charset="0"/>
            </a:endParaRPr>
          </a:p>
        </p:txBody>
      </p:sp>
      <p:sp>
        <p:nvSpPr>
          <p:cNvPr id="796" name="TextBox 795"/>
          <p:cNvSpPr txBox="1"/>
          <p:nvPr/>
        </p:nvSpPr>
        <p:spPr>
          <a:xfrm>
            <a:off x="8755414" y="5623891"/>
            <a:ext cx="1106841" cy="456279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>
              <a:lnSpc>
                <a:spcPct val="110000"/>
              </a:lnSpc>
            </a:pPr>
            <a:r>
              <a:rPr lang="en-US" sz="1100" dirty="0" smtClean="0">
                <a:solidFill>
                  <a:schemeClr val="bg1"/>
                </a:solidFill>
                <a:latin typeface="Arial" charset="0"/>
              </a:rPr>
              <a:t>STAT3</a:t>
            </a:r>
          </a:p>
          <a:p>
            <a:pPr algn="ctr">
              <a:lnSpc>
                <a:spcPct val="110000"/>
              </a:lnSpc>
            </a:pPr>
            <a:r>
              <a:rPr lang="en-US" sz="1050" dirty="0" smtClean="0">
                <a:solidFill>
                  <a:srgbClr val="984807"/>
                </a:solidFill>
                <a:latin typeface="Arial" charset="0"/>
              </a:rPr>
              <a:t>P40763</a:t>
            </a:r>
            <a:endParaRPr lang="en-US" sz="1050" dirty="0">
              <a:solidFill>
                <a:srgbClr val="984807"/>
              </a:solidFill>
            </a:endParaRPr>
          </a:p>
        </p:txBody>
      </p:sp>
      <p:grpSp>
        <p:nvGrpSpPr>
          <p:cNvPr id="797" name="Group 796"/>
          <p:cNvGrpSpPr/>
          <p:nvPr/>
        </p:nvGrpSpPr>
        <p:grpSpPr>
          <a:xfrm>
            <a:off x="7993553" y="4114978"/>
            <a:ext cx="1106841" cy="466427"/>
            <a:chOff x="507046" y="4525112"/>
            <a:chExt cx="1257639" cy="549865"/>
          </a:xfrm>
        </p:grpSpPr>
        <p:sp>
          <p:nvSpPr>
            <p:cNvPr id="798" name="Snip Same Side Corner Rectangle 797"/>
            <p:cNvSpPr/>
            <p:nvPr/>
          </p:nvSpPr>
          <p:spPr bwMode="auto">
            <a:xfrm>
              <a:off x="595865" y="4525112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02B61A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799" name="TextBox 798"/>
            <p:cNvSpPr txBox="1"/>
            <p:nvPr/>
          </p:nvSpPr>
          <p:spPr>
            <a:xfrm>
              <a:off x="507046" y="4530424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PLCG1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rgbClr val="C5F2C6"/>
                  </a:solidFill>
                  <a:latin typeface="Arial" charset="0"/>
                </a:rPr>
                <a:t>P19174</a:t>
              </a:r>
              <a:endParaRPr lang="en-US" sz="1050" dirty="0">
                <a:solidFill>
                  <a:srgbClr val="C5F2C6"/>
                </a:solidFill>
              </a:endParaRPr>
            </a:p>
          </p:txBody>
        </p:sp>
      </p:grpSp>
      <p:grpSp>
        <p:nvGrpSpPr>
          <p:cNvPr id="800" name="Group 799"/>
          <p:cNvGrpSpPr/>
          <p:nvPr/>
        </p:nvGrpSpPr>
        <p:grpSpPr>
          <a:xfrm>
            <a:off x="8189136" y="4756118"/>
            <a:ext cx="715674" cy="246221"/>
            <a:chOff x="7620676" y="5024219"/>
            <a:chExt cx="862158" cy="350482"/>
          </a:xfrm>
        </p:grpSpPr>
        <p:sp>
          <p:nvSpPr>
            <p:cNvPr id="801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802" name="Text Box 154"/>
            <p:cNvSpPr txBox="1">
              <a:spLocks noChangeArrowheads="1"/>
            </p:cNvSpPr>
            <p:nvPr/>
          </p:nvSpPr>
          <p:spPr bwMode="auto">
            <a:xfrm>
              <a:off x="7620676" y="5024219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+Y783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803" name="Group 802"/>
          <p:cNvGrpSpPr/>
          <p:nvPr/>
        </p:nvGrpSpPr>
        <p:grpSpPr>
          <a:xfrm>
            <a:off x="8189136" y="4557526"/>
            <a:ext cx="715674" cy="246221"/>
            <a:chOff x="7592082" y="6020192"/>
            <a:chExt cx="862158" cy="350482"/>
          </a:xfrm>
        </p:grpSpPr>
        <p:sp>
          <p:nvSpPr>
            <p:cNvPr id="804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805" name="Text Box 160"/>
            <p:cNvSpPr txBox="1">
              <a:spLocks noChangeArrowheads="1"/>
            </p:cNvSpPr>
            <p:nvPr/>
          </p:nvSpPr>
          <p:spPr bwMode="auto">
            <a:xfrm>
              <a:off x="7592082" y="6020192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Y1253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806" name="Group 805"/>
          <p:cNvGrpSpPr/>
          <p:nvPr/>
        </p:nvGrpSpPr>
        <p:grpSpPr>
          <a:xfrm>
            <a:off x="8189136" y="4954709"/>
            <a:ext cx="715674" cy="246221"/>
            <a:chOff x="7592082" y="6020192"/>
            <a:chExt cx="862158" cy="350482"/>
          </a:xfrm>
        </p:grpSpPr>
        <p:sp>
          <p:nvSpPr>
            <p:cNvPr id="807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808" name="Text Box 160"/>
            <p:cNvSpPr txBox="1">
              <a:spLocks noChangeArrowheads="1"/>
            </p:cNvSpPr>
            <p:nvPr/>
          </p:nvSpPr>
          <p:spPr bwMode="auto">
            <a:xfrm>
              <a:off x="7592082" y="6020192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Y771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810" name="Group 809"/>
          <p:cNvGrpSpPr/>
          <p:nvPr/>
        </p:nvGrpSpPr>
        <p:grpSpPr>
          <a:xfrm>
            <a:off x="9125828" y="4152984"/>
            <a:ext cx="1106841" cy="460785"/>
            <a:chOff x="507046" y="3634424"/>
            <a:chExt cx="1257639" cy="543214"/>
          </a:xfrm>
        </p:grpSpPr>
        <p:sp>
          <p:nvSpPr>
            <p:cNvPr id="811" name="Snip Same Side Corner Rectangle 810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812" name="TextBox 811"/>
            <p:cNvSpPr txBox="1"/>
            <p:nvPr/>
          </p:nvSpPr>
          <p:spPr>
            <a:xfrm>
              <a:off x="507046" y="3639736"/>
              <a:ext cx="1257639" cy="537902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Vav2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P52735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813" name="Group 812"/>
          <p:cNvGrpSpPr/>
          <p:nvPr/>
        </p:nvGrpSpPr>
        <p:grpSpPr>
          <a:xfrm>
            <a:off x="9380680" y="3923014"/>
            <a:ext cx="715674" cy="246221"/>
            <a:chOff x="7630433" y="4761828"/>
            <a:chExt cx="862158" cy="350481"/>
          </a:xfrm>
        </p:grpSpPr>
        <p:sp>
          <p:nvSpPr>
            <p:cNvPr id="814" name="AutoShape 162"/>
            <p:cNvSpPr>
              <a:spLocks noChangeArrowheads="1"/>
            </p:cNvSpPr>
            <p:nvPr/>
          </p:nvSpPr>
          <p:spPr bwMode="auto">
            <a:xfrm>
              <a:off x="7749549" y="4775691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FFFFFF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815" name="Text Box 163"/>
            <p:cNvSpPr txBox="1">
              <a:spLocks noChangeArrowheads="1"/>
            </p:cNvSpPr>
            <p:nvPr/>
          </p:nvSpPr>
          <p:spPr bwMode="auto">
            <a:xfrm>
              <a:off x="7630433" y="4761828"/>
              <a:ext cx="862158" cy="3504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>
                  <a:latin typeface="Arial" charset="0"/>
                </a:rPr>
                <a:t>SH2</a:t>
              </a:r>
              <a:endParaRPr lang="en-US" sz="950" dirty="0"/>
            </a:p>
          </p:txBody>
        </p:sp>
      </p:grpSp>
      <p:grpSp>
        <p:nvGrpSpPr>
          <p:cNvPr id="816" name="Group 815"/>
          <p:cNvGrpSpPr/>
          <p:nvPr/>
        </p:nvGrpSpPr>
        <p:grpSpPr>
          <a:xfrm>
            <a:off x="9329878" y="4954709"/>
            <a:ext cx="715674" cy="246221"/>
            <a:chOff x="7592082" y="6020192"/>
            <a:chExt cx="862158" cy="350482"/>
          </a:xfrm>
        </p:grpSpPr>
        <p:sp>
          <p:nvSpPr>
            <p:cNvPr id="817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818" name="Text Box 160"/>
            <p:cNvSpPr txBox="1">
              <a:spLocks noChangeArrowheads="1"/>
            </p:cNvSpPr>
            <p:nvPr/>
          </p:nvSpPr>
          <p:spPr bwMode="auto">
            <a:xfrm>
              <a:off x="7592082" y="6020192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Y142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819" name="Group 818"/>
          <p:cNvGrpSpPr/>
          <p:nvPr/>
        </p:nvGrpSpPr>
        <p:grpSpPr>
          <a:xfrm>
            <a:off x="9329878" y="4599005"/>
            <a:ext cx="715674" cy="246221"/>
            <a:chOff x="7592082" y="6020192"/>
            <a:chExt cx="862158" cy="350482"/>
          </a:xfrm>
        </p:grpSpPr>
        <p:sp>
          <p:nvSpPr>
            <p:cNvPr id="820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821" name="Text Box 160"/>
            <p:cNvSpPr txBox="1">
              <a:spLocks noChangeArrowheads="1"/>
            </p:cNvSpPr>
            <p:nvPr/>
          </p:nvSpPr>
          <p:spPr bwMode="auto">
            <a:xfrm>
              <a:off x="7592082" y="6020192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Y172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822" name="Group 821"/>
          <p:cNvGrpSpPr/>
          <p:nvPr/>
        </p:nvGrpSpPr>
        <p:grpSpPr>
          <a:xfrm>
            <a:off x="9338345" y="4776857"/>
            <a:ext cx="715674" cy="246221"/>
            <a:chOff x="7592082" y="6020192"/>
            <a:chExt cx="862158" cy="350482"/>
          </a:xfrm>
        </p:grpSpPr>
        <p:sp>
          <p:nvSpPr>
            <p:cNvPr id="823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824" name="Text Box 160"/>
            <p:cNvSpPr txBox="1">
              <a:spLocks noChangeArrowheads="1"/>
            </p:cNvSpPr>
            <p:nvPr/>
          </p:nvSpPr>
          <p:spPr bwMode="auto">
            <a:xfrm>
              <a:off x="7592082" y="6020192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Y159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sp>
        <p:nvSpPr>
          <p:cNvPr id="827" name="Snip Same Side Corner Rectangle 826"/>
          <p:cNvSpPr/>
          <p:nvPr/>
        </p:nvSpPr>
        <p:spPr bwMode="auto">
          <a:xfrm>
            <a:off x="7833207" y="5629243"/>
            <a:ext cx="950502" cy="458059"/>
          </a:xfrm>
          <a:prstGeom prst="snip2SameRect">
            <a:avLst>
              <a:gd name="adj1" fmla="val 16667"/>
              <a:gd name="adj2" fmla="val 38046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3d extrusionH="57150">
              <a:bevelT w="38100" h="38100"/>
            </a:sp3d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charset="0"/>
              <a:ea typeface="ＭＳ Ｐゴシック" charset="0"/>
            </a:endParaRPr>
          </a:p>
        </p:txBody>
      </p:sp>
      <p:sp>
        <p:nvSpPr>
          <p:cNvPr id="828" name="TextBox 827"/>
          <p:cNvSpPr txBox="1"/>
          <p:nvPr/>
        </p:nvSpPr>
        <p:spPr>
          <a:xfrm>
            <a:off x="7755038" y="5633749"/>
            <a:ext cx="1106841" cy="461921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>
              <a:lnSpc>
                <a:spcPct val="110000"/>
              </a:lnSpc>
            </a:pPr>
            <a:r>
              <a:rPr lang="en-US" sz="1100" dirty="0" smtClean="0">
                <a:solidFill>
                  <a:schemeClr val="bg1"/>
                </a:solidFill>
                <a:latin typeface="Arial" charset="0"/>
              </a:rPr>
              <a:t>SOS1</a:t>
            </a:r>
          </a:p>
          <a:p>
            <a:pPr algn="ctr">
              <a:lnSpc>
                <a:spcPct val="110000"/>
              </a:lnSpc>
            </a:pPr>
            <a:r>
              <a:rPr lang="en-US" sz="105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Arial" charset="0"/>
              </a:rPr>
              <a:t>Q07889</a:t>
            </a:r>
            <a:endParaRPr lang="en-US" sz="1050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grpSp>
        <p:nvGrpSpPr>
          <p:cNvPr id="836" name="Group 835"/>
          <p:cNvGrpSpPr/>
          <p:nvPr/>
        </p:nvGrpSpPr>
        <p:grpSpPr>
          <a:xfrm>
            <a:off x="6757482" y="1970011"/>
            <a:ext cx="1106841" cy="466427"/>
            <a:chOff x="507046" y="3634424"/>
            <a:chExt cx="1257639" cy="549865"/>
          </a:xfrm>
        </p:grpSpPr>
        <p:sp>
          <p:nvSpPr>
            <p:cNvPr id="837" name="Snip Same Side Corner Rectangle 836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838" name="TextBox 837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RASA1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P20936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839" name="Group 838"/>
          <p:cNvGrpSpPr/>
          <p:nvPr/>
        </p:nvGrpSpPr>
        <p:grpSpPr>
          <a:xfrm>
            <a:off x="6953065" y="1734787"/>
            <a:ext cx="715674" cy="246221"/>
            <a:chOff x="7630433" y="4761828"/>
            <a:chExt cx="862158" cy="350481"/>
          </a:xfrm>
        </p:grpSpPr>
        <p:sp>
          <p:nvSpPr>
            <p:cNvPr id="840" name="AutoShape 162"/>
            <p:cNvSpPr>
              <a:spLocks noChangeArrowheads="1"/>
            </p:cNvSpPr>
            <p:nvPr/>
          </p:nvSpPr>
          <p:spPr bwMode="auto">
            <a:xfrm>
              <a:off x="7749549" y="4775691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FFFFFF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841" name="Text Box 163"/>
            <p:cNvSpPr txBox="1">
              <a:spLocks noChangeArrowheads="1"/>
            </p:cNvSpPr>
            <p:nvPr/>
          </p:nvSpPr>
          <p:spPr bwMode="auto">
            <a:xfrm>
              <a:off x="7630433" y="4761828"/>
              <a:ext cx="862158" cy="3504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>
                  <a:latin typeface="Arial" charset="0"/>
                </a:rPr>
                <a:t>SH2</a:t>
              </a:r>
              <a:endParaRPr lang="en-US" sz="950" dirty="0"/>
            </a:p>
          </p:txBody>
        </p:sp>
      </p:grpSp>
      <p:grpSp>
        <p:nvGrpSpPr>
          <p:cNvPr id="842" name="Group 841"/>
          <p:cNvGrpSpPr/>
          <p:nvPr/>
        </p:nvGrpSpPr>
        <p:grpSpPr>
          <a:xfrm>
            <a:off x="6953065" y="2425440"/>
            <a:ext cx="715674" cy="246221"/>
            <a:chOff x="7592082" y="6020192"/>
            <a:chExt cx="862158" cy="350482"/>
          </a:xfrm>
        </p:grpSpPr>
        <p:sp>
          <p:nvSpPr>
            <p:cNvPr id="843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844" name="Text Box 160"/>
            <p:cNvSpPr txBox="1">
              <a:spLocks noChangeArrowheads="1"/>
            </p:cNvSpPr>
            <p:nvPr/>
          </p:nvSpPr>
          <p:spPr bwMode="auto">
            <a:xfrm>
              <a:off x="7592082" y="6020192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Y460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846" name="Group 845"/>
          <p:cNvGrpSpPr/>
          <p:nvPr/>
        </p:nvGrpSpPr>
        <p:grpSpPr>
          <a:xfrm>
            <a:off x="6757482" y="2919547"/>
            <a:ext cx="1106841" cy="466427"/>
            <a:chOff x="507046" y="3634424"/>
            <a:chExt cx="1257639" cy="549865"/>
          </a:xfrm>
        </p:grpSpPr>
        <p:sp>
          <p:nvSpPr>
            <p:cNvPr id="847" name="Snip Same Side Corner Rectangle 846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848" name="TextBox 847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err="1" smtClean="0">
                  <a:solidFill>
                    <a:schemeClr val="bg1"/>
                  </a:solidFill>
                  <a:latin typeface="Arial" charset="0"/>
                </a:rPr>
                <a:t>Cbl</a:t>
              </a:r>
              <a:endParaRPr lang="en-US" sz="1100" dirty="0" smtClean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P22681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849" name="Group 848"/>
          <p:cNvGrpSpPr/>
          <p:nvPr/>
        </p:nvGrpSpPr>
        <p:grpSpPr>
          <a:xfrm>
            <a:off x="6953065" y="2700799"/>
            <a:ext cx="715674" cy="246221"/>
            <a:chOff x="7612082" y="4815443"/>
            <a:chExt cx="862158" cy="350482"/>
          </a:xfrm>
        </p:grpSpPr>
        <p:sp>
          <p:nvSpPr>
            <p:cNvPr id="850" name="AutoShape 165"/>
            <p:cNvSpPr>
              <a:spLocks noChangeArrowheads="1"/>
            </p:cNvSpPr>
            <p:nvPr/>
          </p:nvSpPr>
          <p:spPr bwMode="auto">
            <a:xfrm>
              <a:off x="7739306" y="4831001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FFFFFF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851" name="Text Box 166"/>
            <p:cNvSpPr txBox="1">
              <a:spLocks noChangeArrowheads="1"/>
            </p:cNvSpPr>
            <p:nvPr/>
          </p:nvSpPr>
          <p:spPr bwMode="auto">
            <a:xfrm>
              <a:off x="7612082" y="4815443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>
                  <a:latin typeface="Arial" charset="0"/>
                </a:rPr>
                <a:t>PTB</a:t>
              </a:r>
              <a:endParaRPr lang="en-US" sz="950" dirty="0"/>
            </a:p>
          </p:txBody>
        </p:sp>
      </p:grpSp>
      <p:grpSp>
        <p:nvGrpSpPr>
          <p:cNvPr id="852" name="Group 851"/>
          <p:cNvGrpSpPr/>
          <p:nvPr/>
        </p:nvGrpSpPr>
        <p:grpSpPr>
          <a:xfrm>
            <a:off x="6953065" y="3358502"/>
            <a:ext cx="715674" cy="246221"/>
            <a:chOff x="7592082" y="6020192"/>
            <a:chExt cx="862158" cy="350482"/>
          </a:xfrm>
        </p:grpSpPr>
        <p:sp>
          <p:nvSpPr>
            <p:cNvPr id="853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854" name="Text Box 160"/>
            <p:cNvSpPr txBox="1">
              <a:spLocks noChangeArrowheads="1"/>
            </p:cNvSpPr>
            <p:nvPr/>
          </p:nvSpPr>
          <p:spPr bwMode="auto">
            <a:xfrm>
              <a:off x="7592082" y="6020192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Y371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cxnSp>
        <p:nvCxnSpPr>
          <p:cNvPr id="856" name="Elbow Connector 689"/>
          <p:cNvCxnSpPr/>
          <p:nvPr/>
        </p:nvCxnSpPr>
        <p:spPr bwMode="auto">
          <a:xfrm>
            <a:off x="6793806" y="6793475"/>
            <a:ext cx="274320" cy="0"/>
          </a:xfrm>
          <a:prstGeom prst="straightConnector1">
            <a:avLst/>
          </a:prstGeom>
          <a:ln w="28575" cmpd="sng">
            <a:solidFill>
              <a:srgbClr val="FFF777"/>
            </a:solidFill>
            <a:prstDash val="sysDash"/>
            <a:headEnd type="none"/>
            <a:tailEnd type="none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57" name="Elbow Connector 689"/>
          <p:cNvCxnSpPr/>
          <p:nvPr/>
        </p:nvCxnSpPr>
        <p:spPr bwMode="auto">
          <a:xfrm>
            <a:off x="6350134" y="6625059"/>
            <a:ext cx="457200" cy="0"/>
          </a:xfrm>
          <a:prstGeom prst="straightConnector1">
            <a:avLst/>
          </a:prstGeom>
          <a:ln w="28575" cmpd="sng">
            <a:solidFill>
              <a:srgbClr val="FFF777"/>
            </a:solidFill>
            <a:prstDash val="sysDash"/>
            <a:headEnd type="arrow"/>
            <a:tailEnd type="none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58" name="Elbow Connector 689"/>
          <p:cNvCxnSpPr/>
          <p:nvPr/>
        </p:nvCxnSpPr>
        <p:spPr bwMode="auto">
          <a:xfrm rot="16200000">
            <a:off x="4377626" y="4355756"/>
            <a:ext cx="4846320" cy="0"/>
          </a:xfrm>
          <a:prstGeom prst="straightConnector1">
            <a:avLst/>
          </a:prstGeom>
          <a:ln w="28575" cmpd="sng">
            <a:solidFill>
              <a:srgbClr val="FFF777"/>
            </a:solidFill>
            <a:prstDash val="sysDash"/>
            <a:headEnd type="none"/>
            <a:tailEnd type="none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59" name="Elbow Connector 689"/>
          <p:cNvCxnSpPr/>
          <p:nvPr/>
        </p:nvCxnSpPr>
        <p:spPr bwMode="auto">
          <a:xfrm rot="5400000">
            <a:off x="6967233" y="6699318"/>
            <a:ext cx="182880" cy="0"/>
          </a:xfrm>
          <a:prstGeom prst="straightConnector1">
            <a:avLst/>
          </a:prstGeom>
          <a:ln w="28575" cmpd="sng">
            <a:solidFill>
              <a:srgbClr val="FFF777"/>
            </a:solidFill>
            <a:prstDash val="sysDash"/>
            <a:headEnd type="arrow"/>
            <a:tailEnd type="none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60" name="Elbow Connector 689"/>
          <p:cNvCxnSpPr/>
          <p:nvPr/>
        </p:nvCxnSpPr>
        <p:spPr bwMode="auto">
          <a:xfrm flipH="1">
            <a:off x="6800786" y="5595968"/>
            <a:ext cx="292608" cy="0"/>
          </a:xfrm>
          <a:prstGeom prst="straightConnector1">
            <a:avLst/>
          </a:prstGeom>
          <a:ln w="28575" cmpd="sng">
            <a:solidFill>
              <a:srgbClr val="FFF777"/>
            </a:solidFill>
            <a:prstDash val="sysDash"/>
            <a:headEnd type="arrow"/>
            <a:tailEnd type="none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61" name="Elbow Connector 689"/>
          <p:cNvCxnSpPr/>
          <p:nvPr/>
        </p:nvCxnSpPr>
        <p:spPr bwMode="auto">
          <a:xfrm flipH="1">
            <a:off x="6789228" y="4073608"/>
            <a:ext cx="292608" cy="0"/>
          </a:xfrm>
          <a:prstGeom prst="straightConnector1">
            <a:avLst/>
          </a:prstGeom>
          <a:ln w="28575" cmpd="sng">
            <a:solidFill>
              <a:srgbClr val="FFF777"/>
            </a:solidFill>
            <a:prstDash val="sysDash"/>
            <a:headEnd type="arrow"/>
            <a:tailEnd type="none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62" name="Elbow Connector 689"/>
          <p:cNvCxnSpPr/>
          <p:nvPr/>
        </p:nvCxnSpPr>
        <p:spPr bwMode="auto">
          <a:xfrm>
            <a:off x="6793098" y="3853231"/>
            <a:ext cx="1920240" cy="0"/>
          </a:xfrm>
          <a:prstGeom prst="straightConnector1">
            <a:avLst/>
          </a:prstGeom>
          <a:ln w="28575" cmpd="sng">
            <a:solidFill>
              <a:srgbClr val="FFF777"/>
            </a:solidFill>
            <a:prstDash val="sysDash"/>
            <a:headEnd type="none"/>
            <a:tailEnd type="none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63" name="Elbow Connector 689"/>
          <p:cNvCxnSpPr/>
          <p:nvPr/>
        </p:nvCxnSpPr>
        <p:spPr bwMode="auto">
          <a:xfrm rot="16200000" flipV="1">
            <a:off x="8592369" y="3991317"/>
            <a:ext cx="237744" cy="0"/>
          </a:xfrm>
          <a:prstGeom prst="straightConnector1">
            <a:avLst/>
          </a:prstGeom>
          <a:ln w="28575" cmpd="sng">
            <a:solidFill>
              <a:srgbClr val="FFF777"/>
            </a:solidFill>
            <a:prstDash val="sysDash"/>
            <a:headEnd type="arrow"/>
            <a:tailEnd type="none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64" name="Elbow Connector 689"/>
          <p:cNvCxnSpPr/>
          <p:nvPr/>
        </p:nvCxnSpPr>
        <p:spPr bwMode="auto">
          <a:xfrm flipH="1">
            <a:off x="6800026" y="2890981"/>
            <a:ext cx="292608" cy="0"/>
          </a:xfrm>
          <a:prstGeom prst="straightConnector1">
            <a:avLst/>
          </a:prstGeom>
          <a:ln w="28575" cmpd="sng">
            <a:solidFill>
              <a:srgbClr val="FFF777"/>
            </a:solidFill>
            <a:prstDash val="sysDash"/>
            <a:headEnd type="arrow"/>
            <a:tailEnd type="none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65" name="Elbow Connector 689"/>
          <p:cNvCxnSpPr/>
          <p:nvPr/>
        </p:nvCxnSpPr>
        <p:spPr bwMode="auto">
          <a:xfrm flipH="1">
            <a:off x="6793098" y="1931435"/>
            <a:ext cx="292608" cy="0"/>
          </a:xfrm>
          <a:prstGeom prst="straightConnector1">
            <a:avLst/>
          </a:prstGeom>
          <a:ln w="28575" cmpd="sng">
            <a:solidFill>
              <a:srgbClr val="FFF777"/>
            </a:solidFill>
            <a:prstDash val="sysDash"/>
            <a:headEnd type="arrow"/>
            <a:tailEnd type="none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66" name="Elbow Connector 689"/>
          <p:cNvCxnSpPr/>
          <p:nvPr/>
        </p:nvCxnSpPr>
        <p:spPr bwMode="auto">
          <a:xfrm>
            <a:off x="6350134" y="6256531"/>
            <a:ext cx="365760" cy="0"/>
          </a:xfrm>
          <a:prstGeom prst="straightConnector1">
            <a:avLst/>
          </a:prstGeom>
          <a:ln w="28575" cmpd="sng">
            <a:solidFill>
              <a:srgbClr val="FFF777"/>
            </a:solidFill>
            <a:prstDash val="sysDash"/>
            <a:headEnd type="arrow"/>
            <a:tailEnd type="none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67" name="Elbow Connector 689"/>
          <p:cNvCxnSpPr/>
          <p:nvPr/>
        </p:nvCxnSpPr>
        <p:spPr bwMode="auto">
          <a:xfrm rot="16200000">
            <a:off x="4226042" y="4367575"/>
            <a:ext cx="4983480" cy="0"/>
          </a:xfrm>
          <a:prstGeom prst="straightConnector1">
            <a:avLst/>
          </a:prstGeom>
          <a:ln w="28575" cmpd="sng">
            <a:solidFill>
              <a:srgbClr val="FFF777"/>
            </a:solidFill>
            <a:prstDash val="sysDash"/>
            <a:headEnd type="none"/>
            <a:tailEnd type="none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68" name="Elbow Connector 689"/>
          <p:cNvCxnSpPr/>
          <p:nvPr/>
        </p:nvCxnSpPr>
        <p:spPr bwMode="auto">
          <a:xfrm>
            <a:off x="6708706" y="6874625"/>
            <a:ext cx="502920" cy="0"/>
          </a:xfrm>
          <a:prstGeom prst="straightConnector1">
            <a:avLst/>
          </a:prstGeom>
          <a:ln w="28575" cmpd="sng">
            <a:solidFill>
              <a:srgbClr val="FFF777"/>
            </a:solidFill>
            <a:prstDash val="sysDash"/>
            <a:headEnd type="none"/>
            <a:tailEnd type="none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69" name="Elbow Connector 689"/>
          <p:cNvCxnSpPr/>
          <p:nvPr/>
        </p:nvCxnSpPr>
        <p:spPr bwMode="auto">
          <a:xfrm rot="5400000">
            <a:off x="7083057" y="6745794"/>
            <a:ext cx="256032" cy="0"/>
          </a:xfrm>
          <a:prstGeom prst="straightConnector1">
            <a:avLst/>
          </a:prstGeom>
          <a:ln w="28575" cmpd="sng">
            <a:solidFill>
              <a:srgbClr val="FFF777"/>
            </a:solidFill>
            <a:prstDash val="sysDash"/>
            <a:headEnd type="arrow"/>
            <a:tailEnd type="none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70" name="Elbow Connector 689"/>
          <p:cNvCxnSpPr/>
          <p:nvPr/>
        </p:nvCxnSpPr>
        <p:spPr bwMode="auto">
          <a:xfrm flipH="1">
            <a:off x="6733732" y="5552918"/>
            <a:ext cx="365760" cy="0"/>
          </a:xfrm>
          <a:prstGeom prst="straightConnector1">
            <a:avLst/>
          </a:prstGeom>
          <a:ln w="28575" cmpd="sng">
            <a:solidFill>
              <a:srgbClr val="FFF777"/>
            </a:solidFill>
            <a:prstDash val="sysDash"/>
            <a:headEnd type="arrow"/>
            <a:tailEnd type="none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71" name="Elbow Connector 689"/>
          <p:cNvCxnSpPr/>
          <p:nvPr/>
        </p:nvCxnSpPr>
        <p:spPr bwMode="auto">
          <a:xfrm flipH="1">
            <a:off x="6716663" y="4037983"/>
            <a:ext cx="365760" cy="0"/>
          </a:xfrm>
          <a:prstGeom prst="straightConnector1">
            <a:avLst/>
          </a:prstGeom>
          <a:ln w="28575" cmpd="sng">
            <a:solidFill>
              <a:srgbClr val="FFF777"/>
            </a:solidFill>
            <a:prstDash val="sysDash"/>
            <a:headEnd type="arrow"/>
            <a:tailEnd type="none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72" name="Elbow Connector 689"/>
          <p:cNvCxnSpPr/>
          <p:nvPr/>
        </p:nvCxnSpPr>
        <p:spPr bwMode="auto">
          <a:xfrm>
            <a:off x="6707998" y="3803756"/>
            <a:ext cx="2606040" cy="0"/>
          </a:xfrm>
          <a:prstGeom prst="straightConnector1">
            <a:avLst/>
          </a:prstGeom>
          <a:ln w="28575" cmpd="sng">
            <a:solidFill>
              <a:srgbClr val="FFF777"/>
            </a:solidFill>
            <a:prstDash val="sysDash"/>
            <a:headEnd type="none"/>
            <a:tailEnd type="none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76" name="Elbow Connector 689"/>
          <p:cNvCxnSpPr/>
          <p:nvPr/>
        </p:nvCxnSpPr>
        <p:spPr bwMode="auto">
          <a:xfrm flipH="1">
            <a:off x="6724021" y="1880009"/>
            <a:ext cx="365760" cy="0"/>
          </a:xfrm>
          <a:prstGeom prst="straightConnector1">
            <a:avLst/>
          </a:prstGeom>
          <a:ln w="28575" cmpd="sng">
            <a:solidFill>
              <a:srgbClr val="FFF777"/>
            </a:solidFill>
            <a:prstDash val="sysDash"/>
            <a:headEnd type="arrow"/>
            <a:tailEnd type="none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77" name="Elbow Connector 689"/>
          <p:cNvCxnSpPr/>
          <p:nvPr/>
        </p:nvCxnSpPr>
        <p:spPr bwMode="auto">
          <a:xfrm>
            <a:off x="6358261" y="5942629"/>
            <a:ext cx="274320" cy="0"/>
          </a:xfrm>
          <a:prstGeom prst="straightConnector1">
            <a:avLst/>
          </a:prstGeom>
          <a:ln w="28575" cmpd="sng">
            <a:solidFill>
              <a:srgbClr val="FFF777"/>
            </a:solidFill>
            <a:prstDash val="sysDash"/>
            <a:headEnd type="arrow"/>
            <a:tailEnd type="none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78" name="Elbow Connector 689"/>
          <p:cNvCxnSpPr/>
          <p:nvPr/>
        </p:nvCxnSpPr>
        <p:spPr bwMode="auto">
          <a:xfrm rot="16200000">
            <a:off x="5652124" y="4971286"/>
            <a:ext cx="1965960" cy="0"/>
          </a:xfrm>
          <a:prstGeom prst="straightConnector1">
            <a:avLst/>
          </a:prstGeom>
          <a:ln w="28575" cmpd="sng">
            <a:solidFill>
              <a:srgbClr val="FFF777"/>
            </a:solidFill>
            <a:prstDash val="sysDash"/>
            <a:headEnd type="none"/>
            <a:tailEnd type="none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79" name="Elbow Connector 689"/>
          <p:cNvCxnSpPr/>
          <p:nvPr/>
        </p:nvCxnSpPr>
        <p:spPr bwMode="auto">
          <a:xfrm flipH="1">
            <a:off x="6620892" y="4007355"/>
            <a:ext cx="457200" cy="0"/>
          </a:xfrm>
          <a:prstGeom prst="straightConnector1">
            <a:avLst/>
          </a:prstGeom>
          <a:ln w="28575" cmpd="sng">
            <a:solidFill>
              <a:srgbClr val="FFF777"/>
            </a:solidFill>
            <a:prstDash val="sysDash"/>
            <a:headEnd type="arrow"/>
            <a:tailEnd type="none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80" name="Elbow Connector 689"/>
          <p:cNvCxnSpPr/>
          <p:nvPr/>
        </p:nvCxnSpPr>
        <p:spPr bwMode="auto">
          <a:xfrm flipH="1">
            <a:off x="6649098" y="5515224"/>
            <a:ext cx="457200" cy="0"/>
          </a:xfrm>
          <a:prstGeom prst="straightConnector1">
            <a:avLst/>
          </a:prstGeom>
          <a:ln w="28575" cmpd="sng">
            <a:solidFill>
              <a:srgbClr val="FFF777"/>
            </a:solidFill>
            <a:prstDash val="sysDash"/>
            <a:headEnd type="arrow"/>
            <a:tailEnd type="none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81" name="Elbow Connector 880"/>
          <p:cNvCxnSpPr/>
          <p:nvPr/>
        </p:nvCxnSpPr>
        <p:spPr bwMode="auto">
          <a:xfrm flipV="1">
            <a:off x="6350134" y="5482878"/>
            <a:ext cx="740664" cy="274320"/>
          </a:xfrm>
          <a:prstGeom prst="bentConnector3">
            <a:avLst>
              <a:gd name="adj1" fmla="val 30710"/>
            </a:avLst>
          </a:prstGeom>
          <a:ln w="28575" cmpd="sng">
            <a:solidFill>
              <a:srgbClr val="FFF777"/>
            </a:solidFill>
            <a:prstDash val="sysDash"/>
            <a:headEnd type="arrow"/>
            <a:tailEnd type="arrow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84" name="Elbow Connector 883"/>
          <p:cNvCxnSpPr/>
          <p:nvPr/>
        </p:nvCxnSpPr>
        <p:spPr bwMode="auto">
          <a:xfrm flipV="1">
            <a:off x="6358261" y="5353463"/>
            <a:ext cx="2834640" cy="182880"/>
          </a:xfrm>
          <a:prstGeom prst="bentConnector3">
            <a:avLst>
              <a:gd name="adj1" fmla="val 6642"/>
            </a:avLst>
          </a:prstGeom>
          <a:ln w="28575" cmpd="sng">
            <a:solidFill>
              <a:srgbClr val="FFF777"/>
            </a:solidFill>
            <a:prstDash val="sysDash"/>
            <a:headEnd type="arrow"/>
            <a:tailEnd type="none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87" name="Elbow Connector 689"/>
          <p:cNvCxnSpPr/>
          <p:nvPr/>
        </p:nvCxnSpPr>
        <p:spPr bwMode="auto">
          <a:xfrm rot="16200000">
            <a:off x="6191578" y="3627221"/>
            <a:ext cx="3474720" cy="0"/>
          </a:xfrm>
          <a:prstGeom prst="straightConnector1">
            <a:avLst/>
          </a:prstGeom>
          <a:ln w="28575" cmpd="sng">
            <a:solidFill>
              <a:srgbClr val="FFF777"/>
            </a:solidFill>
            <a:prstDash val="sysDash"/>
            <a:headEnd type="none"/>
            <a:tailEnd type="none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88" name="Elbow Connector 887"/>
          <p:cNvCxnSpPr/>
          <p:nvPr/>
        </p:nvCxnSpPr>
        <p:spPr bwMode="auto">
          <a:xfrm flipH="1">
            <a:off x="7555505" y="5379969"/>
            <a:ext cx="182880" cy="182880"/>
          </a:xfrm>
          <a:prstGeom prst="bentConnector3">
            <a:avLst>
              <a:gd name="adj1" fmla="val -1948"/>
            </a:avLst>
          </a:prstGeom>
          <a:ln w="28575" cmpd="sng">
            <a:solidFill>
              <a:srgbClr val="FFF777"/>
            </a:solidFill>
            <a:prstDash val="sysDash"/>
            <a:headEnd type="none"/>
            <a:tailEnd type="arrow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89" name="Elbow Connector 689"/>
          <p:cNvCxnSpPr/>
          <p:nvPr/>
        </p:nvCxnSpPr>
        <p:spPr bwMode="auto">
          <a:xfrm>
            <a:off x="7572215" y="4055852"/>
            <a:ext cx="365760" cy="0"/>
          </a:xfrm>
          <a:prstGeom prst="straightConnector1">
            <a:avLst/>
          </a:prstGeom>
          <a:ln w="28575" cmpd="sng">
            <a:solidFill>
              <a:srgbClr val="FFF777"/>
            </a:solidFill>
            <a:prstDash val="sysDash"/>
            <a:headEnd type="arrow"/>
            <a:tailEnd type="none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92" name="Elbow Connector 689"/>
          <p:cNvCxnSpPr/>
          <p:nvPr/>
        </p:nvCxnSpPr>
        <p:spPr bwMode="auto">
          <a:xfrm rot="16200000" flipV="1">
            <a:off x="9055360" y="5478306"/>
            <a:ext cx="256032" cy="0"/>
          </a:xfrm>
          <a:prstGeom prst="straightConnector1">
            <a:avLst/>
          </a:prstGeom>
          <a:ln w="28575" cmpd="sng">
            <a:solidFill>
              <a:srgbClr val="FFF777"/>
            </a:solidFill>
            <a:prstDash val="sysDash"/>
            <a:headEnd type="arrow"/>
            <a:tailEnd type="none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93" name="Elbow Connector 689"/>
          <p:cNvCxnSpPr/>
          <p:nvPr/>
        </p:nvCxnSpPr>
        <p:spPr bwMode="auto">
          <a:xfrm>
            <a:off x="7575634" y="2892548"/>
            <a:ext cx="365760" cy="0"/>
          </a:xfrm>
          <a:prstGeom prst="straightConnector1">
            <a:avLst/>
          </a:prstGeom>
          <a:ln w="28575" cmpd="sng">
            <a:solidFill>
              <a:srgbClr val="FFF777"/>
            </a:solidFill>
            <a:prstDash val="sysDash"/>
            <a:headEnd type="arrow"/>
            <a:tailEnd type="none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94" name="Elbow Connector 689"/>
          <p:cNvCxnSpPr/>
          <p:nvPr/>
        </p:nvCxnSpPr>
        <p:spPr bwMode="auto">
          <a:xfrm>
            <a:off x="7573729" y="1909364"/>
            <a:ext cx="365760" cy="0"/>
          </a:xfrm>
          <a:prstGeom prst="straightConnector1">
            <a:avLst/>
          </a:prstGeom>
          <a:ln w="28575" cmpd="sng">
            <a:solidFill>
              <a:srgbClr val="FFF777"/>
            </a:solidFill>
            <a:prstDash val="sysDash"/>
            <a:headEnd type="arrow"/>
            <a:tailEnd type="none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8" name="Elbow Connector 357"/>
          <p:cNvCxnSpPr/>
          <p:nvPr/>
        </p:nvCxnSpPr>
        <p:spPr bwMode="auto">
          <a:xfrm flipV="1">
            <a:off x="6348563" y="5279813"/>
            <a:ext cx="3931920" cy="73152"/>
          </a:xfrm>
          <a:prstGeom prst="bentConnector3">
            <a:avLst>
              <a:gd name="adj1" fmla="val 4017"/>
            </a:avLst>
          </a:prstGeom>
          <a:ln w="28575" cmpd="sng">
            <a:solidFill>
              <a:srgbClr val="FFF777"/>
            </a:solidFill>
            <a:prstDash val="sysDash"/>
            <a:headEnd type="arrow"/>
            <a:tailEnd type="none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0" name="Elbow Connector 689"/>
          <p:cNvCxnSpPr/>
          <p:nvPr/>
        </p:nvCxnSpPr>
        <p:spPr bwMode="auto">
          <a:xfrm rot="16200000" flipV="1">
            <a:off x="9239210" y="5422299"/>
            <a:ext cx="310896" cy="0"/>
          </a:xfrm>
          <a:prstGeom prst="straightConnector1">
            <a:avLst/>
          </a:prstGeom>
          <a:ln w="28575" cmpd="sng">
            <a:solidFill>
              <a:srgbClr val="FFF777"/>
            </a:solidFill>
            <a:prstDash val="sysDash"/>
            <a:headEnd type="arrow"/>
            <a:tailEnd type="none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1" name="Elbow Connector 689"/>
          <p:cNvCxnSpPr/>
          <p:nvPr/>
        </p:nvCxnSpPr>
        <p:spPr bwMode="auto">
          <a:xfrm rot="16200000" flipV="1">
            <a:off x="8281146" y="5440610"/>
            <a:ext cx="310896" cy="0"/>
          </a:xfrm>
          <a:prstGeom prst="straightConnector1">
            <a:avLst/>
          </a:prstGeom>
          <a:ln w="28575" cmpd="sng">
            <a:solidFill>
              <a:srgbClr val="FFF777"/>
            </a:solidFill>
            <a:prstDash val="sysDash"/>
            <a:headEnd type="arrow"/>
            <a:tailEnd type="none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2" name="Elbow Connector 689"/>
          <p:cNvCxnSpPr/>
          <p:nvPr/>
        </p:nvCxnSpPr>
        <p:spPr bwMode="auto">
          <a:xfrm rot="5400000" flipV="1">
            <a:off x="8745925" y="5248520"/>
            <a:ext cx="3108960" cy="0"/>
          </a:xfrm>
          <a:prstGeom prst="straightConnector1">
            <a:avLst/>
          </a:prstGeom>
          <a:ln w="28575" cmpd="sng">
            <a:solidFill>
              <a:srgbClr val="FFF777"/>
            </a:solidFill>
            <a:prstDash val="sysDash"/>
            <a:headEnd type="none"/>
            <a:tailEnd type="none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3" name="Elbow Connector 689"/>
          <p:cNvCxnSpPr/>
          <p:nvPr/>
        </p:nvCxnSpPr>
        <p:spPr bwMode="auto">
          <a:xfrm>
            <a:off x="7364026" y="6793475"/>
            <a:ext cx="2944368" cy="0"/>
          </a:xfrm>
          <a:prstGeom prst="straightConnector1">
            <a:avLst/>
          </a:prstGeom>
          <a:ln w="28575" cmpd="sng">
            <a:solidFill>
              <a:srgbClr val="FFF777"/>
            </a:solidFill>
            <a:prstDash val="sysDash"/>
            <a:headEnd type="none"/>
            <a:tailEnd type="none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4" name="Elbow Connector 689"/>
          <p:cNvCxnSpPr/>
          <p:nvPr/>
        </p:nvCxnSpPr>
        <p:spPr bwMode="auto">
          <a:xfrm rot="5400000">
            <a:off x="7282111" y="6708918"/>
            <a:ext cx="182880" cy="0"/>
          </a:xfrm>
          <a:prstGeom prst="straightConnector1">
            <a:avLst/>
          </a:prstGeom>
          <a:ln w="28575" cmpd="sng">
            <a:solidFill>
              <a:srgbClr val="FFF777"/>
            </a:solidFill>
            <a:prstDash val="sysDash"/>
            <a:headEnd type="arrow"/>
            <a:tailEnd type="none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7" name="Elbow Connector 689"/>
          <p:cNvCxnSpPr/>
          <p:nvPr/>
        </p:nvCxnSpPr>
        <p:spPr bwMode="auto">
          <a:xfrm>
            <a:off x="7737037" y="3703356"/>
            <a:ext cx="2560320" cy="0"/>
          </a:xfrm>
          <a:prstGeom prst="straightConnector1">
            <a:avLst/>
          </a:prstGeom>
          <a:ln w="28575" cmpd="sng">
            <a:solidFill>
              <a:srgbClr val="FFF777"/>
            </a:solidFill>
            <a:prstDash val="sysDash"/>
            <a:headEnd type="none"/>
            <a:tailEnd type="none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9" name="Elbow Connector 368"/>
          <p:cNvCxnSpPr/>
          <p:nvPr/>
        </p:nvCxnSpPr>
        <p:spPr bwMode="auto">
          <a:xfrm flipH="1">
            <a:off x="7565030" y="3711096"/>
            <a:ext cx="182880" cy="274320"/>
          </a:xfrm>
          <a:prstGeom prst="bentConnector3">
            <a:avLst>
              <a:gd name="adj1" fmla="val -1948"/>
            </a:avLst>
          </a:prstGeom>
          <a:ln w="28575" cmpd="sng">
            <a:solidFill>
              <a:srgbClr val="FFF777"/>
            </a:solidFill>
            <a:prstDash val="sysDash"/>
            <a:headEnd type="none"/>
            <a:tailEnd type="arrow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0" name="Elbow Connector 689"/>
          <p:cNvCxnSpPr/>
          <p:nvPr/>
        </p:nvCxnSpPr>
        <p:spPr bwMode="auto">
          <a:xfrm rot="16200000" flipV="1">
            <a:off x="8402304" y="3898262"/>
            <a:ext cx="411480" cy="0"/>
          </a:xfrm>
          <a:prstGeom prst="straightConnector1">
            <a:avLst/>
          </a:prstGeom>
          <a:ln w="28575" cmpd="sng">
            <a:solidFill>
              <a:srgbClr val="FFF777"/>
            </a:solidFill>
            <a:prstDash val="sysDash"/>
            <a:headEnd type="arrow"/>
            <a:tailEnd type="none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1" name="Elbow Connector 689"/>
          <p:cNvCxnSpPr/>
          <p:nvPr/>
        </p:nvCxnSpPr>
        <p:spPr bwMode="auto">
          <a:xfrm rot="5400000" flipV="1">
            <a:off x="7086837" y="2756917"/>
            <a:ext cx="1874520" cy="0"/>
          </a:xfrm>
          <a:prstGeom prst="straightConnector1">
            <a:avLst/>
          </a:prstGeom>
          <a:ln w="28575" cmpd="sng">
            <a:solidFill>
              <a:srgbClr val="FFF777"/>
            </a:solidFill>
            <a:prstDash val="sysDash"/>
            <a:headEnd type="none"/>
            <a:tailEnd type="none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2" name="Elbow Connector 689"/>
          <p:cNvCxnSpPr/>
          <p:nvPr/>
        </p:nvCxnSpPr>
        <p:spPr bwMode="auto">
          <a:xfrm>
            <a:off x="7572656" y="2814096"/>
            <a:ext cx="457200" cy="0"/>
          </a:xfrm>
          <a:prstGeom prst="straightConnector1">
            <a:avLst/>
          </a:prstGeom>
          <a:ln w="28575" cmpd="sng">
            <a:solidFill>
              <a:srgbClr val="FFF777"/>
            </a:solidFill>
            <a:prstDash val="sysDash"/>
            <a:headEnd type="arrow"/>
            <a:tailEnd type="none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3" name="Elbow Connector 689"/>
          <p:cNvCxnSpPr/>
          <p:nvPr/>
        </p:nvCxnSpPr>
        <p:spPr bwMode="auto">
          <a:xfrm>
            <a:off x="7566897" y="1829976"/>
            <a:ext cx="457200" cy="0"/>
          </a:xfrm>
          <a:prstGeom prst="straightConnector1">
            <a:avLst/>
          </a:prstGeom>
          <a:ln w="28575" cmpd="sng">
            <a:solidFill>
              <a:srgbClr val="FFF777"/>
            </a:solidFill>
            <a:prstDash val="sysDash"/>
            <a:headEnd type="arrow"/>
            <a:tailEnd type="none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4" name="Elbow Connector 373"/>
          <p:cNvCxnSpPr/>
          <p:nvPr/>
        </p:nvCxnSpPr>
        <p:spPr bwMode="auto">
          <a:xfrm flipH="1">
            <a:off x="7540015" y="5267399"/>
            <a:ext cx="137160" cy="228600"/>
          </a:xfrm>
          <a:prstGeom prst="bentConnector3">
            <a:avLst>
              <a:gd name="adj1" fmla="val -1948"/>
            </a:avLst>
          </a:prstGeom>
          <a:ln w="28575" cmpd="sng">
            <a:solidFill>
              <a:srgbClr val="FFF777"/>
            </a:solidFill>
            <a:prstDash val="sysDash"/>
            <a:headEnd type="none"/>
            <a:tailEnd type="arrow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5" name="Elbow Connector 374"/>
          <p:cNvCxnSpPr/>
          <p:nvPr/>
        </p:nvCxnSpPr>
        <p:spPr bwMode="auto">
          <a:xfrm flipV="1">
            <a:off x="6359907" y="2823621"/>
            <a:ext cx="722376" cy="1828800"/>
          </a:xfrm>
          <a:prstGeom prst="bentConnector3">
            <a:avLst>
              <a:gd name="adj1" fmla="val 29592"/>
            </a:avLst>
          </a:prstGeom>
          <a:ln w="28575" cmpd="sng">
            <a:solidFill>
              <a:srgbClr val="FFF777"/>
            </a:solidFill>
            <a:prstDash val="sysDash"/>
            <a:headEnd type="arrow"/>
            <a:tailEnd type="arrow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6" name="Elbow Connector 375"/>
          <p:cNvCxnSpPr/>
          <p:nvPr/>
        </p:nvCxnSpPr>
        <p:spPr bwMode="auto">
          <a:xfrm flipV="1">
            <a:off x="6360047" y="3642143"/>
            <a:ext cx="2971800" cy="640080"/>
          </a:xfrm>
          <a:prstGeom prst="bentConnector3">
            <a:avLst>
              <a:gd name="adj1" fmla="val 5267"/>
            </a:avLst>
          </a:prstGeom>
          <a:ln w="28575" cmpd="sng">
            <a:solidFill>
              <a:srgbClr val="FFF777"/>
            </a:solidFill>
            <a:prstDash val="sysDash"/>
            <a:headEnd type="arrow"/>
            <a:tailEnd type="none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9" name="Elbow Connector 378"/>
          <p:cNvCxnSpPr/>
          <p:nvPr/>
        </p:nvCxnSpPr>
        <p:spPr bwMode="auto">
          <a:xfrm>
            <a:off x="9350897" y="3642205"/>
            <a:ext cx="137160" cy="365760"/>
          </a:xfrm>
          <a:prstGeom prst="bentConnector3">
            <a:avLst>
              <a:gd name="adj1" fmla="val -1948"/>
            </a:avLst>
          </a:prstGeom>
          <a:ln w="28575" cmpd="sng">
            <a:solidFill>
              <a:srgbClr val="FFF777"/>
            </a:solidFill>
            <a:prstDash val="sysDash"/>
            <a:headEnd type="none"/>
            <a:tailEnd type="arrow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0" name="Elbow Connector 689"/>
          <p:cNvCxnSpPr/>
          <p:nvPr/>
        </p:nvCxnSpPr>
        <p:spPr bwMode="auto">
          <a:xfrm rot="5400000" flipV="1">
            <a:off x="8324212" y="4405959"/>
            <a:ext cx="1554480" cy="0"/>
          </a:xfrm>
          <a:prstGeom prst="straightConnector1">
            <a:avLst/>
          </a:prstGeom>
          <a:ln w="28575" cmpd="sng">
            <a:solidFill>
              <a:srgbClr val="FFF777"/>
            </a:solidFill>
            <a:prstDash val="sysDash"/>
            <a:headEnd type="none"/>
            <a:tailEnd type="none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1" name="Elbow Connector 689"/>
          <p:cNvCxnSpPr/>
          <p:nvPr/>
        </p:nvCxnSpPr>
        <p:spPr bwMode="auto">
          <a:xfrm rot="10800000" flipV="1">
            <a:off x="8296484" y="5200930"/>
            <a:ext cx="822960" cy="0"/>
          </a:xfrm>
          <a:prstGeom prst="straightConnector1">
            <a:avLst/>
          </a:prstGeom>
          <a:ln w="28575" cmpd="sng">
            <a:solidFill>
              <a:srgbClr val="FFF777"/>
            </a:solidFill>
            <a:prstDash val="sysDash"/>
            <a:headEnd type="none"/>
            <a:tailEnd type="none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2" name="Elbow Connector 689"/>
          <p:cNvCxnSpPr/>
          <p:nvPr/>
        </p:nvCxnSpPr>
        <p:spPr bwMode="auto">
          <a:xfrm rot="16200000" flipV="1">
            <a:off x="8087979" y="5402254"/>
            <a:ext cx="411480" cy="0"/>
          </a:xfrm>
          <a:prstGeom prst="straightConnector1">
            <a:avLst/>
          </a:prstGeom>
          <a:ln w="28575" cmpd="sng">
            <a:solidFill>
              <a:srgbClr val="FFF777"/>
            </a:solidFill>
            <a:prstDash val="sysDash"/>
            <a:headEnd type="arrow"/>
            <a:tailEnd type="none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3" name="Elbow Connector 689"/>
          <p:cNvCxnSpPr/>
          <p:nvPr/>
        </p:nvCxnSpPr>
        <p:spPr bwMode="auto">
          <a:xfrm rot="16200000" flipV="1">
            <a:off x="8232378" y="3865426"/>
            <a:ext cx="484632" cy="0"/>
          </a:xfrm>
          <a:prstGeom prst="straightConnector1">
            <a:avLst/>
          </a:prstGeom>
          <a:ln w="28575" cmpd="sng">
            <a:solidFill>
              <a:srgbClr val="FFF777"/>
            </a:solidFill>
            <a:prstDash val="sysDash"/>
            <a:headEnd type="arrow"/>
            <a:tailEnd type="none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4" name="Elbow Connector 689"/>
          <p:cNvCxnSpPr/>
          <p:nvPr/>
        </p:nvCxnSpPr>
        <p:spPr bwMode="auto">
          <a:xfrm rot="5400000" flipV="1">
            <a:off x="7113315" y="2625960"/>
            <a:ext cx="2011680" cy="0"/>
          </a:xfrm>
          <a:prstGeom prst="straightConnector1">
            <a:avLst/>
          </a:prstGeom>
          <a:ln w="28575" cmpd="sng">
            <a:solidFill>
              <a:srgbClr val="FFF777"/>
            </a:solidFill>
            <a:prstDash val="sysDash"/>
            <a:headEnd type="none"/>
            <a:tailEnd type="none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5" name="Elbow Connector 689"/>
          <p:cNvCxnSpPr/>
          <p:nvPr/>
        </p:nvCxnSpPr>
        <p:spPr bwMode="auto">
          <a:xfrm>
            <a:off x="7230123" y="1632170"/>
            <a:ext cx="914400" cy="0"/>
          </a:xfrm>
          <a:prstGeom prst="straightConnector1">
            <a:avLst/>
          </a:prstGeom>
          <a:ln w="28575" cmpd="sng">
            <a:solidFill>
              <a:srgbClr val="FFF777"/>
            </a:solidFill>
            <a:prstDash val="sysDash"/>
            <a:headEnd type="none"/>
            <a:tailEnd type="none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6" name="Elbow Connector 689"/>
          <p:cNvCxnSpPr/>
          <p:nvPr/>
        </p:nvCxnSpPr>
        <p:spPr bwMode="auto">
          <a:xfrm rot="5400000">
            <a:off x="7106938" y="1531462"/>
            <a:ext cx="256032" cy="0"/>
          </a:xfrm>
          <a:prstGeom prst="straightConnector1">
            <a:avLst/>
          </a:prstGeom>
          <a:ln w="28575" cmpd="sng">
            <a:solidFill>
              <a:srgbClr val="FFF777"/>
            </a:solidFill>
            <a:prstDash val="sysDash"/>
            <a:headEnd type="arrow"/>
            <a:tailEnd type="none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7" name="Elbow Connector 689"/>
          <p:cNvCxnSpPr/>
          <p:nvPr/>
        </p:nvCxnSpPr>
        <p:spPr bwMode="auto">
          <a:xfrm>
            <a:off x="7566897" y="1782351"/>
            <a:ext cx="548640" cy="0"/>
          </a:xfrm>
          <a:prstGeom prst="straightConnector1">
            <a:avLst/>
          </a:prstGeom>
          <a:ln w="28575" cmpd="sng">
            <a:solidFill>
              <a:srgbClr val="FFF777"/>
            </a:solidFill>
            <a:prstDash val="sysDash"/>
            <a:headEnd type="arrow"/>
            <a:tailEnd type="none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9" name="Elbow Connector 388"/>
          <p:cNvCxnSpPr/>
          <p:nvPr/>
        </p:nvCxnSpPr>
        <p:spPr bwMode="auto">
          <a:xfrm flipV="1">
            <a:off x="6350522" y="3956468"/>
            <a:ext cx="731520" cy="182880"/>
          </a:xfrm>
          <a:prstGeom prst="bentConnector3">
            <a:avLst>
              <a:gd name="adj1" fmla="val 15503"/>
            </a:avLst>
          </a:prstGeom>
          <a:ln w="28575" cmpd="sng">
            <a:solidFill>
              <a:srgbClr val="FFF777"/>
            </a:solidFill>
            <a:prstDash val="sysDash"/>
            <a:headEnd type="arrow"/>
            <a:tailEnd type="arrow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3" name="Elbow Connector 689"/>
          <p:cNvCxnSpPr/>
          <p:nvPr/>
        </p:nvCxnSpPr>
        <p:spPr bwMode="auto">
          <a:xfrm rot="5400000" flipV="1">
            <a:off x="5274976" y="2750002"/>
            <a:ext cx="2377440" cy="0"/>
          </a:xfrm>
          <a:prstGeom prst="straightConnector1">
            <a:avLst/>
          </a:prstGeom>
          <a:ln w="28575" cmpd="sng">
            <a:solidFill>
              <a:srgbClr val="FFF777"/>
            </a:solidFill>
            <a:prstDash val="sysDash"/>
            <a:headEnd type="none"/>
            <a:tailEnd type="none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4" name="Elbow Connector 689"/>
          <p:cNvCxnSpPr/>
          <p:nvPr/>
        </p:nvCxnSpPr>
        <p:spPr bwMode="auto">
          <a:xfrm>
            <a:off x="6458598" y="1564829"/>
            <a:ext cx="1828800" cy="0"/>
          </a:xfrm>
          <a:prstGeom prst="straightConnector1">
            <a:avLst/>
          </a:prstGeom>
          <a:ln w="28575" cmpd="sng">
            <a:solidFill>
              <a:srgbClr val="FFF777"/>
            </a:solidFill>
            <a:prstDash val="sysDash"/>
            <a:headEnd type="none"/>
            <a:tailEnd type="none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5" name="Elbow Connector 689"/>
          <p:cNvCxnSpPr/>
          <p:nvPr/>
        </p:nvCxnSpPr>
        <p:spPr bwMode="auto">
          <a:xfrm rot="5400000">
            <a:off x="8157858" y="1479360"/>
            <a:ext cx="182880" cy="0"/>
          </a:xfrm>
          <a:prstGeom prst="straightConnector1">
            <a:avLst/>
          </a:prstGeom>
          <a:ln w="28575" cmpd="sng">
            <a:solidFill>
              <a:srgbClr val="FFF777"/>
            </a:solidFill>
            <a:prstDash val="sysDash"/>
            <a:headEnd type="arrow"/>
            <a:tailEnd type="none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6" name="Elbow Connector 689"/>
          <p:cNvCxnSpPr/>
          <p:nvPr/>
        </p:nvCxnSpPr>
        <p:spPr bwMode="auto">
          <a:xfrm rot="5400000">
            <a:off x="7291636" y="1488885"/>
            <a:ext cx="182880" cy="0"/>
          </a:xfrm>
          <a:prstGeom prst="straightConnector1">
            <a:avLst/>
          </a:prstGeom>
          <a:ln w="28575" cmpd="sng">
            <a:solidFill>
              <a:srgbClr val="FFF777"/>
            </a:solidFill>
            <a:prstDash val="sysDash"/>
            <a:headEnd type="arrow"/>
            <a:tailEnd type="none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7" name="Elbow Connector 689"/>
          <p:cNvCxnSpPr/>
          <p:nvPr/>
        </p:nvCxnSpPr>
        <p:spPr bwMode="auto">
          <a:xfrm flipH="1">
            <a:off x="6461056" y="2771619"/>
            <a:ext cx="621792" cy="0"/>
          </a:xfrm>
          <a:prstGeom prst="straightConnector1">
            <a:avLst/>
          </a:prstGeom>
          <a:ln w="28575" cmpd="sng">
            <a:solidFill>
              <a:srgbClr val="FFF777"/>
            </a:solidFill>
            <a:prstDash val="sysDash"/>
            <a:headEnd type="arrow"/>
            <a:tailEnd type="none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9" name="Elbow Connector 689"/>
          <p:cNvCxnSpPr/>
          <p:nvPr/>
        </p:nvCxnSpPr>
        <p:spPr bwMode="auto">
          <a:xfrm>
            <a:off x="6350134" y="3775181"/>
            <a:ext cx="228600" cy="0"/>
          </a:xfrm>
          <a:prstGeom prst="straightConnector1">
            <a:avLst/>
          </a:prstGeom>
          <a:ln w="28575" cmpd="sng">
            <a:solidFill>
              <a:srgbClr val="FFF777"/>
            </a:solidFill>
            <a:prstDash val="sysDash"/>
            <a:headEnd type="arrow"/>
            <a:tailEnd type="none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3" name="Elbow Connector 689"/>
          <p:cNvCxnSpPr/>
          <p:nvPr/>
        </p:nvCxnSpPr>
        <p:spPr bwMode="auto">
          <a:xfrm>
            <a:off x="6348563" y="3570675"/>
            <a:ext cx="1920240" cy="0"/>
          </a:xfrm>
          <a:prstGeom prst="straightConnector1">
            <a:avLst/>
          </a:prstGeom>
          <a:ln w="28575" cmpd="sng">
            <a:solidFill>
              <a:srgbClr val="FFF777"/>
            </a:solidFill>
            <a:prstDash val="sysDash"/>
            <a:headEnd type="arrow"/>
            <a:tailEnd type="none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4" name="Elbow Connector 689"/>
          <p:cNvCxnSpPr/>
          <p:nvPr/>
        </p:nvCxnSpPr>
        <p:spPr bwMode="auto">
          <a:xfrm rot="16200000">
            <a:off x="7324331" y="2644296"/>
            <a:ext cx="1874520" cy="0"/>
          </a:xfrm>
          <a:prstGeom prst="straightConnector1">
            <a:avLst/>
          </a:prstGeom>
          <a:ln w="28575" cmpd="sng">
            <a:solidFill>
              <a:srgbClr val="FFF777"/>
            </a:solidFill>
            <a:prstDash val="sysDash"/>
            <a:headEnd type="none"/>
            <a:tailEnd type="none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5" name="Elbow Connector 689"/>
          <p:cNvCxnSpPr/>
          <p:nvPr/>
        </p:nvCxnSpPr>
        <p:spPr bwMode="auto">
          <a:xfrm>
            <a:off x="7077723" y="1708370"/>
            <a:ext cx="1280160" cy="0"/>
          </a:xfrm>
          <a:prstGeom prst="straightConnector1">
            <a:avLst/>
          </a:prstGeom>
          <a:ln w="28575" cmpd="sng">
            <a:solidFill>
              <a:srgbClr val="FFF777"/>
            </a:solidFill>
            <a:prstDash val="sysDash"/>
            <a:headEnd type="none"/>
            <a:tailEnd type="none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6" name="Elbow Connector 689"/>
          <p:cNvCxnSpPr/>
          <p:nvPr/>
        </p:nvCxnSpPr>
        <p:spPr bwMode="auto">
          <a:xfrm rot="5400000">
            <a:off x="6930258" y="1562425"/>
            <a:ext cx="310896" cy="0"/>
          </a:xfrm>
          <a:prstGeom prst="straightConnector1">
            <a:avLst/>
          </a:prstGeom>
          <a:ln w="28575" cmpd="sng">
            <a:solidFill>
              <a:srgbClr val="FFF777"/>
            </a:solidFill>
            <a:prstDash val="sysDash"/>
            <a:headEnd type="arrow"/>
            <a:tailEnd type="none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7" name="Elbow Connector 689"/>
          <p:cNvCxnSpPr/>
          <p:nvPr/>
        </p:nvCxnSpPr>
        <p:spPr bwMode="auto">
          <a:xfrm rot="5400000">
            <a:off x="8205846" y="1567721"/>
            <a:ext cx="320040" cy="0"/>
          </a:xfrm>
          <a:prstGeom prst="straightConnector1">
            <a:avLst/>
          </a:prstGeom>
          <a:ln w="28575" cmpd="sng">
            <a:solidFill>
              <a:srgbClr val="FFF777"/>
            </a:solidFill>
            <a:prstDash val="sysDash"/>
            <a:headEnd type="arrow"/>
            <a:tailEnd type="none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8" name="Elbow Connector 689"/>
          <p:cNvCxnSpPr/>
          <p:nvPr/>
        </p:nvCxnSpPr>
        <p:spPr bwMode="auto">
          <a:xfrm>
            <a:off x="6358261" y="2711729"/>
            <a:ext cx="2011680" cy="0"/>
          </a:xfrm>
          <a:prstGeom prst="straightConnector1">
            <a:avLst/>
          </a:prstGeom>
          <a:ln w="28575" cmpd="sng">
            <a:solidFill>
              <a:srgbClr val="FFF777"/>
            </a:solidFill>
            <a:prstDash val="sysDash"/>
            <a:headEnd type="arrow"/>
            <a:tailEnd type="none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9" name="Elbow Connector 689"/>
          <p:cNvCxnSpPr/>
          <p:nvPr/>
        </p:nvCxnSpPr>
        <p:spPr bwMode="auto">
          <a:xfrm rot="16200000">
            <a:off x="7750188" y="3313885"/>
            <a:ext cx="1234440" cy="0"/>
          </a:xfrm>
          <a:prstGeom prst="straightConnector1">
            <a:avLst/>
          </a:prstGeom>
          <a:ln w="28575" cmpd="sng">
            <a:solidFill>
              <a:srgbClr val="FFF777"/>
            </a:solidFill>
            <a:prstDash val="sysDash"/>
            <a:headEnd type="none"/>
            <a:tailEnd type="none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1" name="Elbow Connector 689"/>
          <p:cNvCxnSpPr/>
          <p:nvPr/>
        </p:nvCxnSpPr>
        <p:spPr bwMode="auto">
          <a:xfrm>
            <a:off x="7569819" y="3938722"/>
            <a:ext cx="822960" cy="0"/>
          </a:xfrm>
          <a:prstGeom prst="straightConnector1">
            <a:avLst/>
          </a:prstGeom>
          <a:ln w="28575" cmpd="sng">
            <a:solidFill>
              <a:srgbClr val="FFF777"/>
            </a:solidFill>
            <a:prstDash val="sysDash"/>
            <a:headEnd type="arrow"/>
            <a:tailEnd type="none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2" name="Elbow Connector 660"/>
          <p:cNvCxnSpPr/>
          <p:nvPr/>
        </p:nvCxnSpPr>
        <p:spPr bwMode="auto">
          <a:xfrm rot="16200000" flipV="1">
            <a:off x="9574968" y="3230309"/>
            <a:ext cx="0" cy="5806440"/>
          </a:xfrm>
          <a:prstGeom prst="straightConnector1">
            <a:avLst/>
          </a:prstGeom>
          <a:ln w="28575" cmpd="sng">
            <a:solidFill>
              <a:srgbClr val="90B1D0"/>
            </a:solidFill>
            <a:headEnd type="none" w="med" len="med"/>
            <a:tailEnd type="none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413" name="Elbow Connector 601"/>
          <p:cNvCxnSpPr/>
          <p:nvPr/>
        </p:nvCxnSpPr>
        <p:spPr bwMode="auto">
          <a:xfrm rot="10800000" flipH="1" flipV="1">
            <a:off x="6668521" y="5093220"/>
            <a:ext cx="411480" cy="0"/>
          </a:xfrm>
          <a:prstGeom prst="straightConnector1">
            <a:avLst/>
          </a:prstGeom>
          <a:ln w="28575" cmpd="sng">
            <a:solidFill>
              <a:srgbClr val="00C100"/>
            </a:solidFill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414" name="Elbow Connector 601"/>
          <p:cNvCxnSpPr/>
          <p:nvPr/>
        </p:nvCxnSpPr>
        <p:spPr bwMode="auto">
          <a:xfrm rot="10800000" flipH="1" flipV="1">
            <a:off x="6653950" y="4856021"/>
            <a:ext cx="411480" cy="0"/>
          </a:xfrm>
          <a:prstGeom prst="straightConnector1">
            <a:avLst/>
          </a:prstGeom>
          <a:ln w="28575" cmpd="sng">
            <a:solidFill>
              <a:srgbClr val="00C100"/>
            </a:solidFill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417" name="Elbow Connector 601"/>
          <p:cNvCxnSpPr/>
          <p:nvPr/>
        </p:nvCxnSpPr>
        <p:spPr bwMode="auto">
          <a:xfrm flipH="1">
            <a:off x="7545831" y="4650626"/>
            <a:ext cx="318492" cy="0"/>
          </a:xfrm>
          <a:prstGeom prst="straightConnector1">
            <a:avLst/>
          </a:prstGeom>
          <a:ln w="28575" cmpd="sng">
            <a:solidFill>
              <a:srgbClr val="90B1D0"/>
            </a:solidFill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429" name="Elbow Connector 660"/>
          <p:cNvCxnSpPr/>
          <p:nvPr/>
        </p:nvCxnSpPr>
        <p:spPr bwMode="auto">
          <a:xfrm>
            <a:off x="8002020" y="4866787"/>
            <a:ext cx="0" cy="321643"/>
          </a:xfrm>
          <a:prstGeom prst="straightConnector1">
            <a:avLst/>
          </a:prstGeom>
          <a:ln w="28575" cmpd="sng">
            <a:solidFill>
              <a:srgbClr val="00C100"/>
            </a:solidFill>
            <a:headEnd type="none" w="med" len="med"/>
            <a:tailEnd type="none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430" name="Elbow Connector 601"/>
          <p:cNvCxnSpPr/>
          <p:nvPr/>
        </p:nvCxnSpPr>
        <p:spPr bwMode="auto">
          <a:xfrm flipH="1">
            <a:off x="8829402" y="4677645"/>
            <a:ext cx="363499" cy="0"/>
          </a:xfrm>
          <a:prstGeom prst="straightConnector1">
            <a:avLst/>
          </a:prstGeom>
          <a:ln w="28575" cmpd="sng">
            <a:solidFill>
              <a:srgbClr val="90B1D0"/>
            </a:solidFill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431" name="Elbow Connector 601"/>
          <p:cNvCxnSpPr/>
          <p:nvPr/>
        </p:nvCxnSpPr>
        <p:spPr bwMode="auto">
          <a:xfrm flipH="1">
            <a:off x="8813283" y="5076526"/>
            <a:ext cx="365313" cy="0"/>
          </a:xfrm>
          <a:prstGeom prst="straightConnector1">
            <a:avLst/>
          </a:prstGeom>
          <a:ln w="28575" cmpd="sng">
            <a:solidFill>
              <a:srgbClr val="90B1D0"/>
            </a:solidFill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438" name="Elbow Connector 601"/>
          <p:cNvCxnSpPr/>
          <p:nvPr/>
        </p:nvCxnSpPr>
        <p:spPr bwMode="auto">
          <a:xfrm>
            <a:off x="7983879" y="4864402"/>
            <a:ext cx="320040" cy="0"/>
          </a:xfrm>
          <a:prstGeom prst="straightConnector1">
            <a:avLst/>
          </a:prstGeom>
          <a:ln w="28575" cmpd="sng">
            <a:solidFill>
              <a:srgbClr val="00C100"/>
            </a:solidFill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446" name="Elbow Connector 601"/>
          <p:cNvCxnSpPr/>
          <p:nvPr/>
        </p:nvCxnSpPr>
        <p:spPr bwMode="auto">
          <a:xfrm flipH="1">
            <a:off x="9919715" y="4694878"/>
            <a:ext cx="294985" cy="0"/>
          </a:xfrm>
          <a:prstGeom prst="straightConnector1">
            <a:avLst/>
          </a:prstGeom>
          <a:ln w="28575" cmpd="sng">
            <a:solidFill>
              <a:srgbClr val="90B1D0"/>
            </a:solidFill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447" name="Elbow Connector 601"/>
          <p:cNvCxnSpPr/>
          <p:nvPr/>
        </p:nvCxnSpPr>
        <p:spPr bwMode="auto">
          <a:xfrm flipH="1">
            <a:off x="9928997" y="5093759"/>
            <a:ext cx="285703" cy="0"/>
          </a:xfrm>
          <a:prstGeom prst="straightConnector1">
            <a:avLst/>
          </a:prstGeom>
          <a:ln w="28575" cmpd="sng">
            <a:solidFill>
              <a:srgbClr val="90B1D0"/>
            </a:solidFill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448" name="Elbow Connector 601"/>
          <p:cNvCxnSpPr/>
          <p:nvPr/>
        </p:nvCxnSpPr>
        <p:spPr bwMode="auto">
          <a:xfrm flipH="1">
            <a:off x="9937826" y="4890102"/>
            <a:ext cx="276874" cy="0"/>
          </a:xfrm>
          <a:prstGeom prst="straightConnector1">
            <a:avLst/>
          </a:prstGeom>
          <a:ln w="28575" cmpd="sng">
            <a:solidFill>
              <a:srgbClr val="90B1D0"/>
            </a:solidFill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449" name="Elbow Connector 601"/>
          <p:cNvCxnSpPr/>
          <p:nvPr/>
        </p:nvCxnSpPr>
        <p:spPr bwMode="auto">
          <a:xfrm flipH="1">
            <a:off x="7590047" y="3476650"/>
            <a:ext cx="1568677" cy="0"/>
          </a:xfrm>
          <a:prstGeom prst="straightConnector1">
            <a:avLst/>
          </a:prstGeom>
          <a:ln w="28575" cmpd="sng">
            <a:solidFill>
              <a:srgbClr val="90B1D0"/>
            </a:solidFill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451" name="Elbow Connector 601"/>
          <p:cNvCxnSpPr/>
          <p:nvPr/>
        </p:nvCxnSpPr>
        <p:spPr bwMode="auto">
          <a:xfrm flipH="1">
            <a:off x="7579570" y="2559763"/>
            <a:ext cx="2643963" cy="0"/>
          </a:xfrm>
          <a:prstGeom prst="straightConnector1">
            <a:avLst/>
          </a:prstGeom>
          <a:ln w="28575" cmpd="sng">
            <a:solidFill>
              <a:srgbClr val="90B1D0"/>
            </a:solidFill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grpSp>
        <p:nvGrpSpPr>
          <p:cNvPr id="452" name="Group 451"/>
          <p:cNvGrpSpPr/>
          <p:nvPr/>
        </p:nvGrpSpPr>
        <p:grpSpPr>
          <a:xfrm>
            <a:off x="10206215" y="984570"/>
            <a:ext cx="1106841" cy="460785"/>
            <a:chOff x="507046" y="3634424"/>
            <a:chExt cx="1257639" cy="543214"/>
          </a:xfrm>
        </p:grpSpPr>
        <p:sp>
          <p:nvSpPr>
            <p:cNvPr id="453" name="Snip Same Side Corner Rectangle 452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454" name="TextBox 453"/>
            <p:cNvSpPr txBox="1"/>
            <p:nvPr/>
          </p:nvSpPr>
          <p:spPr>
            <a:xfrm>
              <a:off x="507046" y="3639736"/>
              <a:ext cx="1257639" cy="537902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ANXA1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P04083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455" name="Group 454"/>
          <p:cNvGrpSpPr/>
          <p:nvPr/>
        </p:nvGrpSpPr>
        <p:grpSpPr>
          <a:xfrm>
            <a:off x="10376770" y="758992"/>
            <a:ext cx="715674" cy="246221"/>
            <a:chOff x="7592082" y="6020192"/>
            <a:chExt cx="862158" cy="350482"/>
          </a:xfrm>
        </p:grpSpPr>
        <p:sp>
          <p:nvSpPr>
            <p:cNvPr id="456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457" name="Text Box 160"/>
            <p:cNvSpPr txBox="1">
              <a:spLocks noChangeArrowheads="1"/>
            </p:cNvSpPr>
            <p:nvPr/>
          </p:nvSpPr>
          <p:spPr bwMode="auto">
            <a:xfrm>
              <a:off x="7592082" y="6020192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Y20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462" name="Group 773"/>
          <p:cNvGrpSpPr/>
          <p:nvPr/>
        </p:nvGrpSpPr>
        <p:grpSpPr>
          <a:xfrm>
            <a:off x="12666934" y="2935127"/>
            <a:ext cx="715674" cy="246221"/>
            <a:chOff x="7620676" y="5024219"/>
            <a:chExt cx="862158" cy="350482"/>
          </a:xfrm>
        </p:grpSpPr>
        <p:sp>
          <p:nvSpPr>
            <p:cNvPr id="469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470" name="Text Box 154"/>
            <p:cNvSpPr txBox="1">
              <a:spLocks noChangeArrowheads="1"/>
            </p:cNvSpPr>
            <p:nvPr/>
          </p:nvSpPr>
          <p:spPr bwMode="auto">
            <a:xfrm>
              <a:off x="7620676" y="5024219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+Y13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463" name="Group 776"/>
          <p:cNvGrpSpPr/>
          <p:nvPr/>
        </p:nvGrpSpPr>
        <p:grpSpPr>
          <a:xfrm>
            <a:off x="12666934" y="2530496"/>
            <a:ext cx="715674" cy="246221"/>
            <a:chOff x="7620676" y="5024219"/>
            <a:chExt cx="862158" cy="350482"/>
          </a:xfrm>
        </p:grpSpPr>
        <p:sp>
          <p:nvSpPr>
            <p:cNvPr id="467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468" name="Text Box 154"/>
            <p:cNvSpPr txBox="1">
              <a:spLocks noChangeArrowheads="1"/>
            </p:cNvSpPr>
            <p:nvPr/>
          </p:nvSpPr>
          <p:spPr bwMode="auto">
            <a:xfrm>
              <a:off x="7620676" y="5024219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+Y92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464" name="Group 779"/>
          <p:cNvGrpSpPr/>
          <p:nvPr/>
        </p:nvGrpSpPr>
        <p:grpSpPr>
          <a:xfrm>
            <a:off x="12666934" y="2732811"/>
            <a:ext cx="715674" cy="246221"/>
            <a:chOff x="7592073" y="6020188"/>
            <a:chExt cx="862157" cy="350482"/>
          </a:xfrm>
        </p:grpSpPr>
        <p:sp>
          <p:nvSpPr>
            <p:cNvPr id="465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FF0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466" name="Text Box 160"/>
            <p:cNvSpPr txBox="1">
              <a:spLocks noChangeArrowheads="1"/>
            </p:cNvSpPr>
            <p:nvPr/>
          </p:nvSpPr>
          <p:spPr bwMode="auto">
            <a:xfrm>
              <a:off x="7592073" y="6020188"/>
              <a:ext cx="862157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-Y86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483" name="Group 482"/>
          <p:cNvGrpSpPr/>
          <p:nvPr/>
        </p:nvGrpSpPr>
        <p:grpSpPr>
          <a:xfrm>
            <a:off x="12346241" y="3138539"/>
            <a:ext cx="1340126" cy="445087"/>
            <a:chOff x="371271" y="1139280"/>
            <a:chExt cx="1522707" cy="524707"/>
          </a:xfrm>
        </p:grpSpPr>
        <p:sp>
          <p:nvSpPr>
            <p:cNvPr id="484" name="Rounded Rectangle 483"/>
            <p:cNvSpPr/>
            <p:nvPr/>
          </p:nvSpPr>
          <p:spPr bwMode="auto">
            <a:xfrm>
              <a:off x="587934" y="1143949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9083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485" name="Rectangle 484"/>
            <p:cNvSpPr/>
            <p:nvPr/>
          </p:nvSpPr>
          <p:spPr>
            <a:xfrm>
              <a:off x="371271" y="1139280"/>
              <a:ext cx="1522707" cy="51794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000" dirty="0" smtClean="0">
                  <a:solidFill>
                    <a:schemeClr val="bg1"/>
                  </a:solidFill>
                  <a:latin typeface="Arial" charset="0"/>
                </a:rPr>
                <a:t>GRK2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P25098</a:t>
              </a:r>
              <a:endParaRPr lang="en-US" sz="105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498" name="Group 497"/>
          <p:cNvGrpSpPr/>
          <p:nvPr/>
        </p:nvGrpSpPr>
        <p:grpSpPr>
          <a:xfrm>
            <a:off x="12449224" y="1996629"/>
            <a:ext cx="1106841" cy="460785"/>
            <a:chOff x="507046" y="4525112"/>
            <a:chExt cx="1257639" cy="543214"/>
          </a:xfrm>
        </p:grpSpPr>
        <p:sp>
          <p:nvSpPr>
            <p:cNvPr id="499" name="Snip Same Side Corner Rectangle 498"/>
            <p:cNvSpPr/>
            <p:nvPr/>
          </p:nvSpPr>
          <p:spPr bwMode="auto">
            <a:xfrm>
              <a:off x="595865" y="4525112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02B61A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500" name="TextBox 499"/>
            <p:cNvSpPr txBox="1"/>
            <p:nvPr/>
          </p:nvSpPr>
          <p:spPr>
            <a:xfrm>
              <a:off x="507046" y="4530424"/>
              <a:ext cx="1257639" cy="537902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CALM1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rgbClr val="C5F2C6"/>
                  </a:solidFill>
                  <a:latin typeface="Arial" charset="0"/>
                </a:rPr>
                <a:t>P62158</a:t>
              </a:r>
              <a:endParaRPr lang="en-US" sz="1050" dirty="0">
                <a:solidFill>
                  <a:srgbClr val="C5F2C6"/>
                </a:solidFill>
              </a:endParaRPr>
            </a:p>
          </p:txBody>
        </p:sp>
      </p:grpSp>
      <p:grpSp>
        <p:nvGrpSpPr>
          <p:cNvPr id="501" name="Group 500"/>
          <p:cNvGrpSpPr/>
          <p:nvPr/>
        </p:nvGrpSpPr>
        <p:grpSpPr>
          <a:xfrm>
            <a:off x="12669276" y="1591883"/>
            <a:ext cx="715674" cy="246221"/>
            <a:chOff x="7592082" y="6020192"/>
            <a:chExt cx="862158" cy="350482"/>
          </a:xfrm>
        </p:grpSpPr>
        <p:sp>
          <p:nvSpPr>
            <p:cNvPr id="505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511" name="Text Box 160"/>
            <p:cNvSpPr txBox="1">
              <a:spLocks noChangeArrowheads="1"/>
            </p:cNvSpPr>
            <p:nvPr/>
          </p:nvSpPr>
          <p:spPr bwMode="auto">
            <a:xfrm>
              <a:off x="7592082" y="6020192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Y139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517" name="Group 516"/>
          <p:cNvGrpSpPr/>
          <p:nvPr/>
        </p:nvGrpSpPr>
        <p:grpSpPr>
          <a:xfrm>
            <a:off x="12669276" y="1784347"/>
            <a:ext cx="715674" cy="246221"/>
            <a:chOff x="7592082" y="6020192"/>
            <a:chExt cx="862158" cy="350482"/>
          </a:xfrm>
        </p:grpSpPr>
        <p:sp>
          <p:nvSpPr>
            <p:cNvPr id="522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523" name="Text Box 160"/>
            <p:cNvSpPr txBox="1">
              <a:spLocks noChangeArrowheads="1"/>
            </p:cNvSpPr>
            <p:nvPr/>
          </p:nvSpPr>
          <p:spPr bwMode="auto">
            <a:xfrm>
              <a:off x="7592082" y="6020192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Y99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525" name="Group 524"/>
          <p:cNvGrpSpPr/>
          <p:nvPr/>
        </p:nvGrpSpPr>
        <p:grpSpPr>
          <a:xfrm>
            <a:off x="12446224" y="1100758"/>
            <a:ext cx="1106841" cy="460785"/>
            <a:chOff x="507046" y="2817700"/>
            <a:chExt cx="1257639" cy="543214"/>
          </a:xfrm>
        </p:grpSpPr>
        <p:sp>
          <p:nvSpPr>
            <p:cNvPr id="526" name="Snip Same Side Corner Rectangle 525"/>
            <p:cNvSpPr/>
            <p:nvPr/>
          </p:nvSpPr>
          <p:spPr bwMode="auto">
            <a:xfrm>
              <a:off x="595865" y="2817700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FF8A0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527" name="TextBox 526"/>
            <p:cNvSpPr txBox="1"/>
            <p:nvPr/>
          </p:nvSpPr>
          <p:spPr>
            <a:xfrm>
              <a:off x="507046" y="2823012"/>
              <a:ext cx="1257639" cy="537902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CTNNB1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rgbClr val="984807"/>
                  </a:solidFill>
                  <a:latin typeface="Arial" charset="0"/>
                </a:rPr>
                <a:t>P35222</a:t>
              </a:r>
              <a:endParaRPr lang="en-US" sz="1050" dirty="0">
                <a:solidFill>
                  <a:srgbClr val="984807"/>
                </a:solidFill>
              </a:endParaRPr>
            </a:p>
          </p:txBody>
        </p:sp>
      </p:grpSp>
      <p:grpSp>
        <p:nvGrpSpPr>
          <p:cNvPr id="528" name="Group 527"/>
          <p:cNvGrpSpPr/>
          <p:nvPr/>
        </p:nvGrpSpPr>
        <p:grpSpPr>
          <a:xfrm>
            <a:off x="12655871" y="867510"/>
            <a:ext cx="715674" cy="246221"/>
            <a:chOff x="7620676" y="5024219"/>
            <a:chExt cx="862158" cy="350482"/>
          </a:xfrm>
        </p:grpSpPr>
        <p:sp>
          <p:nvSpPr>
            <p:cNvPr id="529" name="AutoShape 153"/>
            <p:cNvSpPr>
              <a:spLocks noChangeArrowheads="1"/>
            </p:cNvSpPr>
            <p:nvPr/>
          </p:nvSpPr>
          <p:spPr bwMode="auto">
            <a:xfrm>
              <a:off x="7746665" y="5030716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530" name="Text Box 154"/>
            <p:cNvSpPr txBox="1">
              <a:spLocks noChangeArrowheads="1"/>
            </p:cNvSpPr>
            <p:nvPr/>
          </p:nvSpPr>
          <p:spPr bwMode="auto">
            <a:xfrm>
              <a:off x="7620676" y="5024219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+Y654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534" name="Group 533"/>
          <p:cNvGrpSpPr/>
          <p:nvPr/>
        </p:nvGrpSpPr>
        <p:grpSpPr>
          <a:xfrm>
            <a:off x="10281430" y="4813962"/>
            <a:ext cx="1106841" cy="460784"/>
            <a:chOff x="473789" y="5344549"/>
            <a:chExt cx="1257639" cy="543213"/>
          </a:xfrm>
        </p:grpSpPr>
        <p:sp>
          <p:nvSpPr>
            <p:cNvPr id="535" name="Snip Same Side Corner Rectangle 534"/>
            <p:cNvSpPr/>
            <p:nvPr/>
          </p:nvSpPr>
          <p:spPr bwMode="auto">
            <a:xfrm>
              <a:off x="562608" y="5344549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BDB70C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536" name="TextBox 535"/>
            <p:cNvSpPr txBox="1"/>
            <p:nvPr/>
          </p:nvSpPr>
          <p:spPr>
            <a:xfrm>
              <a:off x="473789" y="5349860"/>
              <a:ext cx="1257639" cy="537902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rgbClr val="262626"/>
                  </a:solidFill>
                  <a:latin typeface="Arial" charset="0"/>
                </a:rPr>
                <a:t>EPB41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rgbClr val="7F773E"/>
                  </a:solidFill>
                  <a:latin typeface="Arial" charset="0"/>
                </a:rPr>
                <a:t>P11171</a:t>
              </a:r>
              <a:endParaRPr lang="en-US" sz="1050" dirty="0">
                <a:solidFill>
                  <a:srgbClr val="7F773E"/>
                </a:solidFill>
              </a:endParaRPr>
            </a:p>
          </p:txBody>
        </p:sp>
      </p:grpSp>
      <p:grpSp>
        <p:nvGrpSpPr>
          <p:cNvPr id="537" name="Group 536"/>
          <p:cNvGrpSpPr/>
          <p:nvPr/>
        </p:nvGrpSpPr>
        <p:grpSpPr>
          <a:xfrm>
            <a:off x="10434526" y="4564229"/>
            <a:ext cx="715674" cy="246221"/>
            <a:chOff x="7592082" y="6020192"/>
            <a:chExt cx="862158" cy="350482"/>
          </a:xfrm>
        </p:grpSpPr>
        <p:sp>
          <p:nvSpPr>
            <p:cNvPr id="538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539" name="Text Box 160"/>
            <p:cNvSpPr txBox="1">
              <a:spLocks noChangeArrowheads="1"/>
            </p:cNvSpPr>
            <p:nvPr/>
          </p:nvSpPr>
          <p:spPr bwMode="auto">
            <a:xfrm>
              <a:off x="7592082" y="6020192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Y660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541" name="Group 540"/>
          <p:cNvGrpSpPr/>
          <p:nvPr/>
        </p:nvGrpSpPr>
        <p:grpSpPr>
          <a:xfrm>
            <a:off x="10230702" y="2696665"/>
            <a:ext cx="1106841" cy="466427"/>
            <a:chOff x="507046" y="3634424"/>
            <a:chExt cx="1257639" cy="549865"/>
          </a:xfrm>
        </p:grpSpPr>
        <p:sp>
          <p:nvSpPr>
            <p:cNvPr id="542" name="Snip Same Side Corner Rectangle 541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543" name="TextBox 542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EPS15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P42566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544" name="Group 543"/>
          <p:cNvGrpSpPr/>
          <p:nvPr/>
        </p:nvGrpSpPr>
        <p:grpSpPr>
          <a:xfrm>
            <a:off x="10436039" y="2449706"/>
            <a:ext cx="715674" cy="246221"/>
            <a:chOff x="7592082" y="6020192"/>
            <a:chExt cx="862158" cy="350482"/>
          </a:xfrm>
        </p:grpSpPr>
        <p:sp>
          <p:nvSpPr>
            <p:cNvPr id="545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546" name="Text Box 160"/>
            <p:cNvSpPr txBox="1">
              <a:spLocks noChangeArrowheads="1"/>
            </p:cNvSpPr>
            <p:nvPr/>
          </p:nvSpPr>
          <p:spPr bwMode="auto">
            <a:xfrm>
              <a:off x="7592082" y="6020192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Y849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548" name="Group 547"/>
          <p:cNvGrpSpPr/>
          <p:nvPr/>
        </p:nvGrpSpPr>
        <p:grpSpPr>
          <a:xfrm>
            <a:off x="11354403" y="3662698"/>
            <a:ext cx="1106841" cy="466427"/>
            <a:chOff x="473789" y="5344549"/>
            <a:chExt cx="1257639" cy="549865"/>
          </a:xfrm>
        </p:grpSpPr>
        <p:sp>
          <p:nvSpPr>
            <p:cNvPr id="549" name="Snip Same Side Corner Rectangle 548"/>
            <p:cNvSpPr/>
            <p:nvPr/>
          </p:nvSpPr>
          <p:spPr bwMode="auto">
            <a:xfrm>
              <a:off x="562608" y="5344549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BDB70C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550" name="TextBox 549"/>
            <p:cNvSpPr txBox="1"/>
            <p:nvPr/>
          </p:nvSpPr>
          <p:spPr>
            <a:xfrm>
              <a:off x="473789" y="5349861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rgbClr val="262626"/>
                  </a:solidFill>
                  <a:latin typeface="Arial" charset="0"/>
                </a:rPr>
                <a:t>EZR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rgbClr val="7F773E"/>
                  </a:solidFill>
                  <a:latin typeface="Arial" charset="0"/>
                </a:rPr>
                <a:t>P15311</a:t>
              </a:r>
              <a:endParaRPr lang="en-US" sz="1050" dirty="0">
                <a:solidFill>
                  <a:srgbClr val="7F773E"/>
                </a:solidFill>
              </a:endParaRPr>
            </a:p>
          </p:txBody>
        </p:sp>
      </p:grpSp>
      <p:grpSp>
        <p:nvGrpSpPr>
          <p:cNvPr id="551" name="Group 550"/>
          <p:cNvGrpSpPr/>
          <p:nvPr/>
        </p:nvGrpSpPr>
        <p:grpSpPr>
          <a:xfrm>
            <a:off x="11559866" y="3446865"/>
            <a:ext cx="715674" cy="246221"/>
            <a:chOff x="7592082" y="6020192"/>
            <a:chExt cx="862158" cy="350482"/>
          </a:xfrm>
        </p:grpSpPr>
        <p:sp>
          <p:nvSpPr>
            <p:cNvPr id="552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553" name="Text Box 160"/>
            <p:cNvSpPr txBox="1">
              <a:spLocks noChangeArrowheads="1"/>
            </p:cNvSpPr>
            <p:nvPr/>
          </p:nvSpPr>
          <p:spPr bwMode="auto">
            <a:xfrm>
              <a:off x="7592082" y="6020192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S146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554" name="Group 553"/>
          <p:cNvGrpSpPr/>
          <p:nvPr/>
        </p:nvGrpSpPr>
        <p:grpSpPr>
          <a:xfrm>
            <a:off x="11559866" y="3258458"/>
            <a:ext cx="715674" cy="246221"/>
            <a:chOff x="7592082" y="6020192"/>
            <a:chExt cx="862158" cy="350482"/>
          </a:xfrm>
        </p:grpSpPr>
        <p:sp>
          <p:nvSpPr>
            <p:cNvPr id="555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556" name="Text Box 160"/>
            <p:cNvSpPr txBox="1">
              <a:spLocks noChangeArrowheads="1"/>
            </p:cNvSpPr>
            <p:nvPr/>
          </p:nvSpPr>
          <p:spPr bwMode="auto">
            <a:xfrm>
              <a:off x="7592082" y="6020192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Y354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558" name="Group 557"/>
          <p:cNvGrpSpPr/>
          <p:nvPr/>
        </p:nvGrpSpPr>
        <p:grpSpPr>
          <a:xfrm>
            <a:off x="12467940" y="5588585"/>
            <a:ext cx="1106841" cy="466427"/>
            <a:chOff x="507046" y="3634424"/>
            <a:chExt cx="1257639" cy="549865"/>
          </a:xfrm>
        </p:grpSpPr>
        <p:sp>
          <p:nvSpPr>
            <p:cNvPr id="559" name="Snip Same Side Corner Rectangle 558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560" name="TextBox 559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Gab1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Q13480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561" name="Group 560"/>
          <p:cNvGrpSpPr/>
          <p:nvPr/>
        </p:nvGrpSpPr>
        <p:grpSpPr>
          <a:xfrm>
            <a:off x="12666934" y="4230557"/>
            <a:ext cx="715674" cy="246221"/>
            <a:chOff x="7592082" y="6020192"/>
            <a:chExt cx="862158" cy="350482"/>
          </a:xfrm>
        </p:grpSpPr>
        <p:sp>
          <p:nvSpPr>
            <p:cNvPr id="562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563" name="Text Box 160"/>
            <p:cNvSpPr txBox="1">
              <a:spLocks noChangeArrowheads="1"/>
            </p:cNvSpPr>
            <p:nvPr/>
          </p:nvSpPr>
          <p:spPr bwMode="auto">
            <a:xfrm>
              <a:off x="7592082" y="6020192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Y589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564" name="Group 563"/>
          <p:cNvGrpSpPr/>
          <p:nvPr/>
        </p:nvGrpSpPr>
        <p:grpSpPr>
          <a:xfrm>
            <a:off x="12666934" y="4612479"/>
            <a:ext cx="715674" cy="246221"/>
            <a:chOff x="7592082" y="6020192"/>
            <a:chExt cx="862158" cy="350482"/>
          </a:xfrm>
        </p:grpSpPr>
        <p:sp>
          <p:nvSpPr>
            <p:cNvPr id="565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566" name="Text Box 160"/>
            <p:cNvSpPr txBox="1">
              <a:spLocks noChangeArrowheads="1"/>
            </p:cNvSpPr>
            <p:nvPr/>
          </p:nvSpPr>
          <p:spPr bwMode="auto">
            <a:xfrm>
              <a:off x="7592082" y="6020192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Y447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567" name="Group 566"/>
          <p:cNvGrpSpPr/>
          <p:nvPr/>
        </p:nvGrpSpPr>
        <p:grpSpPr>
          <a:xfrm>
            <a:off x="12666934" y="5376319"/>
            <a:ext cx="715674" cy="246221"/>
            <a:chOff x="7592082" y="6020192"/>
            <a:chExt cx="862158" cy="350482"/>
          </a:xfrm>
        </p:grpSpPr>
        <p:sp>
          <p:nvSpPr>
            <p:cNvPr id="568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569" name="Text Box 160"/>
            <p:cNvSpPr txBox="1">
              <a:spLocks noChangeArrowheads="1"/>
            </p:cNvSpPr>
            <p:nvPr/>
          </p:nvSpPr>
          <p:spPr bwMode="auto">
            <a:xfrm>
              <a:off x="7592082" y="6020192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Y285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570" name="Group 569"/>
          <p:cNvGrpSpPr/>
          <p:nvPr/>
        </p:nvGrpSpPr>
        <p:grpSpPr>
          <a:xfrm>
            <a:off x="12666934" y="4994401"/>
            <a:ext cx="715674" cy="246221"/>
            <a:chOff x="7592082" y="6020192"/>
            <a:chExt cx="862158" cy="350482"/>
          </a:xfrm>
        </p:grpSpPr>
        <p:sp>
          <p:nvSpPr>
            <p:cNvPr id="571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572" name="Text Box 160"/>
            <p:cNvSpPr txBox="1">
              <a:spLocks noChangeArrowheads="1"/>
            </p:cNvSpPr>
            <p:nvPr/>
          </p:nvSpPr>
          <p:spPr bwMode="auto">
            <a:xfrm>
              <a:off x="7592082" y="6020192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Y373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573" name="Group 572"/>
          <p:cNvGrpSpPr/>
          <p:nvPr/>
        </p:nvGrpSpPr>
        <p:grpSpPr>
          <a:xfrm>
            <a:off x="12666934" y="3848635"/>
            <a:ext cx="715674" cy="246221"/>
            <a:chOff x="7592082" y="6020192"/>
            <a:chExt cx="862158" cy="350482"/>
          </a:xfrm>
        </p:grpSpPr>
        <p:sp>
          <p:nvSpPr>
            <p:cNvPr id="574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578" name="Text Box 160"/>
            <p:cNvSpPr txBox="1">
              <a:spLocks noChangeArrowheads="1"/>
            </p:cNvSpPr>
            <p:nvPr/>
          </p:nvSpPr>
          <p:spPr bwMode="auto">
            <a:xfrm>
              <a:off x="7592082" y="6020192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Y659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579" name="Group 578"/>
          <p:cNvGrpSpPr/>
          <p:nvPr/>
        </p:nvGrpSpPr>
        <p:grpSpPr>
          <a:xfrm>
            <a:off x="12666934" y="4039596"/>
            <a:ext cx="715674" cy="246221"/>
            <a:chOff x="7592082" y="6020192"/>
            <a:chExt cx="862158" cy="350482"/>
          </a:xfrm>
        </p:grpSpPr>
        <p:sp>
          <p:nvSpPr>
            <p:cNvPr id="580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581" name="Text Box 160"/>
            <p:cNvSpPr txBox="1">
              <a:spLocks noChangeArrowheads="1"/>
            </p:cNvSpPr>
            <p:nvPr/>
          </p:nvSpPr>
          <p:spPr bwMode="auto">
            <a:xfrm>
              <a:off x="7592082" y="6020192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Y627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582" name="Group 581"/>
          <p:cNvGrpSpPr/>
          <p:nvPr/>
        </p:nvGrpSpPr>
        <p:grpSpPr>
          <a:xfrm>
            <a:off x="12666934" y="4421518"/>
            <a:ext cx="715674" cy="246221"/>
            <a:chOff x="7592082" y="6020192"/>
            <a:chExt cx="862158" cy="350482"/>
          </a:xfrm>
        </p:grpSpPr>
        <p:sp>
          <p:nvSpPr>
            <p:cNvPr id="583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 dirty="0"/>
            </a:p>
          </p:txBody>
        </p:sp>
        <p:sp>
          <p:nvSpPr>
            <p:cNvPr id="584" name="Text Box 160"/>
            <p:cNvSpPr txBox="1">
              <a:spLocks noChangeArrowheads="1"/>
            </p:cNvSpPr>
            <p:nvPr/>
          </p:nvSpPr>
          <p:spPr bwMode="auto">
            <a:xfrm>
              <a:off x="7592082" y="6020192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585" name="Group 584"/>
          <p:cNvGrpSpPr/>
          <p:nvPr/>
        </p:nvGrpSpPr>
        <p:grpSpPr>
          <a:xfrm>
            <a:off x="12666934" y="5185362"/>
            <a:ext cx="715674" cy="246221"/>
            <a:chOff x="7592082" y="6020192"/>
            <a:chExt cx="862158" cy="350482"/>
          </a:xfrm>
        </p:grpSpPr>
        <p:sp>
          <p:nvSpPr>
            <p:cNvPr id="586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587" name="Text Box 160"/>
            <p:cNvSpPr txBox="1">
              <a:spLocks noChangeArrowheads="1"/>
            </p:cNvSpPr>
            <p:nvPr/>
          </p:nvSpPr>
          <p:spPr bwMode="auto">
            <a:xfrm>
              <a:off x="7592082" y="6020192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Y307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588" name="Group 587"/>
          <p:cNvGrpSpPr/>
          <p:nvPr/>
        </p:nvGrpSpPr>
        <p:grpSpPr>
          <a:xfrm>
            <a:off x="12666934" y="4803440"/>
            <a:ext cx="715674" cy="246221"/>
            <a:chOff x="7592082" y="6020192"/>
            <a:chExt cx="862158" cy="350482"/>
          </a:xfrm>
        </p:grpSpPr>
        <p:sp>
          <p:nvSpPr>
            <p:cNvPr id="589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590" name="Text Box 160"/>
            <p:cNvSpPr txBox="1">
              <a:spLocks noChangeArrowheads="1"/>
            </p:cNvSpPr>
            <p:nvPr/>
          </p:nvSpPr>
          <p:spPr bwMode="auto">
            <a:xfrm>
              <a:off x="7592082" y="6020192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Y406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sp>
        <p:nvSpPr>
          <p:cNvPr id="592" name="Text Box 160"/>
          <p:cNvSpPr txBox="1">
            <a:spLocks noChangeArrowheads="1"/>
          </p:cNvSpPr>
          <p:nvPr/>
        </p:nvSpPr>
        <p:spPr bwMode="auto">
          <a:xfrm>
            <a:off x="12664959" y="4417621"/>
            <a:ext cx="715674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950" dirty="0" smtClean="0">
                <a:solidFill>
                  <a:srgbClr val="FFFFFF"/>
                </a:solidFill>
                <a:latin typeface="Arial" charset="0"/>
              </a:rPr>
              <a:t>Y472</a:t>
            </a:r>
            <a:endParaRPr lang="en-US" sz="950" dirty="0">
              <a:solidFill>
                <a:srgbClr val="FFFFFF"/>
              </a:solidFill>
            </a:endParaRPr>
          </a:p>
        </p:txBody>
      </p:sp>
      <p:grpSp>
        <p:nvGrpSpPr>
          <p:cNvPr id="642" name="Group 641"/>
          <p:cNvGrpSpPr/>
          <p:nvPr/>
        </p:nvGrpSpPr>
        <p:grpSpPr>
          <a:xfrm>
            <a:off x="11359499" y="984854"/>
            <a:ext cx="1106841" cy="460785"/>
            <a:chOff x="507046" y="3634424"/>
            <a:chExt cx="1257639" cy="543214"/>
          </a:xfrm>
        </p:grpSpPr>
        <p:sp>
          <p:nvSpPr>
            <p:cNvPr id="653" name="Snip Same Side Corner Rectangle 652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654" name="TextBox 653"/>
            <p:cNvSpPr txBox="1"/>
            <p:nvPr/>
          </p:nvSpPr>
          <p:spPr>
            <a:xfrm>
              <a:off x="507046" y="3639736"/>
              <a:ext cx="1257639" cy="537902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GRF1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Q13972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655" name="Group 654"/>
          <p:cNvGrpSpPr/>
          <p:nvPr/>
        </p:nvGrpSpPr>
        <p:grpSpPr>
          <a:xfrm>
            <a:off x="11562349" y="748963"/>
            <a:ext cx="715674" cy="246221"/>
            <a:chOff x="7592082" y="6020192"/>
            <a:chExt cx="862158" cy="350482"/>
          </a:xfrm>
        </p:grpSpPr>
        <p:sp>
          <p:nvSpPr>
            <p:cNvPr id="656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657" name="Text Box 160"/>
            <p:cNvSpPr txBox="1">
              <a:spLocks noChangeArrowheads="1"/>
            </p:cNvSpPr>
            <p:nvPr/>
          </p:nvSpPr>
          <p:spPr bwMode="auto">
            <a:xfrm>
              <a:off x="7592082" y="6020192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Y1105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664" name="Group 663"/>
          <p:cNvGrpSpPr/>
          <p:nvPr/>
        </p:nvGrpSpPr>
        <p:grpSpPr>
          <a:xfrm>
            <a:off x="10276217" y="5595683"/>
            <a:ext cx="1106841" cy="460784"/>
            <a:chOff x="473789" y="5344549"/>
            <a:chExt cx="1257639" cy="543213"/>
          </a:xfrm>
        </p:grpSpPr>
        <p:sp>
          <p:nvSpPr>
            <p:cNvPr id="665" name="Snip Same Side Corner Rectangle 664"/>
            <p:cNvSpPr/>
            <p:nvPr/>
          </p:nvSpPr>
          <p:spPr bwMode="auto">
            <a:xfrm>
              <a:off x="562608" y="5344549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BDB70C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676" name="TextBox 675"/>
            <p:cNvSpPr txBox="1"/>
            <p:nvPr/>
          </p:nvSpPr>
          <p:spPr>
            <a:xfrm>
              <a:off x="473789" y="5349860"/>
              <a:ext cx="1257639" cy="537902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rgbClr val="262626"/>
                  </a:solidFill>
                  <a:latin typeface="Arial" charset="0"/>
                </a:rPr>
                <a:t>MUC1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rgbClr val="7F773E"/>
                  </a:solidFill>
                  <a:latin typeface="Arial" charset="0"/>
                </a:rPr>
                <a:t>P15941</a:t>
              </a:r>
              <a:endParaRPr lang="en-US" sz="1050" dirty="0">
                <a:solidFill>
                  <a:srgbClr val="7F773E"/>
                </a:solidFill>
              </a:endParaRPr>
            </a:p>
          </p:txBody>
        </p:sp>
      </p:grpSp>
      <p:grpSp>
        <p:nvGrpSpPr>
          <p:cNvPr id="677" name="Group 676"/>
          <p:cNvGrpSpPr/>
          <p:nvPr/>
        </p:nvGrpSpPr>
        <p:grpSpPr>
          <a:xfrm>
            <a:off x="10458058" y="5371158"/>
            <a:ext cx="715674" cy="246221"/>
            <a:chOff x="7592082" y="6020192"/>
            <a:chExt cx="862158" cy="350482"/>
          </a:xfrm>
        </p:grpSpPr>
        <p:sp>
          <p:nvSpPr>
            <p:cNvPr id="678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679" name="Text Box 160"/>
            <p:cNvSpPr txBox="1">
              <a:spLocks noChangeArrowheads="1"/>
            </p:cNvSpPr>
            <p:nvPr/>
          </p:nvSpPr>
          <p:spPr bwMode="auto">
            <a:xfrm>
              <a:off x="7592082" y="6020192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Y1229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696" name="Group 695"/>
          <p:cNvGrpSpPr/>
          <p:nvPr/>
        </p:nvGrpSpPr>
        <p:grpSpPr>
          <a:xfrm>
            <a:off x="10210714" y="1703528"/>
            <a:ext cx="1106841" cy="460785"/>
            <a:chOff x="507046" y="3634424"/>
            <a:chExt cx="1257639" cy="543214"/>
          </a:xfrm>
        </p:grpSpPr>
        <p:sp>
          <p:nvSpPr>
            <p:cNvPr id="697" name="Snip Same Side Corner Rectangle 696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698" name="TextBox 697"/>
            <p:cNvSpPr txBox="1"/>
            <p:nvPr/>
          </p:nvSpPr>
          <p:spPr>
            <a:xfrm>
              <a:off x="507046" y="3639736"/>
              <a:ext cx="1257639" cy="537902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PCNA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P1200z4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729" name="Group 728"/>
          <p:cNvGrpSpPr/>
          <p:nvPr/>
        </p:nvGrpSpPr>
        <p:grpSpPr>
          <a:xfrm>
            <a:off x="10410638" y="1492125"/>
            <a:ext cx="715674" cy="246221"/>
            <a:chOff x="8652875" y="2491657"/>
            <a:chExt cx="862158" cy="350482"/>
          </a:xfrm>
        </p:grpSpPr>
        <p:sp>
          <p:nvSpPr>
            <p:cNvPr id="744" name="AutoShape 153"/>
            <p:cNvSpPr>
              <a:spLocks noChangeArrowheads="1"/>
            </p:cNvSpPr>
            <p:nvPr/>
          </p:nvSpPr>
          <p:spPr bwMode="auto">
            <a:xfrm>
              <a:off x="8783837" y="2499859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761" name="Text Box 154"/>
            <p:cNvSpPr txBox="1">
              <a:spLocks noChangeArrowheads="1"/>
            </p:cNvSpPr>
            <p:nvPr/>
          </p:nvSpPr>
          <p:spPr bwMode="auto">
            <a:xfrm>
              <a:off x="8652875" y="2491657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+Y211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767" name="Group 766"/>
          <p:cNvGrpSpPr/>
          <p:nvPr/>
        </p:nvGrpSpPr>
        <p:grpSpPr>
          <a:xfrm>
            <a:off x="11241457" y="2687962"/>
            <a:ext cx="1340126" cy="445087"/>
            <a:chOff x="371271" y="1139280"/>
            <a:chExt cx="1522707" cy="524707"/>
          </a:xfrm>
        </p:grpSpPr>
        <p:sp>
          <p:nvSpPr>
            <p:cNvPr id="829" name="Rounded Rectangle 828"/>
            <p:cNvSpPr/>
            <p:nvPr/>
          </p:nvSpPr>
          <p:spPr bwMode="auto">
            <a:xfrm>
              <a:off x="587934" y="1143949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9083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830" name="Rectangle 829"/>
            <p:cNvSpPr/>
            <p:nvPr/>
          </p:nvSpPr>
          <p:spPr>
            <a:xfrm>
              <a:off x="371271" y="1139280"/>
              <a:ext cx="1522707" cy="51477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000" dirty="0" err="1" smtClean="0">
                  <a:solidFill>
                    <a:schemeClr val="bg1"/>
                  </a:solidFill>
                  <a:latin typeface="Arial" charset="0"/>
                </a:rPr>
                <a:t>PKCd</a:t>
              </a:r>
              <a:r>
                <a:rPr lang="en-US" sz="1000" dirty="0" smtClean="0">
                  <a:solidFill>
                    <a:schemeClr val="bg1"/>
                  </a:solidFill>
                  <a:latin typeface="Arial" charset="0"/>
                </a:rPr>
                <a:t>/PRKCD</a:t>
              </a:r>
              <a:endParaRPr lang="en-US" sz="10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Q05655</a:t>
              </a:r>
              <a:endParaRPr lang="en-US" sz="105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874" name="Group 873"/>
          <p:cNvGrpSpPr/>
          <p:nvPr/>
        </p:nvGrpSpPr>
        <p:grpSpPr>
          <a:xfrm>
            <a:off x="11557708" y="2475695"/>
            <a:ext cx="715674" cy="246221"/>
            <a:chOff x="7620676" y="5024219"/>
            <a:chExt cx="862158" cy="350482"/>
          </a:xfrm>
        </p:grpSpPr>
        <p:sp>
          <p:nvSpPr>
            <p:cNvPr id="875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882" name="Text Box 154"/>
            <p:cNvSpPr txBox="1">
              <a:spLocks noChangeArrowheads="1"/>
            </p:cNvSpPr>
            <p:nvPr/>
          </p:nvSpPr>
          <p:spPr bwMode="auto">
            <a:xfrm>
              <a:off x="7620676" y="5024219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+Y313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883" name="Group 882"/>
          <p:cNvGrpSpPr/>
          <p:nvPr/>
        </p:nvGrpSpPr>
        <p:grpSpPr>
          <a:xfrm>
            <a:off x="11557708" y="2264257"/>
            <a:ext cx="715674" cy="246221"/>
            <a:chOff x="7592082" y="6020192"/>
            <a:chExt cx="862158" cy="350482"/>
          </a:xfrm>
        </p:grpSpPr>
        <p:sp>
          <p:nvSpPr>
            <p:cNvPr id="885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886" name="Text Box 160"/>
            <p:cNvSpPr txBox="1">
              <a:spLocks noChangeArrowheads="1"/>
            </p:cNvSpPr>
            <p:nvPr/>
          </p:nvSpPr>
          <p:spPr bwMode="auto">
            <a:xfrm>
              <a:off x="7592082" y="6020192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Y334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891" name="Group 890"/>
          <p:cNvGrpSpPr/>
          <p:nvPr/>
        </p:nvGrpSpPr>
        <p:grpSpPr>
          <a:xfrm>
            <a:off x="11388183" y="1717889"/>
            <a:ext cx="1106841" cy="458570"/>
            <a:chOff x="3740102" y="2066168"/>
            <a:chExt cx="1257639" cy="540602"/>
          </a:xfrm>
        </p:grpSpPr>
        <p:sp>
          <p:nvSpPr>
            <p:cNvPr id="895" name="Rounded Rectangle 894"/>
            <p:cNvSpPr/>
            <p:nvPr/>
          </p:nvSpPr>
          <p:spPr bwMode="auto">
            <a:xfrm>
              <a:off x="3833907" y="2066168"/>
              <a:ext cx="1070029" cy="534778"/>
            </a:xfrm>
            <a:prstGeom prst="roundRect">
              <a:avLst>
                <a:gd name="adj" fmla="val 50000"/>
              </a:avLst>
            </a:prstGeom>
            <a:solidFill>
              <a:srgbClr val="E60A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rgbClr val="E60A00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896" name="TextBox 895"/>
            <p:cNvSpPr txBox="1"/>
            <p:nvPr/>
          </p:nvSpPr>
          <p:spPr>
            <a:xfrm>
              <a:off x="3740102" y="2068869"/>
              <a:ext cx="1257639" cy="537901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PPP2CA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2">
                      <a:lumMod val="20000"/>
                      <a:lumOff val="80000"/>
                    </a:schemeClr>
                  </a:solidFill>
                  <a:latin typeface="Arial" charset="0"/>
                </a:rPr>
                <a:t>P67775</a:t>
              </a:r>
              <a:endParaRPr lang="en-US" sz="1050" dirty="0">
                <a:solidFill>
                  <a:schemeClr val="accent2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897" name="Group 896"/>
          <p:cNvGrpSpPr/>
          <p:nvPr/>
        </p:nvGrpSpPr>
        <p:grpSpPr>
          <a:xfrm>
            <a:off x="11580301" y="1496805"/>
            <a:ext cx="715674" cy="246221"/>
            <a:chOff x="7620676" y="5024219"/>
            <a:chExt cx="862158" cy="350482"/>
          </a:xfrm>
        </p:grpSpPr>
        <p:sp>
          <p:nvSpPr>
            <p:cNvPr id="898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899" name="Text Box 154"/>
            <p:cNvSpPr txBox="1">
              <a:spLocks noChangeArrowheads="1"/>
            </p:cNvSpPr>
            <p:nvPr/>
          </p:nvSpPr>
          <p:spPr bwMode="auto">
            <a:xfrm>
              <a:off x="7620676" y="5024219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+Y307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901" name="Group 900"/>
          <p:cNvGrpSpPr/>
          <p:nvPr/>
        </p:nvGrpSpPr>
        <p:grpSpPr>
          <a:xfrm>
            <a:off x="10274681" y="3650733"/>
            <a:ext cx="1106841" cy="469249"/>
            <a:chOff x="507046" y="3634424"/>
            <a:chExt cx="1257639" cy="553192"/>
          </a:xfrm>
        </p:grpSpPr>
        <p:sp>
          <p:nvSpPr>
            <p:cNvPr id="902" name="Snip Same Side Corner Rectangle 901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903" name="TextBox 902"/>
            <p:cNvSpPr txBox="1"/>
            <p:nvPr/>
          </p:nvSpPr>
          <p:spPr>
            <a:xfrm>
              <a:off x="507046" y="3639736"/>
              <a:ext cx="1257639" cy="547880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RGS16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O15492</a:t>
              </a:r>
              <a:endParaRPr lang="en-US" sz="1100" dirty="0" smtClean="0">
                <a:solidFill>
                  <a:schemeClr val="bg1"/>
                </a:solidFill>
                <a:latin typeface="Arial" charset="0"/>
              </a:endParaRPr>
            </a:p>
          </p:txBody>
        </p:sp>
      </p:grpSp>
      <p:grpSp>
        <p:nvGrpSpPr>
          <p:cNvPr id="904" name="Group 903"/>
          <p:cNvGrpSpPr/>
          <p:nvPr/>
        </p:nvGrpSpPr>
        <p:grpSpPr>
          <a:xfrm>
            <a:off x="10467534" y="3426354"/>
            <a:ext cx="715674" cy="246221"/>
            <a:chOff x="7592082" y="6020192"/>
            <a:chExt cx="862158" cy="350482"/>
          </a:xfrm>
        </p:grpSpPr>
        <p:sp>
          <p:nvSpPr>
            <p:cNvPr id="905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906" name="Text Box 160"/>
            <p:cNvSpPr txBox="1">
              <a:spLocks noChangeArrowheads="1"/>
            </p:cNvSpPr>
            <p:nvPr/>
          </p:nvSpPr>
          <p:spPr bwMode="auto">
            <a:xfrm>
              <a:off x="7592082" y="6020192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Y168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908" name="Group 907"/>
          <p:cNvGrpSpPr/>
          <p:nvPr/>
        </p:nvGrpSpPr>
        <p:grpSpPr>
          <a:xfrm>
            <a:off x="11340723" y="5591077"/>
            <a:ext cx="1106841" cy="460785"/>
            <a:chOff x="507046" y="3634424"/>
            <a:chExt cx="1257639" cy="543214"/>
          </a:xfrm>
        </p:grpSpPr>
        <p:sp>
          <p:nvSpPr>
            <p:cNvPr id="909" name="Snip Same Side Corner Rectangle 908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910" name="TextBox 909"/>
            <p:cNvSpPr txBox="1"/>
            <p:nvPr/>
          </p:nvSpPr>
          <p:spPr>
            <a:xfrm>
              <a:off x="507046" y="3639736"/>
              <a:ext cx="1257639" cy="537902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Shc3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Q92529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911" name="Group 910"/>
          <p:cNvGrpSpPr/>
          <p:nvPr/>
        </p:nvGrpSpPr>
        <p:grpSpPr>
          <a:xfrm>
            <a:off x="11561251" y="4604012"/>
            <a:ext cx="715674" cy="246221"/>
            <a:chOff x="7592082" y="6020192"/>
            <a:chExt cx="862158" cy="350482"/>
          </a:xfrm>
        </p:grpSpPr>
        <p:sp>
          <p:nvSpPr>
            <p:cNvPr id="912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913" name="Text Box 160"/>
            <p:cNvSpPr txBox="1">
              <a:spLocks noChangeArrowheads="1"/>
            </p:cNvSpPr>
            <p:nvPr/>
          </p:nvSpPr>
          <p:spPr bwMode="auto">
            <a:xfrm>
              <a:off x="7592082" y="6020192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Y406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914" name="Group 913"/>
          <p:cNvGrpSpPr/>
          <p:nvPr/>
        </p:nvGrpSpPr>
        <p:grpSpPr>
          <a:xfrm>
            <a:off x="11561251" y="5367852"/>
            <a:ext cx="715674" cy="246221"/>
            <a:chOff x="7592082" y="6020192"/>
            <a:chExt cx="862158" cy="350482"/>
          </a:xfrm>
        </p:grpSpPr>
        <p:sp>
          <p:nvSpPr>
            <p:cNvPr id="915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916" name="Text Box 160"/>
            <p:cNvSpPr txBox="1">
              <a:spLocks noChangeArrowheads="1"/>
            </p:cNvSpPr>
            <p:nvPr/>
          </p:nvSpPr>
          <p:spPr bwMode="auto">
            <a:xfrm>
              <a:off x="7592082" y="6020192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Y341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917" name="Group 916"/>
          <p:cNvGrpSpPr/>
          <p:nvPr/>
        </p:nvGrpSpPr>
        <p:grpSpPr>
          <a:xfrm>
            <a:off x="11561251" y="4985934"/>
            <a:ext cx="715674" cy="246221"/>
            <a:chOff x="7592082" y="6020192"/>
            <a:chExt cx="862158" cy="350482"/>
          </a:xfrm>
        </p:grpSpPr>
        <p:sp>
          <p:nvSpPr>
            <p:cNvPr id="918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919" name="Text Box 160"/>
            <p:cNvSpPr txBox="1">
              <a:spLocks noChangeArrowheads="1"/>
            </p:cNvSpPr>
            <p:nvPr/>
          </p:nvSpPr>
          <p:spPr bwMode="auto">
            <a:xfrm>
              <a:off x="7592082" y="6020192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Y379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920" name="Group 919"/>
          <p:cNvGrpSpPr/>
          <p:nvPr/>
        </p:nvGrpSpPr>
        <p:grpSpPr>
          <a:xfrm>
            <a:off x="11561251" y="4413051"/>
            <a:ext cx="715674" cy="246221"/>
            <a:chOff x="7592082" y="6020192"/>
            <a:chExt cx="862158" cy="350482"/>
          </a:xfrm>
        </p:grpSpPr>
        <p:sp>
          <p:nvSpPr>
            <p:cNvPr id="921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 dirty="0"/>
            </a:p>
          </p:txBody>
        </p:sp>
        <p:sp>
          <p:nvSpPr>
            <p:cNvPr id="922" name="Text Box 160"/>
            <p:cNvSpPr txBox="1">
              <a:spLocks noChangeArrowheads="1"/>
            </p:cNvSpPr>
            <p:nvPr/>
          </p:nvSpPr>
          <p:spPr bwMode="auto">
            <a:xfrm>
              <a:off x="7592082" y="6020192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923" name="Group 922"/>
          <p:cNvGrpSpPr/>
          <p:nvPr/>
        </p:nvGrpSpPr>
        <p:grpSpPr>
          <a:xfrm>
            <a:off x="11561251" y="5176895"/>
            <a:ext cx="715674" cy="246221"/>
            <a:chOff x="7592082" y="6020192"/>
            <a:chExt cx="862158" cy="350482"/>
          </a:xfrm>
        </p:grpSpPr>
        <p:sp>
          <p:nvSpPr>
            <p:cNvPr id="924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925" name="Text Box 160"/>
            <p:cNvSpPr txBox="1">
              <a:spLocks noChangeArrowheads="1"/>
            </p:cNvSpPr>
            <p:nvPr/>
          </p:nvSpPr>
          <p:spPr bwMode="auto">
            <a:xfrm>
              <a:off x="7592082" y="6020192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Y342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926" name="Group 925"/>
          <p:cNvGrpSpPr/>
          <p:nvPr/>
        </p:nvGrpSpPr>
        <p:grpSpPr>
          <a:xfrm>
            <a:off x="11561251" y="4794973"/>
            <a:ext cx="715674" cy="246221"/>
            <a:chOff x="7592082" y="6020192"/>
            <a:chExt cx="862158" cy="350482"/>
          </a:xfrm>
        </p:grpSpPr>
        <p:sp>
          <p:nvSpPr>
            <p:cNvPr id="927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928" name="Text Box 160"/>
            <p:cNvSpPr txBox="1">
              <a:spLocks noChangeArrowheads="1"/>
            </p:cNvSpPr>
            <p:nvPr/>
          </p:nvSpPr>
          <p:spPr bwMode="auto">
            <a:xfrm>
              <a:off x="7592082" y="6020192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Y380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sp>
        <p:nvSpPr>
          <p:cNvPr id="929" name="Text Box 160"/>
          <p:cNvSpPr txBox="1">
            <a:spLocks noChangeArrowheads="1"/>
          </p:cNvSpPr>
          <p:nvPr/>
        </p:nvSpPr>
        <p:spPr bwMode="auto">
          <a:xfrm>
            <a:off x="11561251" y="4409154"/>
            <a:ext cx="715674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950" dirty="0" smtClean="0">
                <a:solidFill>
                  <a:srgbClr val="FFFFFF"/>
                </a:solidFill>
                <a:latin typeface="Arial" charset="0"/>
              </a:rPr>
              <a:t>Y424</a:t>
            </a:r>
            <a:endParaRPr lang="en-US" sz="950" dirty="0">
              <a:solidFill>
                <a:srgbClr val="FFFFFF"/>
              </a:solidFill>
            </a:endParaRPr>
          </a:p>
        </p:txBody>
      </p:sp>
      <p:cxnSp>
        <p:nvCxnSpPr>
          <p:cNvPr id="932" name="Elbow Connector 601"/>
          <p:cNvCxnSpPr/>
          <p:nvPr/>
        </p:nvCxnSpPr>
        <p:spPr bwMode="auto">
          <a:xfrm rot="10800000" flipH="1" flipV="1">
            <a:off x="12473513" y="3984707"/>
            <a:ext cx="310896" cy="0"/>
          </a:xfrm>
          <a:prstGeom prst="straightConnector1">
            <a:avLst/>
          </a:prstGeom>
          <a:ln w="28575" cmpd="sng">
            <a:solidFill>
              <a:srgbClr val="90B1D0"/>
            </a:solidFill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933" name="Elbow Connector 601"/>
          <p:cNvCxnSpPr/>
          <p:nvPr/>
        </p:nvCxnSpPr>
        <p:spPr bwMode="auto">
          <a:xfrm rot="10800000" flipV="1">
            <a:off x="12160507" y="4553385"/>
            <a:ext cx="310896" cy="0"/>
          </a:xfrm>
          <a:prstGeom prst="straightConnector1">
            <a:avLst/>
          </a:prstGeom>
          <a:ln w="28575" cmpd="sng">
            <a:solidFill>
              <a:srgbClr val="90B1D0"/>
            </a:solidFill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934" name="Elbow Connector 660"/>
          <p:cNvCxnSpPr/>
          <p:nvPr/>
        </p:nvCxnSpPr>
        <p:spPr bwMode="auto">
          <a:xfrm flipV="1">
            <a:off x="12469721" y="867510"/>
            <a:ext cx="1682" cy="5257371"/>
          </a:xfrm>
          <a:prstGeom prst="straightConnector1">
            <a:avLst/>
          </a:prstGeom>
          <a:ln w="28575" cmpd="sng">
            <a:solidFill>
              <a:srgbClr val="90B1D0"/>
            </a:solidFill>
            <a:headEnd type="none" w="med" len="med"/>
            <a:tailEnd type="none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936" name="Elbow Connector 660"/>
          <p:cNvCxnSpPr/>
          <p:nvPr/>
        </p:nvCxnSpPr>
        <p:spPr bwMode="auto">
          <a:xfrm flipV="1">
            <a:off x="11365668" y="1589996"/>
            <a:ext cx="0" cy="4636080"/>
          </a:xfrm>
          <a:prstGeom prst="straightConnector1">
            <a:avLst/>
          </a:prstGeom>
          <a:ln w="28575" cmpd="sng">
            <a:solidFill>
              <a:srgbClr val="00C100"/>
            </a:solidFill>
            <a:headEnd type="none" w="med" len="med"/>
            <a:tailEnd type="none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940" name="Elbow Connector 601"/>
          <p:cNvCxnSpPr/>
          <p:nvPr/>
        </p:nvCxnSpPr>
        <p:spPr bwMode="auto">
          <a:xfrm rot="10800000" flipV="1">
            <a:off x="12160507" y="4724835"/>
            <a:ext cx="310896" cy="0"/>
          </a:xfrm>
          <a:prstGeom prst="straightConnector1">
            <a:avLst/>
          </a:prstGeom>
          <a:ln w="28575" cmpd="sng">
            <a:solidFill>
              <a:srgbClr val="90B1D0"/>
            </a:solidFill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941" name="Elbow Connector 601"/>
          <p:cNvCxnSpPr/>
          <p:nvPr/>
        </p:nvCxnSpPr>
        <p:spPr bwMode="auto">
          <a:xfrm rot="10800000" flipV="1">
            <a:off x="12160507" y="4915335"/>
            <a:ext cx="310896" cy="0"/>
          </a:xfrm>
          <a:prstGeom prst="straightConnector1">
            <a:avLst/>
          </a:prstGeom>
          <a:ln w="28575" cmpd="sng">
            <a:solidFill>
              <a:srgbClr val="90B1D0"/>
            </a:solidFill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942" name="Elbow Connector 601"/>
          <p:cNvCxnSpPr/>
          <p:nvPr/>
        </p:nvCxnSpPr>
        <p:spPr bwMode="auto">
          <a:xfrm rot="10800000" flipV="1">
            <a:off x="12160507" y="5096310"/>
            <a:ext cx="310896" cy="0"/>
          </a:xfrm>
          <a:prstGeom prst="straightConnector1">
            <a:avLst/>
          </a:prstGeom>
          <a:ln w="28575" cmpd="sng">
            <a:solidFill>
              <a:srgbClr val="90B1D0"/>
            </a:solidFill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943" name="Elbow Connector 601"/>
          <p:cNvCxnSpPr/>
          <p:nvPr/>
        </p:nvCxnSpPr>
        <p:spPr bwMode="auto">
          <a:xfrm rot="10800000" flipV="1">
            <a:off x="12160507" y="5286810"/>
            <a:ext cx="310896" cy="0"/>
          </a:xfrm>
          <a:prstGeom prst="straightConnector1">
            <a:avLst/>
          </a:prstGeom>
          <a:ln w="28575" cmpd="sng">
            <a:solidFill>
              <a:srgbClr val="90B1D0"/>
            </a:solidFill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944" name="Elbow Connector 601"/>
          <p:cNvCxnSpPr/>
          <p:nvPr/>
        </p:nvCxnSpPr>
        <p:spPr bwMode="auto">
          <a:xfrm rot="10800000" flipV="1">
            <a:off x="12160507" y="5486835"/>
            <a:ext cx="310896" cy="0"/>
          </a:xfrm>
          <a:prstGeom prst="straightConnector1">
            <a:avLst/>
          </a:prstGeom>
          <a:ln w="28575" cmpd="sng">
            <a:solidFill>
              <a:srgbClr val="90B1D0"/>
            </a:solidFill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945" name="Elbow Connector 601"/>
          <p:cNvCxnSpPr/>
          <p:nvPr/>
        </p:nvCxnSpPr>
        <p:spPr bwMode="auto">
          <a:xfrm rot="10800000" flipH="1" flipV="1">
            <a:off x="12473894" y="4158720"/>
            <a:ext cx="310896" cy="0"/>
          </a:xfrm>
          <a:prstGeom prst="straightConnector1">
            <a:avLst/>
          </a:prstGeom>
          <a:ln w="28575" cmpd="sng">
            <a:solidFill>
              <a:srgbClr val="90B1D0"/>
            </a:solidFill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946" name="Elbow Connector 601"/>
          <p:cNvCxnSpPr/>
          <p:nvPr/>
        </p:nvCxnSpPr>
        <p:spPr bwMode="auto">
          <a:xfrm rot="10800000" flipH="1" flipV="1">
            <a:off x="12473894" y="4330170"/>
            <a:ext cx="310896" cy="0"/>
          </a:xfrm>
          <a:prstGeom prst="straightConnector1">
            <a:avLst/>
          </a:prstGeom>
          <a:ln w="28575" cmpd="sng">
            <a:solidFill>
              <a:srgbClr val="90B1D0"/>
            </a:solidFill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947" name="Elbow Connector 601"/>
          <p:cNvCxnSpPr/>
          <p:nvPr/>
        </p:nvCxnSpPr>
        <p:spPr bwMode="auto">
          <a:xfrm rot="10800000" flipH="1" flipV="1">
            <a:off x="12473894" y="4546071"/>
            <a:ext cx="310896" cy="0"/>
          </a:xfrm>
          <a:prstGeom prst="straightConnector1">
            <a:avLst/>
          </a:prstGeom>
          <a:ln w="28575" cmpd="sng">
            <a:solidFill>
              <a:srgbClr val="90B1D0"/>
            </a:solidFill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948" name="Elbow Connector 601"/>
          <p:cNvCxnSpPr/>
          <p:nvPr/>
        </p:nvCxnSpPr>
        <p:spPr bwMode="auto">
          <a:xfrm rot="10800000" flipH="1" flipV="1">
            <a:off x="12473894" y="4718579"/>
            <a:ext cx="310896" cy="0"/>
          </a:xfrm>
          <a:prstGeom prst="straightConnector1">
            <a:avLst/>
          </a:prstGeom>
          <a:ln w="28575" cmpd="sng">
            <a:solidFill>
              <a:srgbClr val="90B1D0"/>
            </a:solidFill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949" name="Elbow Connector 601"/>
          <p:cNvCxnSpPr/>
          <p:nvPr/>
        </p:nvCxnSpPr>
        <p:spPr bwMode="auto">
          <a:xfrm rot="10800000" flipH="1" flipV="1">
            <a:off x="12473894" y="4909079"/>
            <a:ext cx="310896" cy="0"/>
          </a:xfrm>
          <a:prstGeom prst="straightConnector1">
            <a:avLst/>
          </a:prstGeom>
          <a:ln w="28575" cmpd="sng">
            <a:solidFill>
              <a:srgbClr val="90B1D0"/>
            </a:solidFill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950" name="Elbow Connector 601"/>
          <p:cNvCxnSpPr/>
          <p:nvPr/>
        </p:nvCxnSpPr>
        <p:spPr bwMode="auto">
          <a:xfrm rot="10800000" flipH="1" flipV="1">
            <a:off x="12473894" y="5092170"/>
            <a:ext cx="310896" cy="0"/>
          </a:xfrm>
          <a:prstGeom prst="straightConnector1">
            <a:avLst/>
          </a:prstGeom>
          <a:ln w="28575" cmpd="sng">
            <a:solidFill>
              <a:srgbClr val="90B1D0"/>
            </a:solidFill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951" name="Elbow Connector 601"/>
          <p:cNvCxnSpPr/>
          <p:nvPr/>
        </p:nvCxnSpPr>
        <p:spPr bwMode="auto">
          <a:xfrm rot="10800000" flipH="1" flipV="1">
            <a:off x="12473894" y="5287680"/>
            <a:ext cx="310896" cy="0"/>
          </a:xfrm>
          <a:prstGeom prst="straightConnector1">
            <a:avLst/>
          </a:prstGeom>
          <a:ln w="28575" cmpd="sng">
            <a:solidFill>
              <a:srgbClr val="90B1D0"/>
            </a:solidFill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952" name="Elbow Connector 601"/>
          <p:cNvCxnSpPr/>
          <p:nvPr/>
        </p:nvCxnSpPr>
        <p:spPr bwMode="auto">
          <a:xfrm rot="10800000" flipH="1" flipV="1">
            <a:off x="12473894" y="5487705"/>
            <a:ext cx="310896" cy="0"/>
          </a:xfrm>
          <a:prstGeom prst="straightConnector1">
            <a:avLst/>
          </a:prstGeom>
          <a:ln w="28575" cmpd="sng">
            <a:solidFill>
              <a:srgbClr val="90B1D0"/>
            </a:solidFill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953" name="Elbow Connector 601"/>
          <p:cNvCxnSpPr/>
          <p:nvPr/>
        </p:nvCxnSpPr>
        <p:spPr bwMode="auto">
          <a:xfrm flipH="1" flipV="1">
            <a:off x="12170034" y="3382223"/>
            <a:ext cx="291210" cy="3751"/>
          </a:xfrm>
          <a:prstGeom prst="straightConnector1">
            <a:avLst/>
          </a:prstGeom>
          <a:ln w="28575" cmpd="sng">
            <a:solidFill>
              <a:srgbClr val="90B1D0"/>
            </a:solidFill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955" name="Elbow Connector 601"/>
          <p:cNvCxnSpPr/>
          <p:nvPr/>
        </p:nvCxnSpPr>
        <p:spPr bwMode="auto">
          <a:xfrm flipH="1">
            <a:off x="12161566" y="2381950"/>
            <a:ext cx="301370" cy="1"/>
          </a:xfrm>
          <a:prstGeom prst="straightConnector1">
            <a:avLst/>
          </a:prstGeom>
          <a:ln w="28575" cmpd="sng">
            <a:solidFill>
              <a:srgbClr val="90B1D0"/>
            </a:solidFill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956" name="Elbow Connector 601"/>
          <p:cNvCxnSpPr/>
          <p:nvPr/>
        </p:nvCxnSpPr>
        <p:spPr bwMode="auto">
          <a:xfrm rot="10800000" flipH="1" flipV="1">
            <a:off x="11365668" y="2573509"/>
            <a:ext cx="310896" cy="0"/>
          </a:xfrm>
          <a:prstGeom prst="straightConnector1">
            <a:avLst/>
          </a:prstGeom>
          <a:ln w="28575" cmpd="sng">
            <a:solidFill>
              <a:srgbClr val="00C100"/>
            </a:solidFill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957" name="Elbow Connector 601"/>
          <p:cNvCxnSpPr/>
          <p:nvPr/>
        </p:nvCxnSpPr>
        <p:spPr bwMode="auto">
          <a:xfrm rot="10800000" flipH="1" flipV="1">
            <a:off x="12465427" y="1708663"/>
            <a:ext cx="310896" cy="0"/>
          </a:xfrm>
          <a:prstGeom prst="straightConnector1">
            <a:avLst/>
          </a:prstGeom>
          <a:ln w="28575" cmpd="sng">
            <a:solidFill>
              <a:srgbClr val="90B1D0"/>
            </a:solidFill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958" name="Elbow Connector 601"/>
          <p:cNvCxnSpPr/>
          <p:nvPr/>
        </p:nvCxnSpPr>
        <p:spPr bwMode="auto">
          <a:xfrm rot="10800000" flipH="1" flipV="1">
            <a:off x="12465427" y="1899163"/>
            <a:ext cx="310896" cy="0"/>
          </a:xfrm>
          <a:prstGeom prst="straightConnector1">
            <a:avLst/>
          </a:prstGeom>
          <a:ln w="28575" cmpd="sng">
            <a:solidFill>
              <a:srgbClr val="90B1D0"/>
            </a:solidFill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959" name="Elbow Connector 601"/>
          <p:cNvCxnSpPr/>
          <p:nvPr/>
        </p:nvCxnSpPr>
        <p:spPr bwMode="auto">
          <a:xfrm rot="10800000" flipV="1">
            <a:off x="13235924" y="2643801"/>
            <a:ext cx="310896" cy="0"/>
          </a:xfrm>
          <a:prstGeom prst="straightConnector1">
            <a:avLst/>
          </a:prstGeom>
          <a:ln w="28575" cmpd="sng">
            <a:solidFill>
              <a:srgbClr val="00C100"/>
            </a:solidFill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960" name="Elbow Connector 601"/>
          <p:cNvCxnSpPr/>
          <p:nvPr/>
        </p:nvCxnSpPr>
        <p:spPr bwMode="auto">
          <a:xfrm rot="10800000" flipH="1" flipV="1">
            <a:off x="12473894" y="2852293"/>
            <a:ext cx="310896" cy="0"/>
          </a:xfrm>
          <a:prstGeom prst="straightConnector1">
            <a:avLst/>
          </a:prstGeom>
          <a:ln w="28575" cmpd="sng">
            <a:solidFill>
              <a:srgbClr val="FF0000"/>
            </a:solidFill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961" name="Elbow Connector 601"/>
          <p:cNvCxnSpPr/>
          <p:nvPr/>
        </p:nvCxnSpPr>
        <p:spPr bwMode="auto">
          <a:xfrm rot="10800000" flipV="1">
            <a:off x="13235924" y="3043621"/>
            <a:ext cx="310896" cy="0"/>
          </a:xfrm>
          <a:prstGeom prst="straightConnector1">
            <a:avLst/>
          </a:prstGeom>
          <a:ln w="28575" cmpd="sng">
            <a:solidFill>
              <a:srgbClr val="00C100"/>
            </a:solidFill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962" name="Elbow Connector 601"/>
          <p:cNvCxnSpPr/>
          <p:nvPr/>
        </p:nvCxnSpPr>
        <p:spPr bwMode="auto">
          <a:xfrm rot="10800000" flipH="1" flipV="1">
            <a:off x="11365668" y="1599094"/>
            <a:ext cx="310896" cy="0"/>
          </a:xfrm>
          <a:prstGeom prst="straightConnector1">
            <a:avLst/>
          </a:prstGeom>
          <a:ln w="28575" cmpd="sng">
            <a:solidFill>
              <a:srgbClr val="00C100"/>
            </a:solidFill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grpSp>
        <p:nvGrpSpPr>
          <p:cNvPr id="975" name="Group 974"/>
          <p:cNvGrpSpPr/>
          <p:nvPr/>
        </p:nvGrpSpPr>
        <p:grpSpPr>
          <a:xfrm>
            <a:off x="725934" y="6244670"/>
            <a:ext cx="1106841" cy="466427"/>
            <a:chOff x="507046" y="3634424"/>
            <a:chExt cx="1257639" cy="549865"/>
          </a:xfrm>
        </p:grpSpPr>
        <p:sp>
          <p:nvSpPr>
            <p:cNvPr id="976" name="Snip Same Side Corner Rectangle 975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977" name="TextBox 976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EGF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P01133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978" name="Group 977"/>
          <p:cNvGrpSpPr/>
          <p:nvPr/>
        </p:nvGrpSpPr>
        <p:grpSpPr>
          <a:xfrm>
            <a:off x="2070855" y="6244670"/>
            <a:ext cx="1106841" cy="466427"/>
            <a:chOff x="507046" y="3634424"/>
            <a:chExt cx="1257639" cy="549865"/>
          </a:xfrm>
        </p:grpSpPr>
        <p:sp>
          <p:nvSpPr>
            <p:cNvPr id="979" name="Snip Same Side Corner Rectangle 978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980" name="TextBox 979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err="1" smtClean="0">
                  <a:solidFill>
                    <a:schemeClr val="bg1"/>
                  </a:solidFill>
                  <a:latin typeface="Arial" charset="0"/>
                </a:rPr>
                <a:t>TGFa</a:t>
              </a:r>
              <a:endParaRPr lang="en-US" sz="1100" dirty="0" smtClean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P01135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981" name="Group 980"/>
          <p:cNvGrpSpPr/>
          <p:nvPr/>
        </p:nvGrpSpPr>
        <p:grpSpPr>
          <a:xfrm>
            <a:off x="725934" y="6863126"/>
            <a:ext cx="1106841" cy="460785"/>
            <a:chOff x="507046" y="3634424"/>
            <a:chExt cx="1257639" cy="543214"/>
          </a:xfrm>
        </p:grpSpPr>
        <p:sp>
          <p:nvSpPr>
            <p:cNvPr id="982" name="Snip Same Side Corner Rectangle 981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983" name="TextBox 982"/>
            <p:cNvSpPr txBox="1"/>
            <p:nvPr/>
          </p:nvSpPr>
          <p:spPr>
            <a:xfrm>
              <a:off x="507046" y="3639736"/>
              <a:ext cx="1257639" cy="537902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AREG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P15514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984" name="Group 983"/>
          <p:cNvGrpSpPr/>
          <p:nvPr/>
        </p:nvGrpSpPr>
        <p:grpSpPr>
          <a:xfrm>
            <a:off x="2070855" y="7491636"/>
            <a:ext cx="1106841" cy="460785"/>
            <a:chOff x="507046" y="3634424"/>
            <a:chExt cx="1257639" cy="543214"/>
          </a:xfrm>
        </p:grpSpPr>
        <p:sp>
          <p:nvSpPr>
            <p:cNvPr id="985" name="Snip Same Side Corner Rectangle 984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986" name="TextBox 985"/>
            <p:cNvSpPr txBox="1"/>
            <p:nvPr/>
          </p:nvSpPr>
          <p:spPr>
            <a:xfrm>
              <a:off x="507046" y="3639736"/>
              <a:ext cx="1257639" cy="537902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EPGN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Q6UW88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987" name="Group 986"/>
          <p:cNvGrpSpPr/>
          <p:nvPr/>
        </p:nvGrpSpPr>
        <p:grpSpPr>
          <a:xfrm>
            <a:off x="725934" y="7485994"/>
            <a:ext cx="1106841" cy="466427"/>
            <a:chOff x="507046" y="3634424"/>
            <a:chExt cx="1257639" cy="549865"/>
          </a:xfrm>
        </p:grpSpPr>
        <p:sp>
          <p:nvSpPr>
            <p:cNvPr id="988" name="Snip Same Side Corner Rectangle 987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989" name="TextBox 988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BTC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P35070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990" name="Group 989"/>
          <p:cNvGrpSpPr/>
          <p:nvPr/>
        </p:nvGrpSpPr>
        <p:grpSpPr>
          <a:xfrm>
            <a:off x="725934" y="8109477"/>
            <a:ext cx="1106841" cy="460785"/>
            <a:chOff x="507046" y="3634424"/>
            <a:chExt cx="1257639" cy="543214"/>
          </a:xfrm>
        </p:grpSpPr>
        <p:sp>
          <p:nvSpPr>
            <p:cNvPr id="991" name="Snip Same Side Corner Rectangle 990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992" name="TextBox 991"/>
            <p:cNvSpPr txBox="1"/>
            <p:nvPr/>
          </p:nvSpPr>
          <p:spPr>
            <a:xfrm>
              <a:off x="507046" y="3639736"/>
              <a:ext cx="1257639" cy="537902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EREG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O14944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993" name="Group 992"/>
          <p:cNvGrpSpPr/>
          <p:nvPr/>
        </p:nvGrpSpPr>
        <p:grpSpPr>
          <a:xfrm>
            <a:off x="2070855" y="8109477"/>
            <a:ext cx="1106841" cy="460785"/>
            <a:chOff x="507046" y="3634424"/>
            <a:chExt cx="1257639" cy="543214"/>
          </a:xfrm>
        </p:grpSpPr>
        <p:sp>
          <p:nvSpPr>
            <p:cNvPr id="994" name="Snip Same Side Corner Rectangle 993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995" name="TextBox 994"/>
            <p:cNvSpPr txBox="1"/>
            <p:nvPr/>
          </p:nvSpPr>
          <p:spPr>
            <a:xfrm>
              <a:off x="507046" y="3639736"/>
              <a:ext cx="1257639" cy="537902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HBEGF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Q99075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996" name="Group 995"/>
          <p:cNvGrpSpPr/>
          <p:nvPr/>
        </p:nvGrpSpPr>
        <p:grpSpPr>
          <a:xfrm>
            <a:off x="3316632" y="7496915"/>
            <a:ext cx="1106841" cy="460785"/>
            <a:chOff x="507046" y="3634424"/>
            <a:chExt cx="1257639" cy="543214"/>
          </a:xfrm>
        </p:grpSpPr>
        <p:sp>
          <p:nvSpPr>
            <p:cNvPr id="997" name="Snip Same Side Corner Rectangle 996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998" name="TextBox 997"/>
            <p:cNvSpPr txBox="1"/>
            <p:nvPr/>
          </p:nvSpPr>
          <p:spPr>
            <a:xfrm>
              <a:off x="507046" y="3639736"/>
              <a:ext cx="1257639" cy="537902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ERRFI1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Q9UJM3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1004" name="Elbow Connector 1003"/>
          <p:cNvCxnSpPr/>
          <p:nvPr/>
        </p:nvCxnSpPr>
        <p:spPr bwMode="auto">
          <a:xfrm rot="16200000" flipV="1">
            <a:off x="1037415" y="7369262"/>
            <a:ext cx="1828800" cy="0"/>
          </a:xfrm>
          <a:prstGeom prst="straightConnector1">
            <a:avLst/>
          </a:prstGeom>
          <a:ln w="28575" cmpd="sng">
            <a:solidFill>
              <a:srgbClr val="00C100"/>
            </a:solidFill>
            <a:prstDash val="sysDash"/>
            <a:headEnd type="none" w="med" len="med"/>
            <a:tailEnd type="none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005" name="Elbow Connector 1003"/>
          <p:cNvCxnSpPr/>
          <p:nvPr/>
        </p:nvCxnSpPr>
        <p:spPr bwMode="auto">
          <a:xfrm flipH="1">
            <a:off x="1951814" y="6885578"/>
            <a:ext cx="3646187" cy="0"/>
          </a:xfrm>
          <a:prstGeom prst="straightConnector1">
            <a:avLst/>
          </a:prstGeom>
          <a:ln w="28575" cmpd="sng">
            <a:solidFill>
              <a:srgbClr val="00C100"/>
            </a:solidFill>
            <a:prstDash val="sysDash"/>
            <a:headEnd type="arrow" w="med" len="med"/>
            <a:tailEnd type="none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006" name="Elbow Connector 1003"/>
          <p:cNvCxnSpPr/>
          <p:nvPr/>
        </p:nvCxnSpPr>
        <p:spPr bwMode="auto">
          <a:xfrm rot="10800000" flipV="1">
            <a:off x="1751536" y="6431322"/>
            <a:ext cx="384048" cy="0"/>
          </a:xfrm>
          <a:prstGeom prst="straightConnector1">
            <a:avLst/>
          </a:prstGeom>
          <a:ln w="28575" cmpd="sng">
            <a:solidFill>
              <a:srgbClr val="00C100"/>
            </a:solidFill>
            <a:prstDash val="sysDash"/>
            <a:headEnd type="none" w="med" len="med"/>
            <a:tailEnd type="none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007" name="Elbow Connector 1003"/>
          <p:cNvCxnSpPr/>
          <p:nvPr/>
        </p:nvCxnSpPr>
        <p:spPr bwMode="auto">
          <a:xfrm rot="10800000" flipV="1">
            <a:off x="1750867" y="7665197"/>
            <a:ext cx="384048" cy="0"/>
          </a:xfrm>
          <a:prstGeom prst="straightConnector1">
            <a:avLst/>
          </a:prstGeom>
          <a:ln w="28575" cmpd="sng">
            <a:solidFill>
              <a:srgbClr val="00C100"/>
            </a:solidFill>
            <a:prstDash val="sysDash"/>
            <a:headEnd type="none" w="med" len="med"/>
            <a:tailEnd type="none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008" name="Elbow Connector 1003"/>
          <p:cNvCxnSpPr/>
          <p:nvPr/>
        </p:nvCxnSpPr>
        <p:spPr bwMode="auto">
          <a:xfrm rot="10800000" flipV="1">
            <a:off x="1764515" y="8283662"/>
            <a:ext cx="384048" cy="0"/>
          </a:xfrm>
          <a:prstGeom prst="straightConnector1">
            <a:avLst/>
          </a:prstGeom>
          <a:ln w="28575" cmpd="sng">
            <a:solidFill>
              <a:srgbClr val="00C100"/>
            </a:solidFill>
            <a:prstDash val="sysDash"/>
            <a:headEnd type="none" w="med" len="med"/>
            <a:tailEnd type="none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010" name="Elbow Connector 1009"/>
          <p:cNvCxnSpPr/>
          <p:nvPr/>
        </p:nvCxnSpPr>
        <p:spPr bwMode="auto">
          <a:xfrm flipV="1">
            <a:off x="4355233" y="6974759"/>
            <a:ext cx="1233245" cy="706618"/>
          </a:xfrm>
          <a:prstGeom prst="bentConnector3">
            <a:avLst>
              <a:gd name="adj1" fmla="val 16017"/>
            </a:avLst>
          </a:prstGeom>
          <a:ln w="28575" cmpd="sng">
            <a:solidFill>
              <a:srgbClr val="FF0000"/>
            </a:solidFill>
            <a:prstDash val="sysDash"/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grpSp>
        <p:nvGrpSpPr>
          <p:cNvPr id="1013" name="Group 1012"/>
          <p:cNvGrpSpPr/>
          <p:nvPr/>
        </p:nvGrpSpPr>
        <p:grpSpPr>
          <a:xfrm>
            <a:off x="7357266" y="7459581"/>
            <a:ext cx="1106841" cy="466427"/>
            <a:chOff x="507046" y="3634424"/>
            <a:chExt cx="1257639" cy="549865"/>
          </a:xfrm>
        </p:grpSpPr>
        <p:sp>
          <p:nvSpPr>
            <p:cNvPr id="1014" name="Snip Same Side Corner Rectangle 1013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015" name="TextBox 1014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err="1" smtClean="0">
                  <a:solidFill>
                    <a:schemeClr val="bg1"/>
                  </a:solidFill>
                  <a:latin typeface="Arial" charset="0"/>
                </a:rPr>
                <a:t>CblB</a:t>
              </a:r>
              <a:endParaRPr lang="en-US" sz="1100" dirty="0" smtClean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Q13191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016" name="Group 1015"/>
          <p:cNvGrpSpPr/>
          <p:nvPr/>
        </p:nvGrpSpPr>
        <p:grpSpPr>
          <a:xfrm>
            <a:off x="7357266" y="7955842"/>
            <a:ext cx="1106841" cy="466427"/>
            <a:chOff x="507046" y="3634424"/>
            <a:chExt cx="1257639" cy="549865"/>
          </a:xfrm>
        </p:grpSpPr>
        <p:sp>
          <p:nvSpPr>
            <p:cNvPr id="1017" name="Snip Same Side Corner Rectangle 1016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018" name="TextBox 1017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err="1" smtClean="0">
                  <a:solidFill>
                    <a:schemeClr val="bg1"/>
                  </a:solidFill>
                  <a:latin typeface="Arial" charset="0"/>
                </a:rPr>
                <a:t>CblC</a:t>
              </a:r>
              <a:endParaRPr lang="en-US" sz="1100" dirty="0" smtClean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Q9ULV8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019" name="Group 1018"/>
          <p:cNvGrpSpPr/>
          <p:nvPr/>
        </p:nvGrpSpPr>
        <p:grpSpPr>
          <a:xfrm>
            <a:off x="7357266" y="8440910"/>
            <a:ext cx="1106841" cy="466427"/>
            <a:chOff x="507046" y="3634424"/>
            <a:chExt cx="1257639" cy="549865"/>
          </a:xfrm>
        </p:grpSpPr>
        <p:sp>
          <p:nvSpPr>
            <p:cNvPr id="1020" name="Snip Same Side Corner Rectangle 1019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021" name="TextBox 1020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HSP90AA1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P07900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022" name="Group 1021"/>
          <p:cNvGrpSpPr/>
          <p:nvPr/>
        </p:nvGrpSpPr>
        <p:grpSpPr>
          <a:xfrm>
            <a:off x="6011043" y="7446881"/>
            <a:ext cx="1106841" cy="466427"/>
            <a:chOff x="507046" y="3634424"/>
            <a:chExt cx="1257639" cy="549865"/>
          </a:xfrm>
        </p:grpSpPr>
        <p:sp>
          <p:nvSpPr>
            <p:cNvPr id="1023" name="Snip Same Side Corner Rectangle 1022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024" name="TextBox 1023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Gab2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Q9UQC2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025" name="Group 1024"/>
          <p:cNvGrpSpPr/>
          <p:nvPr/>
        </p:nvGrpSpPr>
        <p:grpSpPr>
          <a:xfrm>
            <a:off x="4538735" y="8449550"/>
            <a:ext cx="1340126" cy="445087"/>
            <a:chOff x="371271" y="1139280"/>
            <a:chExt cx="1522707" cy="524707"/>
          </a:xfrm>
        </p:grpSpPr>
        <p:sp>
          <p:nvSpPr>
            <p:cNvPr id="1026" name="Rounded Rectangle 1025"/>
            <p:cNvSpPr/>
            <p:nvPr/>
          </p:nvSpPr>
          <p:spPr bwMode="auto">
            <a:xfrm>
              <a:off x="587934" y="1143949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9083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027" name="Rectangle 1026"/>
            <p:cNvSpPr/>
            <p:nvPr/>
          </p:nvSpPr>
          <p:spPr>
            <a:xfrm>
              <a:off x="371271" y="1139280"/>
              <a:ext cx="1522707" cy="51477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000" dirty="0" smtClean="0">
                  <a:solidFill>
                    <a:schemeClr val="bg1"/>
                  </a:solidFill>
                  <a:latin typeface="Arial" charset="0"/>
                </a:rPr>
                <a:t>RIPK1</a:t>
              </a:r>
              <a:endParaRPr lang="en-US" sz="10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Q13546</a:t>
              </a:r>
              <a:endParaRPr lang="en-US" sz="105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028" name="Group 1027"/>
          <p:cNvGrpSpPr/>
          <p:nvPr/>
        </p:nvGrpSpPr>
        <p:grpSpPr>
          <a:xfrm>
            <a:off x="4687710" y="7457029"/>
            <a:ext cx="1015712" cy="456279"/>
            <a:chOff x="537046" y="349955"/>
            <a:chExt cx="1154094" cy="537901"/>
          </a:xfrm>
        </p:grpSpPr>
        <p:sp>
          <p:nvSpPr>
            <p:cNvPr id="1029" name="Rounded Rectangle 1028"/>
            <p:cNvSpPr/>
            <p:nvPr/>
          </p:nvSpPr>
          <p:spPr bwMode="auto">
            <a:xfrm>
              <a:off x="574079" y="354624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672A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030" name="Rectangle 1029"/>
            <p:cNvSpPr/>
            <p:nvPr/>
          </p:nvSpPr>
          <p:spPr>
            <a:xfrm>
              <a:off x="537046" y="349955"/>
              <a:ext cx="1154094" cy="53790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ErbB2</a:t>
              </a:r>
              <a:endParaRPr lang="en-US" sz="11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40000"/>
                      <a:lumOff val="60000"/>
                    </a:schemeClr>
                  </a:solidFill>
                  <a:latin typeface="Arial" charset="0"/>
                </a:rPr>
                <a:t>P04626</a:t>
              </a:r>
              <a:endParaRPr lang="en-US" sz="1050" dirty="0">
                <a:solidFill>
                  <a:schemeClr val="accent4">
                    <a:lumMod val="40000"/>
                    <a:lumOff val="60000"/>
                  </a:schemeClr>
                </a:solidFill>
              </a:endParaRPr>
            </a:p>
          </p:txBody>
        </p:sp>
      </p:grpSp>
      <p:grpSp>
        <p:nvGrpSpPr>
          <p:cNvPr id="1031" name="Group 1030"/>
          <p:cNvGrpSpPr/>
          <p:nvPr/>
        </p:nvGrpSpPr>
        <p:grpSpPr>
          <a:xfrm>
            <a:off x="4687710" y="7953290"/>
            <a:ext cx="1015712" cy="456279"/>
            <a:chOff x="537046" y="349955"/>
            <a:chExt cx="1154094" cy="537901"/>
          </a:xfrm>
        </p:grpSpPr>
        <p:sp>
          <p:nvSpPr>
            <p:cNvPr id="1032" name="Rounded Rectangle 1031"/>
            <p:cNvSpPr/>
            <p:nvPr/>
          </p:nvSpPr>
          <p:spPr bwMode="auto">
            <a:xfrm>
              <a:off x="574079" y="354624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672A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033" name="Rectangle 1032"/>
            <p:cNvSpPr/>
            <p:nvPr/>
          </p:nvSpPr>
          <p:spPr>
            <a:xfrm>
              <a:off x="537046" y="349955"/>
              <a:ext cx="1154094" cy="53790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ErbB4</a:t>
              </a:r>
              <a:endParaRPr lang="en-US" sz="11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40000"/>
                      <a:lumOff val="60000"/>
                    </a:schemeClr>
                  </a:solidFill>
                  <a:latin typeface="Arial" charset="0"/>
                </a:rPr>
                <a:t>Q15303</a:t>
              </a:r>
              <a:endParaRPr lang="en-US" sz="1050" dirty="0">
                <a:solidFill>
                  <a:schemeClr val="accent4">
                    <a:lumMod val="40000"/>
                    <a:lumOff val="60000"/>
                  </a:schemeClr>
                </a:solidFill>
              </a:endParaRPr>
            </a:p>
          </p:txBody>
        </p:sp>
      </p:grpSp>
      <p:grpSp>
        <p:nvGrpSpPr>
          <p:cNvPr id="1037" name="Group 1036"/>
          <p:cNvGrpSpPr/>
          <p:nvPr/>
        </p:nvGrpSpPr>
        <p:grpSpPr>
          <a:xfrm>
            <a:off x="6011043" y="8433852"/>
            <a:ext cx="1106841" cy="460785"/>
            <a:chOff x="507046" y="2817700"/>
            <a:chExt cx="1257639" cy="543214"/>
          </a:xfrm>
        </p:grpSpPr>
        <p:sp>
          <p:nvSpPr>
            <p:cNvPr id="1038" name="Snip Same Side Corner Rectangle 1037"/>
            <p:cNvSpPr/>
            <p:nvPr/>
          </p:nvSpPr>
          <p:spPr bwMode="auto">
            <a:xfrm>
              <a:off x="595865" y="2817700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FF8A0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039" name="TextBox 1038"/>
            <p:cNvSpPr txBox="1"/>
            <p:nvPr/>
          </p:nvSpPr>
          <p:spPr>
            <a:xfrm>
              <a:off x="507046" y="2823012"/>
              <a:ext cx="1257639" cy="537902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STAT1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rgbClr val="984807"/>
                  </a:solidFill>
                  <a:latin typeface="Arial" charset="0"/>
                </a:rPr>
                <a:t>P42224</a:t>
              </a:r>
              <a:endParaRPr lang="en-US" sz="1050" dirty="0">
                <a:solidFill>
                  <a:srgbClr val="984807"/>
                </a:solidFill>
              </a:endParaRPr>
            </a:p>
          </p:txBody>
        </p:sp>
      </p:grpSp>
      <p:cxnSp>
        <p:nvCxnSpPr>
          <p:cNvPr id="1040" name="Elbow Connector 1003"/>
          <p:cNvCxnSpPr/>
          <p:nvPr/>
        </p:nvCxnSpPr>
        <p:spPr bwMode="auto">
          <a:xfrm rot="16200000" flipV="1">
            <a:off x="5230800" y="7997576"/>
            <a:ext cx="1280160" cy="0"/>
          </a:xfrm>
          <a:prstGeom prst="straightConnector1">
            <a:avLst/>
          </a:prstGeom>
          <a:ln w="28575" cmpd="sng">
            <a:solidFill>
              <a:srgbClr val="00C100"/>
            </a:solidFill>
            <a:prstDash val="sysDash"/>
            <a:headEnd type="none" w="med" len="med"/>
            <a:tailEnd type="none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041" name="Elbow Connector 1003"/>
          <p:cNvCxnSpPr/>
          <p:nvPr/>
        </p:nvCxnSpPr>
        <p:spPr bwMode="auto">
          <a:xfrm rot="10800000" flipV="1">
            <a:off x="5678582" y="7604196"/>
            <a:ext cx="384048" cy="0"/>
          </a:xfrm>
          <a:prstGeom prst="straightConnector1">
            <a:avLst/>
          </a:prstGeom>
          <a:ln w="28575" cmpd="sng">
            <a:solidFill>
              <a:srgbClr val="00C100"/>
            </a:solidFill>
            <a:prstDash val="sysDash"/>
            <a:headEnd type="arrow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042" name="Elbow Connector 1003"/>
          <p:cNvCxnSpPr/>
          <p:nvPr/>
        </p:nvCxnSpPr>
        <p:spPr bwMode="auto">
          <a:xfrm rot="10800000" flipV="1">
            <a:off x="5677913" y="8142023"/>
            <a:ext cx="384048" cy="0"/>
          </a:xfrm>
          <a:prstGeom prst="straightConnector1">
            <a:avLst/>
          </a:prstGeom>
          <a:ln w="28575" cmpd="sng">
            <a:solidFill>
              <a:srgbClr val="00C100"/>
            </a:solidFill>
            <a:prstDash val="sysDash"/>
            <a:headEnd type="arrow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043" name="Elbow Connector 1003"/>
          <p:cNvCxnSpPr/>
          <p:nvPr/>
        </p:nvCxnSpPr>
        <p:spPr bwMode="auto">
          <a:xfrm rot="10800000" flipV="1">
            <a:off x="5691561" y="8637656"/>
            <a:ext cx="384048" cy="0"/>
          </a:xfrm>
          <a:prstGeom prst="straightConnector1">
            <a:avLst/>
          </a:prstGeom>
          <a:ln w="28575" cmpd="sng">
            <a:solidFill>
              <a:srgbClr val="00C100"/>
            </a:solidFill>
            <a:prstDash val="sysDash"/>
            <a:headEnd type="arrow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044" name="Elbow Connector 1003"/>
          <p:cNvCxnSpPr/>
          <p:nvPr/>
        </p:nvCxnSpPr>
        <p:spPr bwMode="auto">
          <a:xfrm rot="16200000" flipV="1">
            <a:off x="6593878" y="8010276"/>
            <a:ext cx="1280160" cy="0"/>
          </a:xfrm>
          <a:prstGeom prst="straightConnector1">
            <a:avLst/>
          </a:prstGeom>
          <a:ln w="28575" cmpd="sng">
            <a:solidFill>
              <a:srgbClr val="00C100"/>
            </a:solidFill>
            <a:prstDash val="sysDash"/>
            <a:headEnd type="none" w="med" len="med"/>
            <a:tailEnd type="none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045" name="Elbow Connector 1003"/>
          <p:cNvCxnSpPr/>
          <p:nvPr/>
        </p:nvCxnSpPr>
        <p:spPr bwMode="auto">
          <a:xfrm rot="10800000" flipV="1">
            <a:off x="7233958" y="8650355"/>
            <a:ext cx="192024" cy="0"/>
          </a:xfrm>
          <a:prstGeom prst="straightConnector1">
            <a:avLst/>
          </a:prstGeom>
          <a:ln w="28575" cmpd="sng">
            <a:solidFill>
              <a:srgbClr val="00C100"/>
            </a:solidFill>
            <a:prstDash val="sysDash"/>
            <a:headEnd type="arrow" w="med" len="med"/>
            <a:tailEnd type="none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046" name="Elbow Connector 1003"/>
          <p:cNvCxnSpPr/>
          <p:nvPr/>
        </p:nvCxnSpPr>
        <p:spPr bwMode="auto">
          <a:xfrm rot="10800000" flipV="1">
            <a:off x="7233958" y="8154723"/>
            <a:ext cx="192024" cy="0"/>
          </a:xfrm>
          <a:prstGeom prst="straightConnector1">
            <a:avLst/>
          </a:prstGeom>
          <a:ln w="28575" cmpd="sng">
            <a:solidFill>
              <a:srgbClr val="00C100"/>
            </a:solidFill>
            <a:prstDash val="sysDash"/>
            <a:headEnd type="arrow" w="med" len="med"/>
            <a:tailEnd type="none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047" name="Elbow Connector 1003"/>
          <p:cNvCxnSpPr/>
          <p:nvPr/>
        </p:nvCxnSpPr>
        <p:spPr bwMode="auto">
          <a:xfrm rot="10800000" flipV="1">
            <a:off x="7233958" y="7616896"/>
            <a:ext cx="192024" cy="0"/>
          </a:xfrm>
          <a:prstGeom prst="straightConnector1">
            <a:avLst/>
          </a:prstGeom>
          <a:ln w="28575" cmpd="sng">
            <a:solidFill>
              <a:srgbClr val="00C100"/>
            </a:solidFill>
            <a:prstDash val="sysDash"/>
            <a:headEnd type="arrow" w="med" len="med"/>
            <a:tailEnd type="none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049" name="Elbow Connector 1048"/>
          <p:cNvCxnSpPr/>
          <p:nvPr/>
        </p:nvCxnSpPr>
        <p:spPr bwMode="auto">
          <a:xfrm flipV="1">
            <a:off x="5860101" y="6997315"/>
            <a:ext cx="730441" cy="320040"/>
          </a:xfrm>
          <a:prstGeom prst="bentConnector3">
            <a:avLst>
              <a:gd name="adj1" fmla="val 187349"/>
            </a:avLst>
          </a:prstGeom>
          <a:ln w="28575" cmpd="sng">
            <a:solidFill>
              <a:srgbClr val="00C100"/>
            </a:solidFill>
            <a:prstDash val="sysDash"/>
            <a:headEnd type="none" w="med" len="med"/>
            <a:tailEnd type="none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grpSp>
        <p:nvGrpSpPr>
          <p:cNvPr id="1057" name="Group 1056"/>
          <p:cNvGrpSpPr/>
          <p:nvPr/>
        </p:nvGrpSpPr>
        <p:grpSpPr>
          <a:xfrm>
            <a:off x="9710063" y="8091135"/>
            <a:ext cx="1106841" cy="460785"/>
            <a:chOff x="507046" y="3634424"/>
            <a:chExt cx="1257639" cy="543214"/>
          </a:xfrm>
        </p:grpSpPr>
        <p:sp>
          <p:nvSpPr>
            <p:cNvPr id="1058" name="Snip Same Side Corner Rectangle 1057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059" name="TextBox 1058"/>
            <p:cNvSpPr txBox="1"/>
            <p:nvPr/>
          </p:nvSpPr>
          <p:spPr>
            <a:xfrm>
              <a:off x="507046" y="3639736"/>
              <a:ext cx="1257639" cy="537902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SOCS5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O75159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060" name="Group 1059"/>
          <p:cNvGrpSpPr/>
          <p:nvPr/>
        </p:nvGrpSpPr>
        <p:grpSpPr>
          <a:xfrm>
            <a:off x="9710063" y="7611373"/>
            <a:ext cx="1106841" cy="460785"/>
            <a:chOff x="507046" y="3634424"/>
            <a:chExt cx="1257639" cy="543214"/>
          </a:xfrm>
        </p:grpSpPr>
        <p:sp>
          <p:nvSpPr>
            <p:cNvPr id="1061" name="Snip Same Side Corner Rectangle 1060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062" name="TextBox 1061"/>
            <p:cNvSpPr txBox="1"/>
            <p:nvPr/>
          </p:nvSpPr>
          <p:spPr>
            <a:xfrm>
              <a:off x="507046" y="3639736"/>
              <a:ext cx="1257639" cy="537902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PRMT5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O14744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063" name="Group 1062"/>
          <p:cNvGrpSpPr/>
          <p:nvPr/>
        </p:nvGrpSpPr>
        <p:grpSpPr>
          <a:xfrm>
            <a:off x="11047252" y="7611373"/>
            <a:ext cx="1106841" cy="460785"/>
            <a:chOff x="507046" y="3634424"/>
            <a:chExt cx="1257639" cy="543214"/>
          </a:xfrm>
        </p:grpSpPr>
        <p:sp>
          <p:nvSpPr>
            <p:cNvPr id="1064" name="Snip Same Side Corner Rectangle 1063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065" name="TextBox 1064"/>
            <p:cNvSpPr txBox="1"/>
            <p:nvPr/>
          </p:nvSpPr>
          <p:spPr>
            <a:xfrm>
              <a:off x="507046" y="3639736"/>
              <a:ext cx="1257639" cy="537902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COPG1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Q9Y678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066" name="Group 1065"/>
          <p:cNvGrpSpPr/>
          <p:nvPr/>
        </p:nvGrpSpPr>
        <p:grpSpPr>
          <a:xfrm>
            <a:off x="8376028" y="7128815"/>
            <a:ext cx="1106841" cy="460785"/>
            <a:chOff x="507046" y="3634424"/>
            <a:chExt cx="1257639" cy="543214"/>
          </a:xfrm>
        </p:grpSpPr>
        <p:sp>
          <p:nvSpPr>
            <p:cNvPr id="1067" name="Snip Same Side Corner Rectangle 1066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068" name="TextBox 1067"/>
            <p:cNvSpPr txBox="1"/>
            <p:nvPr/>
          </p:nvSpPr>
          <p:spPr>
            <a:xfrm>
              <a:off x="507046" y="3639736"/>
              <a:ext cx="1257639" cy="537902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AP2M1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Q96CW1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069" name="Group 1068"/>
          <p:cNvGrpSpPr/>
          <p:nvPr/>
        </p:nvGrpSpPr>
        <p:grpSpPr>
          <a:xfrm>
            <a:off x="8376028" y="7611373"/>
            <a:ext cx="1106841" cy="457200"/>
            <a:chOff x="507046" y="3634424"/>
            <a:chExt cx="1257639" cy="549865"/>
          </a:xfrm>
        </p:grpSpPr>
        <p:sp>
          <p:nvSpPr>
            <p:cNvPr id="1070" name="Snip Same Side Corner Rectangle 1069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071" name="TextBox 1070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Nck1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P16333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072" name="Group 1071"/>
          <p:cNvGrpSpPr/>
          <p:nvPr/>
        </p:nvGrpSpPr>
        <p:grpSpPr>
          <a:xfrm>
            <a:off x="8376028" y="8091135"/>
            <a:ext cx="1106841" cy="457200"/>
            <a:chOff x="507046" y="3634424"/>
            <a:chExt cx="1257639" cy="549865"/>
          </a:xfrm>
        </p:grpSpPr>
        <p:sp>
          <p:nvSpPr>
            <p:cNvPr id="1073" name="Snip Same Side Corner Rectangle 1072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074" name="TextBox 1073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Nck2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O43639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075" name="Group 1074"/>
          <p:cNvGrpSpPr/>
          <p:nvPr/>
        </p:nvGrpSpPr>
        <p:grpSpPr>
          <a:xfrm>
            <a:off x="8376028" y="8576490"/>
            <a:ext cx="1106841" cy="460785"/>
            <a:chOff x="507046" y="3634424"/>
            <a:chExt cx="1257639" cy="543214"/>
          </a:xfrm>
        </p:grpSpPr>
        <p:sp>
          <p:nvSpPr>
            <p:cNvPr id="1076" name="Snip Same Side Corner Rectangle 1075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077" name="TextBox 1076"/>
            <p:cNvSpPr txBox="1"/>
            <p:nvPr/>
          </p:nvSpPr>
          <p:spPr>
            <a:xfrm>
              <a:off x="507046" y="3639736"/>
              <a:ext cx="1257639" cy="537902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ATXN2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Q99700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078" name="Group 1077"/>
          <p:cNvGrpSpPr/>
          <p:nvPr/>
        </p:nvGrpSpPr>
        <p:grpSpPr>
          <a:xfrm>
            <a:off x="9710063" y="7128815"/>
            <a:ext cx="1106841" cy="460785"/>
            <a:chOff x="507046" y="3634424"/>
            <a:chExt cx="1257639" cy="543214"/>
          </a:xfrm>
        </p:grpSpPr>
        <p:sp>
          <p:nvSpPr>
            <p:cNvPr id="1079" name="Snip Same Side Corner Rectangle 1078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080" name="TextBox 1079"/>
            <p:cNvSpPr txBox="1"/>
            <p:nvPr/>
          </p:nvSpPr>
          <p:spPr>
            <a:xfrm>
              <a:off x="507046" y="3639736"/>
              <a:ext cx="1257639" cy="537902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GAREM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Q9H706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081" name="Group 1080"/>
          <p:cNvGrpSpPr/>
          <p:nvPr/>
        </p:nvGrpSpPr>
        <p:grpSpPr>
          <a:xfrm>
            <a:off x="9710063" y="8576490"/>
            <a:ext cx="1106841" cy="460785"/>
            <a:chOff x="507046" y="3634424"/>
            <a:chExt cx="1257639" cy="543214"/>
          </a:xfrm>
        </p:grpSpPr>
        <p:sp>
          <p:nvSpPr>
            <p:cNvPr id="1082" name="Snip Same Side Corner Rectangle 1081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083" name="TextBox 1082"/>
            <p:cNvSpPr txBox="1"/>
            <p:nvPr/>
          </p:nvSpPr>
          <p:spPr>
            <a:xfrm>
              <a:off x="507046" y="3639736"/>
              <a:ext cx="1257639" cy="537902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GPER1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Q99527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084" name="Group 1083"/>
          <p:cNvGrpSpPr/>
          <p:nvPr/>
        </p:nvGrpSpPr>
        <p:grpSpPr>
          <a:xfrm>
            <a:off x="11047252" y="7128815"/>
            <a:ext cx="1106841" cy="457200"/>
            <a:chOff x="507046" y="3634424"/>
            <a:chExt cx="1257639" cy="549865"/>
          </a:xfrm>
        </p:grpSpPr>
        <p:sp>
          <p:nvSpPr>
            <p:cNvPr id="1085" name="Snip Same Side Corner Rectangle 1084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086" name="TextBox 1085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RNF126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Q9BV68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087" name="Group 1086"/>
          <p:cNvGrpSpPr/>
          <p:nvPr/>
        </p:nvGrpSpPr>
        <p:grpSpPr>
          <a:xfrm>
            <a:off x="11047252" y="8091135"/>
            <a:ext cx="1106841" cy="457200"/>
            <a:chOff x="507046" y="3634424"/>
            <a:chExt cx="1257639" cy="549865"/>
          </a:xfrm>
        </p:grpSpPr>
        <p:sp>
          <p:nvSpPr>
            <p:cNvPr id="1088" name="Snip Same Side Corner Rectangle 1087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089" name="TextBox 1088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GPRC5A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Q8NFJ5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1090" name="Elbow Connector 689"/>
          <p:cNvCxnSpPr/>
          <p:nvPr/>
        </p:nvCxnSpPr>
        <p:spPr bwMode="auto">
          <a:xfrm>
            <a:off x="6578734" y="7073823"/>
            <a:ext cx="6355080" cy="0"/>
          </a:xfrm>
          <a:prstGeom prst="straightConnector1">
            <a:avLst/>
          </a:prstGeom>
          <a:ln w="28575" cmpd="sng">
            <a:solidFill>
              <a:srgbClr val="FFF777"/>
            </a:solidFill>
            <a:prstDash val="sysDash"/>
            <a:headEnd type="arrow"/>
            <a:tailEnd type="none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91" name="Elbow Connector 1003"/>
          <p:cNvCxnSpPr/>
          <p:nvPr/>
        </p:nvCxnSpPr>
        <p:spPr bwMode="auto">
          <a:xfrm rot="10800000" flipV="1">
            <a:off x="9399778" y="7290486"/>
            <a:ext cx="274320" cy="0"/>
          </a:xfrm>
          <a:prstGeom prst="straightConnector1">
            <a:avLst/>
          </a:prstGeom>
          <a:ln w="28575" cmpd="sng">
            <a:solidFill>
              <a:srgbClr val="FFF777"/>
            </a:solidFill>
            <a:prstDash val="sysDash"/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092" name="Elbow Connector 1003"/>
          <p:cNvCxnSpPr/>
          <p:nvPr/>
        </p:nvCxnSpPr>
        <p:spPr bwMode="auto">
          <a:xfrm rot="10800000" flipV="1">
            <a:off x="10726141" y="7290486"/>
            <a:ext cx="384048" cy="0"/>
          </a:xfrm>
          <a:prstGeom prst="straightConnector1">
            <a:avLst/>
          </a:prstGeom>
          <a:ln w="28575" cmpd="sng">
            <a:solidFill>
              <a:srgbClr val="FFF777"/>
            </a:solidFill>
            <a:prstDash val="sysDash"/>
            <a:headEnd type="arrow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grpSp>
        <p:nvGrpSpPr>
          <p:cNvPr id="1093" name="Group 1092"/>
          <p:cNvGrpSpPr/>
          <p:nvPr/>
        </p:nvGrpSpPr>
        <p:grpSpPr>
          <a:xfrm>
            <a:off x="12462396" y="8576490"/>
            <a:ext cx="1106841" cy="466427"/>
            <a:chOff x="507046" y="2817700"/>
            <a:chExt cx="1257639" cy="549865"/>
          </a:xfrm>
        </p:grpSpPr>
        <p:sp>
          <p:nvSpPr>
            <p:cNvPr id="1094" name="Snip Same Side Corner Rectangle 1093"/>
            <p:cNvSpPr/>
            <p:nvPr/>
          </p:nvSpPr>
          <p:spPr bwMode="auto">
            <a:xfrm>
              <a:off x="595865" y="2817700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FF8A0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095" name="TextBox 1094"/>
            <p:cNvSpPr txBox="1"/>
            <p:nvPr/>
          </p:nvSpPr>
          <p:spPr>
            <a:xfrm>
              <a:off x="507046" y="2823012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PELP1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rgbClr val="984807"/>
                  </a:solidFill>
                  <a:latin typeface="Arial" charset="0"/>
                </a:rPr>
                <a:t>Q8IZL8</a:t>
              </a:r>
              <a:endParaRPr lang="en-US" sz="1050" dirty="0">
                <a:solidFill>
                  <a:srgbClr val="984807"/>
                </a:solidFill>
              </a:endParaRPr>
            </a:p>
          </p:txBody>
        </p:sp>
      </p:grpSp>
      <p:grpSp>
        <p:nvGrpSpPr>
          <p:cNvPr id="1096" name="Group 1095"/>
          <p:cNvGrpSpPr/>
          <p:nvPr/>
        </p:nvGrpSpPr>
        <p:grpSpPr>
          <a:xfrm>
            <a:off x="12488093" y="7611373"/>
            <a:ext cx="1015712" cy="461921"/>
            <a:chOff x="537046" y="349955"/>
            <a:chExt cx="1154094" cy="544552"/>
          </a:xfrm>
        </p:grpSpPr>
        <p:sp>
          <p:nvSpPr>
            <p:cNvPr id="1097" name="Rounded Rectangle 1096"/>
            <p:cNvSpPr/>
            <p:nvPr/>
          </p:nvSpPr>
          <p:spPr bwMode="auto">
            <a:xfrm>
              <a:off x="574079" y="354624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672A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098" name="Rectangle 1097"/>
            <p:cNvSpPr/>
            <p:nvPr/>
          </p:nvSpPr>
          <p:spPr>
            <a:xfrm>
              <a:off x="537046" y="349955"/>
              <a:ext cx="1154094" cy="54455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err="1" smtClean="0">
                  <a:solidFill>
                    <a:schemeClr val="bg1"/>
                  </a:solidFill>
                  <a:latin typeface="Arial" charset="0"/>
                </a:rPr>
                <a:t>Fer</a:t>
              </a:r>
              <a:endParaRPr lang="en-US" sz="11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40000"/>
                      <a:lumOff val="60000"/>
                    </a:schemeClr>
                  </a:solidFill>
                  <a:latin typeface="Arial" charset="0"/>
                </a:rPr>
                <a:t>P16591</a:t>
              </a:r>
              <a:endParaRPr lang="en-US" sz="1050" dirty="0">
                <a:solidFill>
                  <a:schemeClr val="accent4">
                    <a:lumMod val="40000"/>
                    <a:lumOff val="60000"/>
                  </a:schemeClr>
                </a:solidFill>
              </a:endParaRPr>
            </a:p>
          </p:txBody>
        </p:sp>
      </p:grpSp>
      <p:grpSp>
        <p:nvGrpSpPr>
          <p:cNvPr id="1099" name="Group 1098"/>
          <p:cNvGrpSpPr/>
          <p:nvPr/>
        </p:nvGrpSpPr>
        <p:grpSpPr>
          <a:xfrm>
            <a:off x="12457451" y="8091135"/>
            <a:ext cx="1106841" cy="466427"/>
            <a:chOff x="473789" y="5344549"/>
            <a:chExt cx="1257639" cy="549865"/>
          </a:xfrm>
        </p:grpSpPr>
        <p:sp>
          <p:nvSpPr>
            <p:cNvPr id="1100" name="Snip Same Side Corner Rectangle 1099"/>
            <p:cNvSpPr/>
            <p:nvPr/>
          </p:nvSpPr>
          <p:spPr bwMode="auto">
            <a:xfrm>
              <a:off x="562608" y="5344549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BDB70C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101" name="TextBox 1100"/>
            <p:cNvSpPr txBox="1"/>
            <p:nvPr/>
          </p:nvSpPr>
          <p:spPr>
            <a:xfrm>
              <a:off x="473789" y="5349861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rgbClr val="262626"/>
                  </a:solidFill>
                  <a:latin typeface="Arial" charset="0"/>
                </a:rPr>
                <a:t>CDH1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rgbClr val="7F773E"/>
                  </a:solidFill>
                  <a:latin typeface="Arial" charset="0"/>
                </a:rPr>
                <a:t>P12830</a:t>
              </a:r>
              <a:endParaRPr lang="en-US" sz="1050" dirty="0">
                <a:solidFill>
                  <a:srgbClr val="7F773E"/>
                </a:solidFill>
              </a:endParaRPr>
            </a:p>
          </p:txBody>
        </p:sp>
      </p:grpSp>
      <p:grpSp>
        <p:nvGrpSpPr>
          <p:cNvPr id="1102" name="Group 1101"/>
          <p:cNvGrpSpPr/>
          <p:nvPr/>
        </p:nvGrpSpPr>
        <p:grpSpPr>
          <a:xfrm>
            <a:off x="12414480" y="6304487"/>
            <a:ext cx="1106841" cy="460784"/>
            <a:chOff x="537046" y="6214612"/>
            <a:chExt cx="1257639" cy="543213"/>
          </a:xfrm>
        </p:grpSpPr>
        <p:sp>
          <p:nvSpPr>
            <p:cNvPr id="1103" name="Snip Same Side Corner Rectangle 1102"/>
            <p:cNvSpPr/>
            <p:nvPr/>
          </p:nvSpPr>
          <p:spPr bwMode="auto">
            <a:xfrm>
              <a:off x="625865" y="6214612"/>
              <a:ext cx="1080000" cy="540000"/>
            </a:xfrm>
            <a:prstGeom prst="snip2SameRect">
              <a:avLst>
                <a:gd name="adj1" fmla="val 50000"/>
                <a:gd name="adj2" fmla="val 48148"/>
              </a:avLst>
            </a:prstGeom>
            <a:solidFill>
              <a:srgbClr val="737373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104" name="TextBox 1103"/>
            <p:cNvSpPr txBox="1"/>
            <p:nvPr/>
          </p:nvSpPr>
          <p:spPr>
            <a:xfrm>
              <a:off x="537046" y="6219923"/>
              <a:ext cx="1257639" cy="537902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FAM83B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bg1">
                      <a:lumMod val="85000"/>
                    </a:schemeClr>
                  </a:solidFill>
                  <a:latin typeface="Arial" charset="0"/>
                </a:rPr>
                <a:t>Q5T0W9</a:t>
              </a:r>
              <a:endParaRPr lang="en-US" sz="1050" dirty="0">
                <a:solidFill>
                  <a:schemeClr val="bg1">
                    <a:lumMod val="85000"/>
                  </a:schemeClr>
                </a:solidFill>
              </a:endParaRPr>
            </a:p>
          </p:txBody>
        </p:sp>
      </p:grpSp>
      <p:grpSp>
        <p:nvGrpSpPr>
          <p:cNvPr id="1105" name="Group 1104"/>
          <p:cNvGrpSpPr/>
          <p:nvPr/>
        </p:nvGrpSpPr>
        <p:grpSpPr>
          <a:xfrm>
            <a:off x="10356444" y="6304487"/>
            <a:ext cx="1106841" cy="460784"/>
            <a:chOff x="537046" y="6214612"/>
            <a:chExt cx="1257639" cy="543213"/>
          </a:xfrm>
        </p:grpSpPr>
        <p:sp>
          <p:nvSpPr>
            <p:cNvPr id="1106" name="Snip Same Side Corner Rectangle 1105"/>
            <p:cNvSpPr/>
            <p:nvPr/>
          </p:nvSpPr>
          <p:spPr bwMode="auto">
            <a:xfrm>
              <a:off x="625865" y="6214612"/>
              <a:ext cx="1080000" cy="540000"/>
            </a:xfrm>
            <a:prstGeom prst="snip2SameRect">
              <a:avLst>
                <a:gd name="adj1" fmla="val 50000"/>
                <a:gd name="adj2" fmla="val 48148"/>
              </a:avLst>
            </a:prstGeom>
            <a:solidFill>
              <a:srgbClr val="737373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107" name="TextBox 1106"/>
            <p:cNvSpPr txBox="1"/>
            <p:nvPr/>
          </p:nvSpPr>
          <p:spPr>
            <a:xfrm>
              <a:off x="537046" y="6219923"/>
              <a:ext cx="1257639" cy="537902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RNF115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bg1">
                      <a:lumMod val="85000"/>
                    </a:schemeClr>
                  </a:solidFill>
                  <a:latin typeface="Arial" charset="0"/>
                </a:rPr>
                <a:t>Q9Y4L5</a:t>
              </a:r>
              <a:endParaRPr lang="en-US" sz="1050" dirty="0">
                <a:solidFill>
                  <a:schemeClr val="bg1">
                    <a:lumMod val="85000"/>
                  </a:schemeClr>
                </a:solidFill>
              </a:endParaRPr>
            </a:p>
          </p:txBody>
        </p:sp>
      </p:grpSp>
      <p:grpSp>
        <p:nvGrpSpPr>
          <p:cNvPr id="1108" name="Group 1107"/>
          <p:cNvGrpSpPr/>
          <p:nvPr/>
        </p:nvGrpSpPr>
        <p:grpSpPr>
          <a:xfrm>
            <a:off x="11385462" y="6298844"/>
            <a:ext cx="1106841" cy="466427"/>
            <a:chOff x="537046" y="6214612"/>
            <a:chExt cx="1257639" cy="549865"/>
          </a:xfrm>
        </p:grpSpPr>
        <p:sp>
          <p:nvSpPr>
            <p:cNvPr id="1109" name="Snip Same Side Corner Rectangle 1108"/>
            <p:cNvSpPr/>
            <p:nvPr/>
          </p:nvSpPr>
          <p:spPr bwMode="auto">
            <a:xfrm>
              <a:off x="625865" y="6214612"/>
              <a:ext cx="1080000" cy="540000"/>
            </a:xfrm>
            <a:prstGeom prst="snip2SameRect">
              <a:avLst>
                <a:gd name="adj1" fmla="val 50000"/>
                <a:gd name="adj2" fmla="val 48148"/>
              </a:avLst>
            </a:prstGeom>
            <a:solidFill>
              <a:srgbClr val="737373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110" name="TextBox 1109"/>
            <p:cNvSpPr txBox="1"/>
            <p:nvPr/>
          </p:nvSpPr>
          <p:spPr>
            <a:xfrm>
              <a:off x="537046" y="6219924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ZPR1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bg1">
                      <a:lumMod val="85000"/>
                    </a:schemeClr>
                  </a:solidFill>
                  <a:latin typeface="Arial" charset="0"/>
                </a:rPr>
                <a:t>O75312</a:t>
              </a:r>
              <a:endParaRPr lang="en-US" sz="1050" dirty="0">
                <a:solidFill>
                  <a:schemeClr val="bg1">
                    <a:lumMod val="85000"/>
                  </a:schemeClr>
                </a:solidFill>
              </a:endParaRPr>
            </a:p>
          </p:txBody>
        </p:sp>
      </p:grpSp>
      <p:cxnSp>
        <p:nvCxnSpPr>
          <p:cNvPr id="1111" name="Elbow Connector 1003"/>
          <p:cNvCxnSpPr/>
          <p:nvPr/>
        </p:nvCxnSpPr>
        <p:spPr bwMode="auto">
          <a:xfrm rot="10800000" flipV="1">
            <a:off x="12201394" y="7290486"/>
            <a:ext cx="274320" cy="0"/>
          </a:xfrm>
          <a:prstGeom prst="straightConnector1">
            <a:avLst/>
          </a:prstGeom>
          <a:ln w="28575" cmpd="sng">
            <a:solidFill>
              <a:srgbClr val="FFF777"/>
            </a:solidFill>
            <a:prstDash val="sysDash"/>
            <a:headEnd type="arrow" w="med" len="med"/>
            <a:tailEnd type="none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112" name="Elbow Connector 689"/>
          <p:cNvCxnSpPr/>
          <p:nvPr/>
        </p:nvCxnSpPr>
        <p:spPr bwMode="auto">
          <a:xfrm rot="16200000">
            <a:off x="8828098" y="7945000"/>
            <a:ext cx="1645920" cy="0"/>
          </a:xfrm>
          <a:prstGeom prst="straightConnector1">
            <a:avLst/>
          </a:prstGeom>
          <a:ln w="28575" cmpd="sng">
            <a:solidFill>
              <a:srgbClr val="FFF777"/>
            </a:solidFill>
            <a:prstDash val="sysDash"/>
            <a:headEnd type="none"/>
            <a:tailEnd type="none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13" name="Elbow Connector 689"/>
          <p:cNvCxnSpPr/>
          <p:nvPr/>
        </p:nvCxnSpPr>
        <p:spPr bwMode="auto">
          <a:xfrm rot="16200000">
            <a:off x="10109118" y="7945000"/>
            <a:ext cx="1645920" cy="0"/>
          </a:xfrm>
          <a:prstGeom prst="straightConnector1">
            <a:avLst/>
          </a:prstGeom>
          <a:ln w="28575" cmpd="sng">
            <a:solidFill>
              <a:srgbClr val="FFF777"/>
            </a:solidFill>
            <a:prstDash val="sysDash"/>
            <a:headEnd type="none"/>
            <a:tailEnd type="none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14" name="Elbow Connector 689"/>
          <p:cNvCxnSpPr/>
          <p:nvPr/>
        </p:nvCxnSpPr>
        <p:spPr bwMode="auto">
          <a:xfrm flipV="1">
            <a:off x="12211184" y="7132829"/>
            <a:ext cx="0" cy="1673232"/>
          </a:xfrm>
          <a:prstGeom prst="straightConnector1">
            <a:avLst/>
          </a:prstGeom>
          <a:ln w="28575" cmpd="sng">
            <a:solidFill>
              <a:srgbClr val="FFF777"/>
            </a:solidFill>
            <a:prstDash val="sysDash"/>
            <a:headEnd type="none"/>
            <a:tailEnd type="none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15" name="Elbow Connector 1003"/>
          <p:cNvCxnSpPr/>
          <p:nvPr/>
        </p:nvCxnSpPr>
        <p:spPr bwMode="auto">
          <a:xfrm rot="10800000" flipV="1">
            <a:off x="12188694" y="7802625"/>
            <a:ext cx="274320" cy="0"/>
          </a:xfrm>
          <a:prstGeom prst="straightConnector1">
            <a:avLst/>
          </a:prstGeom>
          <a:ln w="28575" cmpd="sng">
            <a:solidFill>
              <a:srgbClr val="FFF777"/>
            </a:solidFill>
            <a:prstDash val="sysDash"/>
            <a:headEnd type="arrow" w="med" len="med"/>
            <a:tailEnd type="none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116" name="Elbow Connector 1003"/>
          <p:cNvCxnSpPr/>
          <p:nvPr/>
        </p:nvCxnSpPr>
        <p:spPr bwMode="auto">
          <a:xfrm rot="10800000" flipV="1">
            <a:off x="10726141" y="7802625"/>
            <a:ext cx="384048" cy="0"/>
          </a:xfrm>
          <a:prstGeom prst="straightConnector1">
            <a:avLst/>
          </a:prstGeom>
          <a:ln w="28575" cmpd="sng">
            <a:solidFill>
              <a:srgbClr val="FFF777"/>
            </a:solidFill>
            <a:prstDash val="sysDash"/>
            <a:headEnd type="arrow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117" name="Elbow Connector 1003"/>
          <p:cNvCxnSpPr/>
          <p:nvPr/>
        </p:nvCxnSpPr>
        <p:spPr bwMode="auto">
          <a:xfrm rot="10800000" flipV="1">
            <a:off x="10726142" y="8270961"/>
            <a:ext cx="384048" cy="0"/>
          </a:xfrm>
          <a:prstGeom prst="straightConnector1">
            <a:avLst/>
          </a:prstGeom>
          <a:ln w="28575" cmpd="sng">
            <a:solidFill>
              <a:srgbClr val="FFF777"/>
            </a:solidFill>
            <a:prstDash val="sysDash"/>
            <a:headEnd type="arrow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118" name="Elbow Connector 1003"/>
          <p:cNvCxnSpPr/>
          <p:nvPr/>
        </p:nvCxnSpPr>
        <p:spPr bwMode="auto">
          <a:xfrm rot="10800000" flipV="1">
            <a:off x="10726142" y="8767960"/>
            <a:ext cx="384048" cy="0"/>
          </a:xfrm>
          <a:prstGeom prst="straightConnector1">
            <a:avLst/>
          </a:prstGeom>
          <a:ln w="28575" cmpd="sng">
            <a:solidFill>
              <a:srgbClr val="FFF777"/>
            </a:solidFill>
            <a:prstDash val="sysDash"/>
            <a:headEnd type="arrow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119" name="Elbow Connector 1003"/>
          <p:cNvCxnSpPr/>
          <p:nvPr/>
        </p:nvCxnSpPr>
        <p:spPr bwMode="auto">
          <a:xfrm rot="10800000" flipV="1">
            <a:off x="9376738" y="7802624"/>
            <a:ext cx="274320" cy="0"/>
          </a:xfrm>
          <a:prstGeom prst="straightConnector1">
            <a:avLst/>
          </a:prstGeom>
          <a:ln w="28575" cmpd="sng">
            <a:solidFill>
              <a:srgbClr val="FFF777"/>
            </a:solidFill>
            <a:prstDash val="sysDash"/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120" name="Elbow Connector 1003"/>
          <p:cNvCxnSpPr/>
          <p:nvPr/>
        </p:nvCxnSpPr>
        <p:spPr bwMode="auto">
          <a:xfrm rot="10800000" flipV="1">
            <a:off x="9376738" y="8240553"/>
            <a:ext cx="274320" cy="0"/>
          </a:xfrm>
          <a:prstGeom prst="straightConnector1">
            <a:avLst/>
          </a:prstGeom>
          <a:ln w="28575" cmpd="sng">
            <a:solidFill>
              <a:srgbClr val="FFF777"/>
            </a:solidFill>
            <a:prstDash val="sysDash"/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121" name="Elbow Connector 1003"/>
          <p:cNvCxnSpPr/>
          <p:nvPr/>
        </p:nvCxnSpPr>
        <p:spPr bwMode="auto">
          <a:xfrm rot="10800000" flipV="1">
            <a:off x="9376738" y="8767960"/>
            <a:ext cx="274320" cy="0"/>
          </a:xfrm>
          <a:prstGeom prst="straightConnector1">
            <a:avLst/>
          </a:prstGeom>
          <a:ln w="28575" cmpd="sng">
            <a:solidFill>
              <a:srgbClr val="FFF777"/>
            </a:solidFill>
            <a:prstDash val="sysDash"/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122" name="Elbow Connector 1003"/>
          <p:cNvCxnSpPr/>
          <p:nvPr/>
        </p:nvCxnSpPr>
        <p:spPr bwMode="auto">
          <a:xfrm rot="5400000" flipV="1">
            <a:off x="10789233" y="6945054"/>
            <a:ext cx="274320" cy="0"/>
          </a:xfrm>
          <a:prstGeom prst="straightConnector1">
            <a:avLst/>
          </a:prstGeom>
          <a:ln w="28575" cmpd="sng">
            <a:solidFill>
              <a:srgbClr val="FFF777"/>
            </a:solidFill>
            <a:prstDash val="sysDash"/>
            <a:headEnd type="arrow" w="med" len="med"/>
            <a:tailEnd type="none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123" name="Elbow Connector 1003"/>
          <p:cNvCxnSpPr/>
          <p:nvPr/>
        </p:nvCxnSpPr>
        <p:spPr bwMode="auto">
          <a:xfrm rot="5400000" flipV="1">
            <a:off x="11825361" y="6949363"/>
            <a:ext cx="274320" cy="0"/>
          </a:xfrm>
          <a:prstGeom prst="straightConnector1">
            <a:avLst/>
          </a:prstGeom>
          <a:ln w="28575" cmpd="sng">
            <a:solidFill>
              <a:srgbClr val="FFF777"/>
            </a:solidFill>
            <a:prstDash val="sysDash"/>
            <a:headEnd type="arrow" w="med" len="med"/>
            <a:tailEnd type="none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124" name="Elbow Connector 1003"/>
          <p:cNvCxnSpPr/>
          <p:nvPr/>
        </p:nvCxnSpPr>
        <p:spPr bwMode="auto">
          <a:xfrm rot="5400000" flipV="1">
            <a:off x="12829980" y="6958640"/>
            <a:ext cx="274320" cy="0"/>
          </a:xfrm>
          <a:prstGeom prst="straightConnector1">
            <a:avLst/>
          </a:prstGeom>
          <a:ln w="28575" cmpd="sng">
            <a:solidFill>
              <a:srgbClr val="FFF777"/>
            </a:solidFill>
            <a:prstDash val="sysDash"/>
            <a:headEnd type="arrow" w="med" len="med"/>
            <a:tailEnd type="none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2157397" y="6953577"/>
            <a:ext cx="173040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FFF777"/>
                </a:solidFill>
                <a:latin typeface="Arial"/>
                <a:cs typeface="Arial"/>
              </a:rPr>
              <a:t>LIGANDS</a:t>
            </a:r>
            <a:endParaRPr lang="en-US" sz="1400" dirty="0">
              <a:solidFill>
                <a:srgbClr val="FFF777"/>
              </a:solidFill>
              <a:latin typeface="Arial"/>
              <a:cs typeface="Arial"/>
            </a:endParaRPr>
          </a:p>
        </p:txBody>
      </p:sp>
      <p:cxnSp>
        <p:nvCxnSpPr>
          <p:cNvPr id="873" name="Elbow Connector 660"/>
          <p:cNvCxnSpPr/>
          <p:nvPr/>
        </p:nvCxnSpPr>
        <p:spPr bwMode="auto">
          <a:xfrm flipH="1">
            <a:off x="6578734" y="6931575"/>
            <a:ext cx="3552495" cy="0"/>
          </a:xfrm>
          <a:prstGeom prst="straightConnector1">
            <a:avLst/>
          </a:prstGeom>
          <a:ln w="28575" cmpd="sng">
            <a:solidFill>
              <a:srgbClr val="00C100"/>
            </a:solidFill>
            <a:headEnd type="none" w="med" len="med"/>
            <a:tailEnd type="none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935" name="Elbow Connector 660"/>
          <p:cNvCxnSpPr/>
          <p:nvPr/>
        </p:nvCxnSpPr>
        <p:spPr bwMode="auto">
          <a:xfrm flipV="1">
            <a:off x="10141521" y="6228701"/>
            <a:ext cx="0" cy="702584"/>
          </a:xfrm>
          <a:prstGeom prst="straightConnector1">
            <a:avLst/>
          </a:prstGeom>
          <a:ln w="28575" cmpd="sng">
            <a:solidFill>
              <a:srgbClr val="00C100"/>
            </a:solidFill>
            <a:headEnd type="none" w="med" len="med"/>
            <a:tailEnd type="none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964" name="Elbow Connector 660"/>
          <p:cNvCxnSpPr/>
          <p:nvPr/>
        </p:nvCxnSpPr>
        <p:spPr bwMode="auto">
          <a:xfrm flipH="1">
            <a:off x="10121546" y="6226076"/>
            <a:ext cx="3453235" cy="0"/>
          </a:xfrm>
          <a:prstGeom prst="straightConnector1">
            <a:avLst/>
          </a:prstGeom>
          <a:ln w="28575" cmpd="sng">
            <a:solidFill>
              <a:srgbClr val="00C100"/>
            </a:solidFill>
            <a:headEnd type="none" w="med" len="med"/>
            <a:tailEnd type="none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965" name="Elbow Connector 660"/>
          <p:cNvCxnSpPr/>
          <p:nvPr/>
        </p:nvCxnSpPr>
        <p:spPr bwMode="auto">
          <a:xfrm flipV="1">
            <a:off x="13568765" y="989334"/>
            <a:ext cx="0" cy="5239368"/>
          </a:xfrm>
          <a:prstGeom prst="straightConnector1">
            <a:avLst/>
          </a:prstGeom>
          <a:ln w="28575" cmpd="sng">
            <a:solidFill>
              <a:srgbClr val="00C100"/>
            </a:solidFill>
            <a:headEnd type="none" w="med" len="med"/>
            <a:tailEnd type="none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969" name="Elbow Connector 601"/>
          <p:cNvCxnSpPr/>
          <p:nvPr/>
        </p:nvCxnSpPr>
        <p:spPr bwMode="auto">
          <a:xfrm flipH="1">
            <a:off x="12153814" y="3575860"/>
            <a:ext cx="301370" cy="1"/>
          </a:xfrm>
          <a:prstGeom prst="straightConnector1">
            <a:avLst/>
          </a:prstGeom>
          <a:ln w="28575" cmpd="sng">
            <a:solidFill>
              <a:srgbClr val="90B1D0"/>
            </a:solidFill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972" name="Elbow Connector 601"/>
          <p:cNvCxnSpPr/>
          <p:nvPr/>
        </p:nvCxnSpPr>
        <p:spPr bwMode="auto">
          <a:xfrm rot="10800000" flipV="1">
            <a:off x="13263516" y="989334"/>
            <a:ext cx="310896" cy="0"/>
          </a:xfrm>
          <a:prstGeom prst="straightConnector1">
            <a:avLst/>
          </a:prstGeom>
          <a:ln w="28575" cmpd="sng">
            <a:solidFill>
              <a:srgbClr val="00C100"/>
            </a:solidFill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999" name="Elbow Connector 601"/>
          <p:cNvCxnSpPr/>
          <p:nvPr/>
        </p:nvCxnSpPr>
        <p:spPr bwMode="auto">
          <a:xfrm flipH="1">
            <a:off x="12178622" y="874939"/>
            <a:ext cx="301370" cy="1"/>
          </a:xfrm>
          <a:prstGeom prst="straightConnector1">
            <a:avLst/>
          </a:prstGeom>
          <a:ln w="28575" cmpd="sng">
            <a:solidFill>
              <a:srgbClr val="90B1D0"/>
            </a:solidFill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001" name="Elbow Connector 601"/>
          <p:cNvCxnSpPr/>
          <p:nvPr/>
        </p:nvCxnSpPr>
        <p:spPr bwMode="auto">
          <a:xfrm rot="10800000" flipV="1">
            <a:off x="11042676" y="1601295"/>
            <a:ext cx="310896" cy="0"/>
          </a:xfrm>
          <a:prstGeom prst="straightConnector1">
            <a:avLst/>
          </a:prstGeom>
          <a:ln w="28575" cmpd="sng">
            <a:solidFill>
              <a:srgbClr val="00C100"/>
            </a:solidFill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002" name="Elbow Connector 660"/>
          <p:cNvCxnSpPr/>
          <p:nvPr/>
        </p:nvCxnSpPr>
        <p:spPr bwMode="auto">
          <a:xfrm flipV="1">
            <a:off x="10210714" y="876989"/>
            <a:ext cx="3986" cy="5256540"/>
          </a:xfrm>
          <a:prstGeom prst="straightConnector1">
            <a:avLst/>
          </a:prstGeom>
          <a:ln w="28575" cmpd="sng">
            <a:solidFill>
              <a:srgbClr val="90B1D0"/>
            </a:solidFill>
            <a:headEnd type="none" w="med" len="med"/>
            <a:tailEnd type="none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003" name="Elbow Connector 660"/>
          <p:cNvCxnSpPr/>
          <p:nvPr/>
        </p:nvCxnSpPr>
        <p:spPr bwMode="auto">
          <a:xfrm flipH="1">
            <a:off x="6657696" y="5203209"/>
            <a:ext cx="1357934" cy="0"/>
          </a:xfrm>
          <a:prstGeom prst="straightConnector1">
            <a:avLst/>
          </a:prstGeom>
          <a:ln w="28575" cmpd="sng">
            <a:solidFill>
              <a:srgbClr val="00C100"/>
            </a:solidFill>
            <a:headEnd type="none" w="med" len="med"/>
            <a:tailEnd type="none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009" name="Elbow Connector 601"/>
          <p:cNvCxnSpPr/>
          <p:nvPr/>
        </p:nvCxnSpPr>
        <p:spPr bwMode="auto">
          <a:xfrm rot="10800000" flipH="1" flipV="1">
            <a:off x="10196883" y="885914"/>
            <a:ext cx="310896" cy="0"/>
          </a:xfrm>
          <a:prstGeom prst="straightConnector1">
            <a:avLst/>
          </a:prstGeom>
          <a:ln w="28575" cmpd="sng">
            <a:solidFill>
              <a:srgbClr val="90B1D0"/>
            </a:solidFill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011" name="Elbow Connector 601"/>
          <p:cNvCxnSpPr/>
          <p:nvPr/>
        </p:nvCxnSpPr>
        <p:spPr bwMode="auto">
          <a:xfrm rot="10800000" flipH="1" flipV="1">
            <a:off x="10225842" y="2568845"/>
            <a:ext cx="310896" cy="0"/>
          </a:xfrm>
          <a:prstGeom prst="straightConnector1">
            <a:avLst/>
          </a:prstGeom>
          <a:ln w="28575" cmpd="sng">
            <a:solidFill>
              <a:srgbClr val="90B1D0"/>
            </a:solidFill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012" name="Elbow Connector 601"/>
          <p:cNvCxnSpPr/>
          <p:nvPr/>
        </p:nvCxnSpPr>
        <p:spPr bwMode="auto">
          <a:xfrm rot="10800000" flipH="1" flipV="1">
            <a:off x="10223879" y="3552454"/>
            <a:ext cx="310896" cy="0"/>
          </a:xfrm>
          <a:prstGeom prst="straightConnector1">
            <a:avLst/>
          </a:prstGeom>
          <a:ln w="28575" cmpd="sng">
            <a:solidFill>
              <a:srgbClr val="90B1D0"/>
            </a:solidFill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048" name="Elbow Connector 601"/>
          <p:cNvCxnSpPr/>
          <p:nvPr/>
        </p:nvCxnSpPr>
        <p:spPr bwMode="auto">
          <a:xfrm rot="10800000" flipH="1" flipV="1">
            <a:off x="10223533" y="5482878"/>
            <a:ext cx="310896" cy="0"/>
          </a:xfrm>
          <a:prstGeom prst="straightConnector1">
            <a:avLst/>
          </a:prstGeom>
          <a:ln w="28575" cmpd="sng">
            <a:solidFill>
              <a:srgbClr val="90B1D0"/>
            </a:solidFill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050" name="Elbow Connector 601"/>
          <p:cNvCxnSpPr/>
          <p:nvPr/>
        </p:nvCxnSpPr>
        <p:spPr bwMode="auto">
          <a:xfrm rot="10800000" flipH="1" flipV="1">
            <a:off x="10244303" y="4686411"/>
            <a:ext cx="310896" cy="0"/>
          </a:xfrm>
          <a:prstGeom prst="straightConnector1">
            <a:avLst/>
          </a:prstGeom>
          <a:ln w="28575" cmpd="sng">
            <a:solidFill>
              <a:srgbClr val="90B1D0"/>
            </a:solidFill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051" name="Elbow Connector 660"/>
          <p:cNvCxnSpPr/>
          <p:nvPr/>
        </p:nvCxnSpPr>
        <p:spPr bwMode="auto">
          <a:xfrm flipV="1">
            <a:off x="9183290" y="2571485"/>
            <a:ext cx="0" cy="2519668"/>
          </a:xfrm>
          <a:prstGeom prst="straightConnector1">
            <a:avLst/>
          </a:prstGeom>
          <a:ln w="28575" cmpd="sng">
            <a:solidFill>
              <a:srgbClr val="90B1D0"/>
            </a:solidFill>
            <a:headEnd type="none" w="med" len="med"/>
            <a:tailEnd type="none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052" name="Elbow Connector 660"/>
          <p:cNvCxnSpPr/>
          <p:nvPr/>
        </p:nvCxnSpPr>
        <p:spPr bwMode="auto">
          <a:xfrm flipV="1">
            <a:off x="7847097" y="3459534"/>
            <a:ext cx="0" cy="1191092"/>
          </a:xfrm>
          <a:prstGeom prst="straightConnector1">
            <a:avLst/>
          </a:prstGeom>
          <a:ln w="28575" cmpd="sng">
            <a:solidFill>
              <a:srgbClr val="90B1D0"/>
            </a:solidFill>
            <a:headEnd type="none" w="med" len="med"/>
            <a:tailEnd type="none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053" name="Elbow Connector 660"/>
          <p:cNvCxnSpPr>
            <a:endCxn id="754" idx="1"/>
          </p:cNvCxnSpPr>
          <p:nvPr/>
        </p:nvCxnSpPr>
        <p:spPr bwMode="auto">
          <a:xfrm flipH="1" flipV="1">
            <a:off x="6635104" y="1182011"/>
            <a:ext cx="27312" cy="5749564"/>
          </a:xfrm>
          <a:prstGeom prst="straightConnector1">
            <a:avLst/>
          </a:prstGeom>
          <a:ln w="28575" cmpd="sng">
            <a:solidFill>
              <a:srgbClr val="00C100"/>
            </a:solidFill>
            <a:headEnd type="none" w="med" len="med"/>
            <a:tailEnd type="none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grpSp>
        <p:nvGrpSpPr>
          <p:cNvPr id="1054" name="Group 1053"/>
          <p:cNvGrpSpPr/>
          <p:nvPr/>
        </p:nvGrpSpPr>
        <p:grpSpPr>
          <a:xfrm>
            <a:off x="12484820" y="7128815"/>
            <a:ext cx="1015712" cy="456279"/>
            <a:chOff x="537046" y="349955"/>
            <a:chExt cx="1154094" cy="537901"/>
          </a:xfrm>
        </p:grpSpPr>
        <p:sp>
          <p:nvSpPr>
            <p:cNvPr id="1055" name="Rounded Rectangle 1054"/>
            <p:cNvSpPr/>
            <p:nvPr/>
          </p:nvSpPr>
          <p:spPr bwMode="auto">
            <a:xfrm>
              <a:off x="574079" y="354624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672A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056" name="Rectangle 1055"/>
            <p:cNvSpPr/>
            <p:nvPr/>
          </p:nvSpPr>
          <p:spPr>
            <a:xfrm>
              <a:off x="537046" y="349955"/>
              <a:ext cx="1154094" cy="53790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ErbB3</a:t>
              </a:r>
              <a:endParaRPr lang="en-US" sz="11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40000"/>
                      <a:lumOff val="60000"/>
                    </a:schemeClr>
                  </a:solidFill>
                  <a:latin typeface="Arial" charset="0"/>
                </a:rPr>
                <a:t>P21860</a:t>
              </a:r>
              <a:endParaRPr lang="en-US" sz="1050" dirty="0">
                <a:solidFill>
                  <a:schemeClr val="accent4">
                    <a:lumMod val="40000"/>
                    <a:lumOff val="60000"/>
                  </a:schemeClr>
                </a:solidFill>
              </a:endParaRPr>
            </a:p>
          </p:txBody>
        </p:sp>
      </p:grpSp>
      <p:cxnSp>
        <p:nvCxnSpPr>
          <p:cNvPr id="1125" name="Elbow Connector 1003"/>
          <p:cNvCxnSpPr/>
          <p:nvPr/>
        </p:nvCxnSpPr>
        <p:spPr bwMode="auto">
          <a:xfrm rot="10800000" flipV="1">
            <a:off x="12226794" y="8399525"/>
            <a:ext cx="274320" cy="0"/>
          </a:xfrm>
          <a:prstGeom prst="straightConnector1">
            <a:avLst/>
          </a:prstGeom>
          <a:ln w="28575" cmpd="sng">
            <a:solidFill>
              <a:srgbClr val="FFF777"/>
            </a:solidFill>
            <a:prstDash val="sysDash"/>
            <a:headEnd type="arrow" w="med" len="med"/>
            <a:tailEnd type="none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126" name="Elbow Connector 1003"/>
          <p:cNvCxnSpPr/>
          <p:nvPr/>
        </p:nvCxnSpPr>
        <p:spPr bwMode="auto">
          <a:xfrm rot="10800000" flipV="1">
            <a:off x="12214094" y="8805925"/>
            <a:ext cx="274320" cy="0"/>
          </a:xfrm>
          <a:prstGeom prst="straightConnector1">
            <a:avLst/>
          </a:prstGeom>
          <a:ln w="28575" cmpd="sng">
            <a:solidFill>
              <a:srgbClr val="FFF777"/>
            </a:solidFill>
            <a:prstDash val="sysDash"/>
            <a:headEnd type="arrow" w="med" len="med"/>
            <a:tailEnd type="none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grpSp>
        <p:nvGrpSpPr>
          <p:cNvPr id="1127" name="Group 1126"/>
          <p:cNvGrpSpPr/>
          <p:nvPr/>
        </p:nvGrpSpPr>
        <p:grpSpPr>
          <a:xfrm>
            <a:off x="11055585" y="8576489"/>
            <a:ext cx="1106841" cy="502335"/>
            <a:chOff x="507046" y="3634424"/>
            <a:chExt cx="1257639" cy="592197"/>
          </a:xfrm>
        </p:grpSpPr>
        <p:sp>
          <p:nvSpPr>
            <p:cNvPr id="1128" name="Snip Same Side Corner Rectangle 1127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129" name="TextBox 1128"/>
            <p:cNvSpPr txBox="1"/>
            <p:nvPr/>
          </p:nvSpPr>
          <p:spPr>
            <a:xfrm>
              <a:off x="507046" y="3639736"/>
              <a:ext cx="1257639" cy="586885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sz="1100" dirty="0">
                  <a:solidFill>
                    <a:schemeClr val="bg1"/>
                  </a:solidFill>
                  <a:latin typeface="Arial" charset="0"/>
                </a:rPr>
                <a:t>14-3-3-</a:t>
              </a:r>
              <a:r>
                <a:rPr lang="en-US" sz="1100" dirty="0">
                  <a:solidFill>
                    <a:schemeClr val="bg1"/>
                  </a:solidFill>
                  <a:latin typeface="Symbol" charset="2"/>
                  <a:cs typeface="Symbol" charset="2"/>
                </a:rPr>
                <a:t>z</a:t>
              </a:r>
              <a:r>
                <a:rPr lang="en-US" sz="1100" dirty="0">
                  <a:solidFill>
                    <a:schemeClr val="bg1"/>
                  </a:solidFill>
                  <a:latin typeface="Arial" charset="0"/>
                </a:rPr>
                <a:t>/YWHAZ</a:t>
              </a:r>
            </a:p>
            <a:p>
              <a:pPr algn="ctr">
                <a:lnSpc>
                  <a:spcPct val="8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P63104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737" name="Group 736"/>
          <p:cNvGrpSpPr/>
          <p:nvPr/>
        </p:nvGrpSpPr>
        <p:grpSpPr>
          <a:xfrm>
            <a:off x="6021773" y="7938906"/>
            <a:ext cx="1106841" cy="466427"/>
            <a:chOff x="507046" y="3634424"/>
            <a:chExt cx="1257639" cy="549865"/>
          </a:xfrm>
        </p:grpSpPr>
        <p:sp>
          <p:nvSpPr>
            <p:cNvPr id="745" name="Snip Same Side Corner Rectangle 744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752" name="TextBox 751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>
                  <a:solidFill>
                    <a:schemeClr val="bg1"/>
                  </a:solidFill>
                  <a:latin typeface="Arial" charset="0"/>
                </a:rPr>
                <a:t>PIK3R1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>
                  <a:solidFill>
                    <a:srgbClr val="C5F2C6"/>
                  </a:solidFill>
                  <a:latin typeface="Arial" charset="0"/>
                </a:rPr>
                <a:t>P27986</a:t>
              </a:r>
              <a:endParaRPr lang="en-US" sz="1050" dirty="0">
                <a:solidFill>
                  <a:srgbClr val="C5F2C6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976691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  <a:ea typeface="ＭＳ Ｐゴシック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Theme.thmx</Template>
  <TotalTime>3949</TotalTime>
  <Words>324</Words>
  <Application>Microsoft Macintosh PowerPoint</Application>
  <PresentationFormat>Custom</PresentationFormat>
  <Paragraphs>255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Theme</vt:lpstr>
      <vt:lpstr>PowerPoint Presentation</vt:lpstr>
    </vt:vector>
  </TitlesOfParts>
  <Company>University of British Columbia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Steven Pelech</dc:creator>
  <cp:lastModifiedBy>Steven Pelech</cp:lastModifiedBy>
  <cp:revision>234</cp:revision>
  <dcterms:created xsi:type="dcterms:W3CDTF">2014-02-16T01:31:59Z</dcterms:created>
  <dcterms:modified xsi:type="dcterms:W3CDTF">2016-04-21T20:59:53Z</dcterms:modified>
</cp:coreProperties>
</file>