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396" autoAdjust="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1288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2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3" name="Picture 62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64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65" name="Group 64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66" name="Group 65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01" name="Rounded Rectangle 100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02" name="Rectangle 101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67" name="Group 66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99" name="Rounded Rectangle 98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68" name="Rounded Rectangle 67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70" name="Snip Same Side Corner Rectangle 69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97" name="Snip Same Side Corner Rectangle 96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8" name="TextBox 97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73" name="Group 72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95" name="Snip Same Side Corner Rectangle 94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6" name="TextBox 95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74" name="Group 73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93" name="Snip Same Side Corner Rectangle 92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75" name="Group 74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91" name="Snip Same Side Corner Rectangle 90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2" name="TextBox 91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76" name="Elbow Connector 75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7" name="Elbow Connector 76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8" name="Elbow Connector 77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9" name="Elbow Connector 78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0" name="Elbow Connector 79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81" name="Elbow Connector 80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2" name="TextBox 81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88" name="Elbow Connector 87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90" name="TextBox 89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03" name="TextBox 102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Steven 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" name="Elbow Connector 23"/>
          <p:cNvCxnSpPr/>
          <p:nvPr/>
        </p:nvCxnSpPr>
        <p:spPr bwMode="auto">
          <a:xfrm>
            <a:off x="1430628" y="1412676"/>
            <a:ext cx="691430" cy="582842"/>
          </a:xfrm>
          <a:prstGeom prst="bentConnector3">
            <a:avLst>
              <a:gd name="adj1" fmla="val 42653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59" y="63866"/>
            <a:ext cx="4715811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Janus Kinase 2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9167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O60674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92392" y="950367"/>
            <a:ext cx="1015712" cy="4205636"/>
            <a:chOff x="3961831" y="757327"/>
            <a:chExt cx="1015712" cy="4205636"/>
          </a:xfrm>
        </p:grpSpPr>
        <p:grpSp>
          <p:nvGrpSpPr>
            <p:cNvPr id="117" name="Group 116"/>
            <p:cNvGrpSpPr/>
            <p:nvPr/>
          </p:nvGrpSpPr>
          <p:grpSpPr>
            <a:xfrm>
              <a:off x="3961831" y="4501042"/>
              <a:ext cx="1015712" cy="461921"/>
              <a:chOff x="537046" y="349955"/>
              <a:chExt cx="1154094" cy="544552"/>
            </a:xfrm>
          </p:grpSpPr>
          <p:sp>
            <p:nvSpPr>
              <p:cNvPr id="118" name="Rounded Rectangle 117"/>
              <p:cNvSpPr/>
              <p:nvPr/>
            </p:nvSpPr>
            <p:spPr bwMode="auto">
              <a:xfrm>
                <a:off x="574079" y="354624"/>
                <a:ext cx="1080029" cy="520038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537046" y="349955"/>
                <a:ext cx="1154094" cy="54455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1100" dirty="0" smtClean="0">
                    <a:solidFill>
                      <a:schemeClr val="bg1"/>
                    </a:solidFill>
                    <a:latin typeface="Arial" charset="0"/>
                  </a:rPr>
                  <a:t>JAK2</a:t>
                </a:r>
                <a:endParaRPr lang="en-US" sz="1100" dirty="0">
                  <a:solidFill>
                    <a:schemeClr val="bg1"/>
                  </a:solidFill>
                  <a:latin typeface="Arial" charset="0"/>
                </a:endParaRPr>
              </a:p>
              <a:p>
                <a:pPr algn="ctr">
                  <a:lnSpc>
                    <a:spcPct val="110000"/>
                  </a:lnSpc>
                </a:pPr>
                <a:r>
                  <a:rPr lang="en-US" sz="1050" dirty="0" smtClean="0">
                    <a:solidFill>
                      <a:schemeClr val="accent4">
                        <a:lumMod val="40000"/>
                        <a:lumOff val="60000"/>
                      </a:schemeClr>
                    </a:solidFill>
                    <a:latin typeface="Arial" charset="0"/>
                  </a:rPr>
                  <a:t>O60674</a:t>
                </a:r>
                <a:endParaRPr lang="en-US" sz="1050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60" name="Group 59"/>
            <p:cNvGrpSpPr/>
            <p:nvPr/>
          </p:nvGrpSpPr>
          <p:grpSpPr>
            <a:xfrm>
              <a:off x="4094478" y="4261069"/>
              <a:ext cx="715674" cy="246220"/>
              <a:chOff x="7620676" y="5019399"/>
              <a:chExt cx="862158" cy="350482"/>
            </a:xfrm>
          </p:grpSpPr>
          <p:sp>
            <p:nvSpPr>
              <p:cNvPr id="6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79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+Y1008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0" name="Group 79"/>
            <p:cNvGrpSpPr/>
            <p:nvPr/>
          </p:nvGrpSpPr>
          <p:grpSpPr>
            <a:xfrm>
              <a:off x="4094478" y="4076669"/>
              <a:ext cx="715674" cy="246220"/>
              <a:chOff x="7620676" y="5019399"/>
              <a:chExt cx="862158" cy="350482"/>
            </a:xfrm>
          </p:grpSpPr>
          <p:sp>
            <p:nvSpPr>
              <p:cNvPr id="82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83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+Y1007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85" name="Group 84"/>
            <p:cNvGrpSpPr/>
            <p:nvPr/>
          </p:nvGrpSpPr>
          <p:grpSpPr>
            <a:xfrm>
              <a:off x="4094478" y="3892262"/>
              <a:ext cx="715674" cy="246220"/>
              <a:chOff x="7620676" y="5019399"/>
              <a:chExt cx="862158" cy="350482"/>
            </a:xfrm>
          </p:grpSpPr>
          <p:sp>
            <p:nvSpPr>
              <p:cNvPr id="93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4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+Y972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95" name="Group 94"/>
            <p:cNvGrpSpPr/>
            <p:nvPr/>
          </p:nvGrpSpPr>
          <p:grpSpPr>
            <a:xfrm>
              <a:off x="4094478" y="3707854"/>
              <a:ext cx="715674" cy="246221"/>
              <a:chOff x="7592082" y="6000910"/>
              <a:chExt cx="862158" cy="350482"/>
            </a:xfrm>
          </p:grpSpPr>
          <p:sp>
            <p:nvSpPr>
              <p:cNvPr id="9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9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Y966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98" name="Group 97"/>
            <p:cNvGrpSpPr/>
            <p:nvPr/>
          </p:nvGrpSpPr>
          <p:grpSpPr>
            <a:xfrm>
              <a:off x="4094478" y="3523446"/>
              <a:ext cx="715674" cy="246221"/>
              <a:chOff x="7592082" y="6000910"/>
              <a:chExt cx="862158" cy="350482"/>
            </a:xfrm>
          </p:grpSpPr>
          <p:sp>
            <p:nvSpPr>
              <p:cNvPr id="10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Y940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2" name="Group 101"/>
            <p:cNvGrpSpPr/>
            <p:nvPr/>
          </p:nvGrpSpPr>
          <p:grpSpPr>
            <a:xfrm>
              <a:off x="4094478" y="3339038"/>
              <a:ext cx="715674" cy="246221"/>
              <a:chOff x="7592082" y="6000910"/>
              <a:chExt cx="862158" cy="350482"/>
            </a:xfrm>
          </p:grpSpPr>
          <p:sp>
            <p:nvSpPr>
              <p:cNvPr id="10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Y934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5" name="Group 104"/>
            <p:cNvGrpSpPr/>
            <p:nvPr/>
          </p:nvGrpSpPr>
          <p:grpSpPr>
            <a:xfrm>
              <a:off x="4094478" y="3154630"/>
              <a:ext cx="715674" cy="246221"/>
              <a:chOff x="7592082" y="6000910"/>
              <a:chExt cx="862158" cy="350482"/>
            </a:xfrm>
          </p:grpSpPr>
          <p:sp>
            <p:nvSpPr>
              <p:cNvPr id="10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0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Y931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8" name="Group 107"/>
            <p:cNvGrpSpPr/>
            <p:nvPr/>
          </p:nvGrpSpPr>
          <p:grpSpPr>
            <a:xfrm>
              <a:off x="4094478" y="2970222"/>
              <a:ext cx="715674" cy="246221"/>
              <a:chOff x="7592082" y="6000910"/>
              <a:chExt cx="862158" cy="350482"/>
            </a:xfrm>
          </p:grpSpPr>
          <p:sp>
            <p:nvSpPr>
              <p:cNvPr id="109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10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Y918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094478" y="2785814"/>
              <a:ext cx="715674" cy="246221"/>
              <a:chOff x="7630676" y="5324587"/>
              <a:chExt cx="862158" cy="350482"/>
            </a:xfrm>
          </p:grpSpPr>
          <p:sp>
            <p:nvSpPr>
              <p:cNvPr id="115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16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-Y913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0" name="Group 119"/>
            <p:cNvGrpSpPr/>
            <p:nvPr/>
          </p:nvGrpSpPr>
          <p:grpSpPr>
            <a:xfrm>
              <a:off x="4094478" y="2601406"/>
              <a:ext cx="715674" cy="246221"/>
              <a:chOff x="7592082" y="6000910"/>
              <a:chExt cx="862158" cy="350482"/>
            </a:xfrm>
          </p:grpSpPr>
          <p:sp>
            <p:nvSpPr>
              <p:cNvPr id="121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22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Y868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3" name="Group 122"/>
            <p:cNvGrpSpPr/>
            <p:nvPr/>
          </p:nvGrpSpPr>
          <p:grpSpPr>
            <a:xfrm>
              <a:off x="4094478" y="2416998"/>
              <a:ext cx="715674" cy="246221"/>
              <a:chOff x="7592082" y="6000910"/>
              <a:chExt cx="862158" cy="350482"/>
            </a:xfrm>
          </p:grpSpPr>
          <p:sp>
            <p:nvSpPr>
              <p:cNvPr id="12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2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Y813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6" name="Group 125"/>
            <p:cNvGrpSpPr/>
            <p:nvPr/>
          </p:nvGrpSpPr>
          <p:grpSpPr>
            <a:xfrm>
              <a:off x="4094478" y="2232590"/>
              <a:ext cx="715674" cy="246221"/>
              <a:chOff x="7592082" y="6000910"/>
              <a:chExt cx="862158" cy="350482"/>
            </a:xfrm>
          </p:grpSpPr>
          <p:sp>
            <p:nvSpPr>
              <p:cNvPr id="12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2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Y637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29" name="Group 128"/>
            <p:cNvGrpSpPr/>
            <p:nvPr/>
          </p:nvGrpSpPr>
          <p:grpSpPr>
            <a:xfrm>
              <a:off x="4094478" y="2048183"/>
              <a:ext cx="715674" cy="246220"/>
              <a:chOff x="7620676" y="5019399"/>
              <a:chExt cx="862158" cy="350482"/>
            </a:xfrm>
          </p:grpSpPr>
          <p:sp>
            <p:nvSpPr>
              <p:cNvPr id="130" name="AutoShape 153"/>
              <p:cNvSpPr>
                <a:spLocks noChangeArrowheads="1"/>
              </p:cNvSpPr>
              <p:nvPr/>
            </p:nvSpPr>
            <p:spPr bwMode="auto">
              <a:xfrm>
                <a:off x="7746665" y="5030717"/>
                <a:ext cx="610181" cy="289033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008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31" name="Text Box 154"/>
              <p:cNvSpPr txBox="1">
                <a:spLocks noChangeArrowheads="1"/>
              </p:cNvSpPr>
              <p:nvPr/>
            </p:nvSpPr>
            <p:spPr bwMode="auto">
              <a:xfrm>
                <a:off x="7620676" y="5019399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chemeClr val="bg1"/>
                    </a:solidFill>
                    <a:latin typeface="Arial" charset="0"/>
                  </a:rPr>
                  <a:t>+Y613</a:t>
                </a:r>
                <a:endParaRPr lang="en-US" sz="95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132" name="Group 131"/>
            <p:cNvGrpSpPr/>
            <p:nvPr/>
          </p:nvGrpSpPr>
          <p:grpSpPr>
            <a:xfrm>
              <a:off x="4094478" y="1863775"/>
              <a:ext cx="715674" cy="246221"/>
              <a:chOff x="7592082" y="6000910"/>
              <a:chExt cx="862158" cy="350482"/>
            </a:xfrm>
          </p:grpSpPr>
          <p:sp>
            <p:nvSpPr>
              <p:cNvPr id="133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34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Y570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35" name="Group 134"/>
            <p:cNvGrpSpPr/>
            <p:nvPr/>
          </p:nvGrpSpPr>
          <p:grpSpPr>
            <a:xfrm>
              <a:off x="4094478" y="1494959"/>
              <a:ext cx="715674" cy="246221"/>
              <a:chOff x="7592082" y="6000910"/>
              <a:chExt cx="862158" cy="350482"/>
            </a:xfrm>
          </p:grpSpPr>
          <p:sp>
            <p:nvSpPr>
              <p:cNvPr id="136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37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Y317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38" name="Group 137"/>
            <p:cNvGrpSpPr/>
            <p:nvPr/>
          </p:nvGrpSpPr>
          <p:grpSpPr>
            <a:xfrm>
              <a:off x="4094478" y="1310551"/>
              <a:ext cx="715674" cy="246221"/>
              <a:chOff x="7592082" y="6000910"/>
              <a:chExt cx="862158" cy="350482"/>
            </a:xfrm>
          </p:grpSpPr>
          <p:sp>
            <p:nvSpPr>
              <p:cNvPr id="140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1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Y221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4094478" y="1126143"/>
              <a:ext cx="715674" cy="246221"/>
              <a:chOff x="7592082" y="6000910"/>
              <a:chExt cx="862158" cy="350482"/>
            </a:xfrm>
          </p:grpSpPr>
          <p:sp>
            <p:nvSpPr>
              <p:cNvPr id="144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5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Y206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46" name="Group 145"/>
            <p:cNvGrpSpPr/>
            <p:nvPr/>
          </p:nvGrpSpPr>
          <p:grpSpPr>
            <a:xfrm>
              <a:off x="4094478" y="941735"/>
              <a:ext cx="715674" cy="246221"/>
              <a:chOff x="7592082" y="6000910"/>
              <a:chExt cx="862158" cy="350482"/>
            </a:xfrm>
          </p:grpSpPr>
          <p:sp>
            <p:nvSpPr>
              <p:cNvPr id="147" name="AutoShape 159"/>
              <p:cNvSpPr>
                <a:spLocks noChangeArrowheads="1"/>
              </p:cNvSpPr>
              <p:nvPr/>
            </p:nvSpPr>
            <p:spPr bwMode="auto">
              <a:xfrm>
                <a:off x="7719306" y="6033697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7298BD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48" name="Text Box 160"/>
              <p:cNvSpPr txBox="1">
                <a:spLocks noChangeArrowheads="1"/>
              </p:cNvSpPr>
              <p:nvPr/>
            </p:nvSpPr>
            <p:spPr bwMode="auto">
              <a:xfrm>
                <a:off x="7592082" y="6000910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Y201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49" name="Group 148"/>
            <p:cNvGrpSpPr/>
            <p:nvPr/>
          </p:nvGrpSpPr>
          <p:grpSpPr>
            <a:xfrm>
              <a:off x="4094478" y="757327"/>
              <a:ext cx="715674" cy="246221"/>
              <a:chOff x="7630676" y="5324587"/>
              <a:chExt cx="862158" cy="350482"/>
            </a:xfrm>
          </p:grpSpPr>
          <p:sp>
            <p:nvSpPr>
              <p:cNvPr id="150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1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-Y119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52" name="Group 151"/>
            <p:cNvGrpSpPr/>
            <p:nvPr/>
          </p:nvGrpSpPr>
          <p:grpSpPr>
            <a:xfrm>
              <a:off x="4094478" y="1679367"/>
              <a:ext cx="715674" cy="246221"/>
              <a:chOff x="7630676" y="5324587"/>
              <a:chExt cx="862158" cy="350482"/>
            </a:xfrm>
          </p:grpSpPr>
          <p:sp>
            <p:nvSpPr>
              <p:cNvPr id="153" name="AutoShape 156"/>
              <p:cNvSpPr>
                <a:spLocks noChangeArrowheads="1"/>
              </p:cNvSpPr>
              <p:nvPr/>
            </p:nvSpPr>
            <p:spPr bwMode="auto">
              <a:xfrm>
                <a:off x="7759792" y="5344549"/>
                <a:ext cx="607710" cy="286562"/>
              </a:xfrm>
              <a:prstGeom prst="roundRect">
                <a:avLst>
                  <a:gd name="adj" fmla="val 16667"/>
                </a:avLst>
              </a:prstGeom>
              <a:gradFill rotWithShape="0">
                <a:gsLst>
                  <a:gs pos="0">
                    <a:schemeClr val="tx1"/>
                  </a:gs>
                  <a:gs pos="50000">
                    <a:srgbClr val="FF0000"/>
                  </a:gs>
                  <a:gs pos="100000">
                    <a:schemeClr val="tx1"/>
                  </a:gs>
                </a:gsLst>
                <a:lin ang="5400000" scaled="1"/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950"/>
              </a:p>
            </p:txBody>
          </p:sp>
          <p:sp>
            <p:nvSpPr>
              <p:cNvPr id="154" name="Text Box 157"/>
              <p:cNvSpPr txBox="1">
                <a:spLocks noChangeArrowheads="1"/>
              </p:cNvSpPr>
              <p:nvPr/>
            </p:nvSpPr>
            <p:spPr bwMode="auto">
              <a:xfrm>
                <a:off x="7630676" y="5324587"/>
                <a:ext cx="862158" cy="35048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 sz="950" dirty="0" smtClean="0">
                    <a:solidFill>
                      <a:srgbClr val="FFFFFF"/>
                    </a:solidFill>
                    <a:latin typeface="Arial" charset="0"/>
                  </a:rPr>
                  <a:t>-S523</a:t>
                </a:r>
                <a:endParaRPr lang="en-US" sz="950" dirty="0">
                  <a:solidFill>
                    <a:srgbClr val="FFFFFF"/>
                  </a:solidFill>
                </a:endParaRPr>
              </a:p>
            </p:txBody>
          </p:sp>
        </p:grpSp>
      </p:grpSp>
      <p:cxnSp>
        <p:nvCxnSpPr>
          <p:cNvPr id="4" name="Elbow Connector 3"/>
          <p:cNvCxnSpPr>
            <a:stCxn id="118" idx="3"/>
          </p:cNvCxnSpPr>
          <p:nvPr/>
        </p:nvCxnSpPr>
        <p:spPr bwMode="auto">
          <a:xfrm flipV="1">
            <a:off x="2875513" y="1257312"/>
            <a:ext cx="256968" cy="3661295"/>
          </a:xfrm>
          <a:prstGeom prst="bentConnector2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5" name="Elbow Connector 154"/>
          <p:cNvCxnSpPr/>
          <p:nvPr/>
        </p:nvCxnSpPr>
        <p:spPr bwMode="auto">
          <a:xfrm rot="5400000" flipH="1" flipV="1">
            <a:off x="1112720" y="2878527"/>
            <a:ext cx="3937064" cy="305658"/>
          </a:xfrm>
          <a:prstGeom prst="bentConnector3">
            <a:avLst>
              <a:gd name="adj1" fmla="val -322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3" name="Straight Arrow Connector 12"/>
          <p:cNvCxnSpPr/>
          <p:nvPr/>
        </p:nvCxnSpPr>
        <p:spPr bwMode="auto">
          <a:xfrm flipH="1">
            <a:off x="2645265" y="1062824"/>
            <a:ext cx="59897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6" name="Straight Arrow Connector 155"/>
          <p:cNvCxnSpPr/>
          <p:nvPr/>
        </p:nvCxnSpPr>
        <p:spPr bwMode="auto">
          <a:xfrm flipH="1">
            <a:off x="2655425" y="1257312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7" name="Straight Arrow Connector 156"/>
          <p:cNvCxnSpPr/>
          <p:nvPr/>
        </p:nvCxnSpPr>
        <p:spPr bwMode="auto">
          <a:xfrm flipH="1">
            <a:off x="2645265" y="1457519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8" name="Straight Arrow Connector 157"/>
          <p:cNvCxnSpPr/>
          <p:nvPr/>
        </p:nvCxnSpPr>
        <p:spPr bwMode="auto">
          <a:xfrm flipH="1">
            <a:off x="2645265" y="1634878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9" name="Straight Arrow Connector 158"/>
          <p:cNvCxnSpPr/>
          <p:nvPr/>
        </p:nvCxnSpPr>
        <p:spPr bwMode="auto">
          <a:xfrm flipH="1">
            <a:off x="2642065" y="2189541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0" name="Straight Arrow Connector 159"/>
          <p:cNvCxnSpPr/>
          <p:nvPr/>
        </p:nvCxnSpPr>
        <p:spPr bwMode="auto">
          <a:xfrm flipH="1">
            <a:off x="2642065" y="1821607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1" name="Straight Arrow Connector 160"/>
          <p:cNvCxnSpPr/>
          <p:nvPr/>
        </p:nvCxnSpPr>
        <p:spPr bwMode="auto">
          <a:xfrm flipH="1">
            <a:off x="2651368" y="2582525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2" name="Straight Arrow Connector 161"/>
          <p:cNvCxnSpPr/>
          <p:nvPr/>
        </p:nvCxnSpPr>
        <p:spPr bwMode="auto">
          <a:xfrm flipH="1">
            <a:off x="2651368" y="2734925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3" name="Straight Arrow Connector 162"/>
          <p:cNvCxnSpPr/>
          <p:nvPr/>
        </p:nvCxnSpPr>
        <p:spPr bwMode="auto">
          <a:xfrm flipH="1">
            <a:off x="2641208" y="2917805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4" name="Straight Arrow Connector 163"/>
          <p:cNvCxnSpPr/>
          <p:nvPr/>
        </p:nvCxnSpPr>
        <p:spPr bwMode="auto">
          <a:xfrm flipH="1">
            <a:off x="2641208" y="3287920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5" name="Straight Arrow Connector 164"/>
          <p:cNvCxnSpPr/>
          <p:nvPr/>
        </p:nvCxnSpPr>
        <p:spPr bwMode="auto">
          <a:xfrm flipH="1">
            <a:off x="2641208" y="3463737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6" name="Straight Arrow Connector 165"/>
          <p:cNvCxnSpPr/>
          <p:nvPr/>
        </p:nvCxnSpPr>
        <p:spPr bwMode="auto">
          <a:xfrm flipH="1">
            <a:off x="2631905" y="3675846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7" name="Straight Arrow Connector 166"/>
          <p:cNvCxnSpPr/>
          <p:nvPr/>
        </p:nvCxnSpPr>
        <p:spPr bwMode="auto">
          <a:xfrm flipH="1">
            <a:off x="2631048" y="3838406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8" name="Straight Arrow Connector 167"/>
          <p:cNvCxnSpPr/>
          <p:nvPr/>
        </p:nvCxnSpPr>
        <p:spPr bwMode="auto">
          <a:xfrm flipH="1">
            <a:off x="2631048" y="4031446"/>
            <a:ext cx="487216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69" name="Elbow Connector 168"/>
          <p:cNvCxnSpPr/>
          <p:nvPr/>
        </p:nvCxnSpPr>
        <p:spPr bwMode="auto">
          <a:xfrm rot="5400000" flipH="1" flipV="1">
            <a:off x="2520131" y="4593938"/>
            <a:ext cx="923894" cy="91209"/>
          </a:xfrm>
          <a:prstGeom prst="bentConnector3">
            <a:avLst>
              <a:gd name="adj1" fmla="val -586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0" name="Straight Arrow Connector 169"/>
          <p:cNvCxnSpPr/>
          <p:nvPr/>
        </p:nvCxnSpPr>
        <p:spPr bwMode="auto">
          <a:xfrm flipH="1">
            <a:off x="2641208" y="4183846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1" name="Straight Arrow Connector 170"/>
          <p:cNvCxnSpPr/>
          <p:nvPr/>
        </p:nvCxnSpPr>
        <p:spPr bwMode="auto">
          <a:xfrm flipH="1">
            <a:off x="2641208" y="4387046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2" name="Straight Arrow Connector 171"/>
          <p:cNvCxnSpPr/>
          <p:nvPr/>
        </p:nvCxnSpPr>
        <p:spPr bwMode="auto">
          <a:xfrm flipH="1">
            <a:off x="2651368" y="4569926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73" name="Group 172"/>
          <p:cNvGrpSpPr/>
          <p:nvPr/>
        </p:nvGrpSpPr>
        <p:grpSpPr>
          <a:xfrm>
            <a:off x="472566" y="3274347"/>
            <a:ext cx="1015712" cy="461921"/>
            <a:chOff x="537046" y="349955"/>
            <a:chExt cx="1154094" cy="544552"/>
          </a:xfrm>
        </p:grpSpPr>
        <p:sp>
          <p:nvSpPr>
            <p:cNvPr id="174" name="Rounded Rectangle 173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Abl1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P00519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grpSp>
        <p:nvGrpSpPr>
          <p:cNvPr id="179" name="Group 178"/>
          <p:cNvGrpSpPr/>
          <p:nvPr/>
        </p:nvGrpSpPr>
        <p:grpSpPr>
          <a:xfrm>
            <a:off x="480098" y="1917160"/>
            <a:ext cx="1015712" cy="445122"/>
            <a:chOff x="550901" y="1139280"/>
            <a:chExt cx="1154094" cy="524748"/>
          </a:xfrm>
        </p:grpSpPr>
        <p:sp>
          <p:nvSpPr>
            <p:cNvPr id="180" name="Rounded Rectangle 179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1" name="Rectangle 180"/>
            <p:cNvSpPr/>
            <p:nvPr/>
          </p:nvSpPr>
          <p:spPr>
            <a:xfrm>
              <a:off x="550901" y="1139280"/>
              <a:ext cx="1154094" cy="524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ERK2/MAPK1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P28482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477987" y="1188151"/>
            <a:ext cx="1015712" cy="445122"/>
            <a:chOff x="550901" y="1139280"/>
            <a:chExt cx="1154094" cy="524748"/>
          </a:xfrm>
        </p:grpSpPr>
        <p:sp>
          <p:nvSpPr>
            <p:cNvPr id="183" name="Rounded Rectangle 18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4" name="Rectangle 183"/>
            <p:cNvSpPr/>
            <p:nvPr/>
          </p:nvSpPr>
          <p:spPr>
            <a:xfrm>
              <a:off x="550901" y="1139280"/>
              <a:ext cx="1154094" cy="524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ERK1/MAPK3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P27361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472566" y="2674658"/>
            <a:ext cx="1015712" cy="445122"/>
            <a:chOff x="537046" y="349955"/>
            <a:chExt cx="1154094" cy="524748"/>
          </a:xfrm>
        </p:grpSpPr>
        <p:sp>
          <p:nvSpPr>
            <p:cNvPr id="186" name="Rounded Rectangle 18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87" name="Rectangle 186"/>
            <p:cNvSpPr/>
            <p:nvPr/>
          </p:nvSpPr>
          <p:spPr>
            <a:xfrm>
              <a:off x="537046" y="349955"/>
              <a:ext cx="1154094" cy="524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PYK2/PTK2B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Q14289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 bwMode="auto">
          <a:xfrm>
            <a:off x="1463219" y="2136636"/>
            <a:ext cx="24882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8" name="Elbow Connector 187"/>
          <p:cNvCxnSpPr/>
          <p:nvPr/>
        </p:nvCxnSpPr>
        <p:spPr bwMode="auto">
          <a:xfrm rot="16200000" flipH="1">
            <a:off x="1099587" y="3546320"/>
            <a:ext cx="1670155" cy="395112"/>
          </a:xfrm>
          <a:prstGeom prst="bentConnector3">
            <a:avLst>
              <a:gd name="adj1" fmla="val 99883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0" name="Elbow Connector 189"/>
          <p:cNvCxnSpPr/>
          <p:nvPr/>
        </p:nvCxnSpPr>
        <p:spPr bwMode="auto">
          <a:xfrm rot="16200000" flipH="1">
            <a:off x="1340027" y="3832107"/>
            <a:ext cx="1092224" cy="492164"/>
          </a:xfrm>
          <a:prstGeom prst="bentConnector3">
            <a:avLst>
              <a:gd name="adj1" fmla="val 100231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5" name="Straight Connector 194"/>
          <p:cNvCxnSpPr/>
          <p:nvPr/>
        </p:nvCxnSpPr>
        <p:spPr bwMode="auto">
          <a:xfrm>
            <a:off x="1488278" y="2924300"/>
            <a:ext cx="24882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6" name="Straight Connector 195"/>
          <p:cNvCxnSpPr/>
          <p:nvPr/>
        </p:nvCxnSpPr>
        <p:spPr bwMode="auto">
          <a:xfrm>
            <a:off x="1440788" y="3531762"/>
            <a:ext cx="199269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9" name="Straight Arrow Connector 198"/>
          <p:cNvCxnSpPr/>
          <p:nvPr/>
        </p:nvCxnSpPr>
        <p:spPr bwMode="auto">
          <a:xfrm>
            <a:off x="1747267" y="4401664"/>
            <a:ext cx="37479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" name="Elbow Connector 4"/>
          <p:cNvCxnSpPr/>
          <p:nvPr/>
        </p:nvCxnSpPr>
        <p:spPr bwMode="auto">
          <a:xfrm rot="5400000" flipH="1" flipV="1">
            <a:off x="1379885" y="2867022"/>
            <a:ext cx="3452968" cy="437174"/>
          </a:xfrm>
          <a:prstGeom prst="bentConnector3">
            <a:avLst>
              <a:gd name="adj1" fmla="val -21"/>
            </a:avLst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6" name="Straight Arrow Connector 175"/>
          <p:cNvCxnSpPr/>
          <p:nvPr/>
        </p:nvCxnSpPr>
        <p:spPr bwMode="auto">
          <a:xfrm>
            <a:off x="1492755" y="5012135"/>
            <a:ext cx="399637" cy="1389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arrow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2" name="Straight Arrow Connector 191"/>
          <p:cNvCxnSpPr/>
          <p:nvPr/>
        </p:nvCxnSpPr>
        <p:spPr bwMode="auto">
          <a:xfrm>
            <a:off x="3357377" y="1386702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8" name="Straight Arrow Connector 197"/>
          <p:cNvCxnSpPr/>
          <p:nvPr/>
        </p:nvCxnSpPr>
        <p:spPr bwMode="auto">
          <a:xfrm>
            <a:off x="3357377" y="2401554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0" name="Group 199"/>
          <p:cNvGrpSpPr/>
          <p:nvPr/>
        </p:nvGrpSpPr>
        <p:grpSpPr>
          <a:xfrm>
            <a:off x="3694455" y="2156635"/>
            <a:ext cx="1106841" cy="466427"/>
            <a:chOff x="507046" y="3634424"/>
            <a:chExt cx="1257639" cy="549865"/>
          </a:xfrm>
        </p:grpSpPr>
        <p:sp>
          <p:nvSpPr>
            <p:cNvPr id="201" name="Snip Same Side Corner Rectangle 200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IL23R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Q5VWK5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3" name="Straight Arrow Connector 202"/>
          <p:cNvCxnSpPr/>
          <p:nvPr/>
        </p:nvCxnSpPr>
        <p:spPr bwMode="auto">
          <a:xfrm>
            <a:off x="3357377" y="2914060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4" name="Group 203"/>
          <p:cNvGrpSpPr/>
          <p:nvPr/>
        </p:nvGrpSpPr>
        <p:grpSpPr>
          <a:xfrm>
            <a:off x="3694455" y="2671270"/>
            <a:ext cx="1106841" cy="466427"/>
            <a:chOff x="507046" y="3634424"/>
            <a:chExt cx="1257639" cy="549865"/>
          </a:xfrm>
        </p:grpSpPr>
        <p:sp>
          <p:nvSpPr>
            <p:cNvPr id="205" name="Snip Same Side Corner Rectangle 20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smtClean="0">
                  <a:solidFill>
                    <a:schemeClr val="bg1"/>
                  </a:solidFill>
                  <a:latin typeface="Arial" charset="0"/>
                </a:rPr>
                <a:t>SIRPA/SHPS1</a:t>
              </a:r>
              <a:endParaRPr lang="en-US" sz="1100" dirty="0" smtClean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P78324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07" name="Straight Arrow Connector 206"/>
          <p:cNvCxnSpPr/>
          <p:nvPr/>
        </p:nvCxnSpPr>
        <p:spPr bwMode="auto">
          <a:xfrm>
            <a:off x="3343577" y="4809335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08" name="Group 207"/>
          <p:cNvGrpSpPr/>
          <p:nvPr/>
        </p:nvGrpSpPr>
        <p:grpSpPr>
          <a:xfrm>
            <a:off x="3680655" y="4588991"/>
            <a:ext cx="1106841" cy="476587"/>
            <a:chOff x="507046" y="3634424"/>
            <a:chExt cx="1257639" cy="561843"/>
          </a:xfrm>
        </p:grpSpPr>
        <p:sp>
          <p:nvSpPr>
            <p:cNvPr id="209" name="Snip Same Side Corner Rectangle 20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0" name="TextBox 209"/>
            <p:cNvSpPr txBox="1"/>
            <p:nvPr/>
          </p:nvSpPr>
          <p:spPr>
            <a:xfrm>
              <a:off x="507046" y="365171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SH2B1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Q9NRF2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11" name="Straight Arrow Connector 210"/>
          <p:cNvCxnSpPr/>
          <p:nvPr/>
        </p:nvCxnSpPr>
        <p:spPr bwMode="auto">
          <a:xfrm>
            <a:off x="3357377" y="3959392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18" name="Group 217"/>
          <p:cNvGrpSpPr/>
          <p:nvPr/>
        </p:nvGrpSpPr>
        <p:grpSpPr>
          <a:xfrm>
            <a:off x="3740019" y="1661068"/>
            <a:ext cx="1015712" cy="461921"/>
            <a:chOff x="537046" y="349955"/>
            <a:chExt cx="1154094" cy="544552"/>
          </a:xfrm>
        </p:grpSpPr>
        <p:sp>
          <p:nvSpPr>
            <p:cNvPr id="219" name="Rounded Rectangle 218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0" name="Rectangle 219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Lyn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P07948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21" name="Straight Arrow Connector 220"/>
          <p:cNvCxnSpPr/>
          <p:nvPr/>
        </p:nvCxnSpPr>
        <p:spPr bwMode="auto">
          <a:xfrm>
            <a:off x="3357377" y="1889048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22" name="Group 221"/>
          <p:cNvGrpSpPr/>
          <p:nvPr/>
        </p:nvGrpSpPr>
        <p:grpSpPr>
          <a:xfrm>
            <a:off x="3694455" y="1164480"/>
            <a:ext cx="1106841" cy="466427"/>
            <a:chOff x="507046" y="3634424"/>
            <a:chExt cx="1257639" cy="549865"/>
          </a:xfrm>
        </p:grpSpPr>
        <p:sp>
          <p:nvSpPr>
            <p:cNvPr id="223" name="Snip Same Side Corner Rectangle 2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EPOR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P19235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225" name="Straight Arrow Connector 224"/>
          <p:cNvCxnSpPr/>
          <p:nvPr/>
        </p:nvCxnSpPr>
        <p:spPr bwMode="auto">
          <a:xfrm>
            <a:off x="3345277" y="3434769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FFF777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26" name="Group 225"/>
          <p:cNvGrpSpPr/>
          <p:nvPr/>
        </p:nvGrpSpPr>
        <p:grpSpPr>
          <a:xfrm>
            <a:off x="3682355" y="3198361"/>
            <a:ext cx="1106841" cy="466427"/>
            <a:chOff x="507046" y="3634424"/>
            <a:chExt cx="1257639" cy="549865"/>
          </a:xfrm>
        </p:grpSpPr>
        <p:sp>
          <p:nvSpPr>
            <p:cNvPr id="227" name="Snip Same Side Corner Rectangle 2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28" name="TextBox 22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STAM2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O75886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7668995" y="4965069"/>
            <a:ext cx="1106841" cy="466427"/>
            <a:chOff x="473789" y="5344549"/>
            <a:chExt cx="1257639" cy="549865"/>
          </a:xfrm>
        </p:grpSpPr>
        <p:sp>
          <p:nvSpPr>
            <p:cNvPr id="230" name="Snip Same Side Corner Rectangle 229"/>
            <p:cNvSpPr/>
            <p:nvPr/>
          </p:nvSpPr>
          <p:spPr bwMode="auto">
            <a:xfrm>
              <a:off x="562608" y="5344549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BDB70C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473789" y="5349861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rgbClr val="262626"/>
                  </a:solidFill>
                  <a:latin typeface="Arial" charset="0"/>
                </a:rPr>
                <a:t>Histone H3.1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7F773E"/>
                  </a:solidFill>
                  <a:latin typeface="Arial" charset="0"/>
                </a:rPr>
                <a:t>P68431</a:t>
              </a:r>
              <a:endParaRPr lang="en-US" sz="1050" dirty="0">
                <a:solidFill>
                  <a:srgbClr val="7F773E"/>
                </a:solidFill>
              </a:endParaRPr>
            </a:p>
          </p:txBody>
        </p:sp>
      </p:grpSp>
      <p:grpSp>
        <p:nvGrpSpPr>
          <p:cNvPr id="232" name="Group 231"/>
          <p:cNvGrpSpPr/>
          <p:nvPr/>
        </p:nvGrpSpPr>
        <p:grpSpPr>
          <a:xfrm>
            <a:off x="7854418" y="4725138"/>
            <a:ext cx="715674" cy="246221"/>
            <a:chOff x="7592082" y="6000910"/>
            <a:chExt cx="862158" cy="350482"/>
          </a:xfrm>
        </p:grpSpPr>
        <p:sp>
          <p:nvSpPr>
            <p:cNvPr id="23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3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35" name="Group 234"/>
          <p:cNvGrpSpPr/>
          <p:nvPr/>
        </p:nvGrpSpPr>
        <p:grpSpPr>
          <a:xfrm>
            <a:off x="477043" y="4720214"/>
            <a:ext cx="1015712" cy="461921"/>
            <a:chOff x="537046" y="349955"/>
            <a:chExt cx="1154094" cy="544552"/>
          </a:xfrm>
        </p:grpSpPr>
        <p:sp>
          <p:nvSpPr>
            <p:cNvPr id="236" name="Rounded Rectangle 235"/>
            <p:cNvSpPr/>
            <p:nvPr/>
          </p:nvSpPr>
          <p:spPr bwMode="auto">
            <a:xfrm>
              <a:off x="574079" y="354624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672A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37" name="Rectangle 236"/>
            <p:cNvSpPr/>
            <p:nvPr/>
          </p:nvSpPr>
          <p:spPr>
            <a:xfrm>
              <a:off x="537046" y="349955"/>
              <a:ext cx="1154094" cy="544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Tec</a:t>
              </a:r>
              <a:endParaRPr lang="en-US" sz="11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40000"/>
                      <a:lumOff val="60000"/>
                    </a:schemeClr>
                  </a:solidFill>
                  <a:latin typeface="Arial" charset="0"/>
                </a:rPr>
                <a:t>P42680</a:t>
              </a:r>
              <a:endParaRPr lang="en-US" sz="1050" dirty="0">
                <a:solidFill>
                  <a:schemeClr val="accent4">
                    <a:lumMod val="40000"/>
                    <a:lumOff val="60000"/>
                  </a:schemeClr>
                </a:solidFill>
              </a:endParaRPr>
            </a:p>
          </p:txBody>
        </p:sp>
      </p:grpSp>
      <p:cxnSp>
        <p:nvCxnSpPr>
          <p:cNvPr id="238" name="Straight Arrow Connector 237"/>
          <p:cNvCxnSpPr>
            <a:endCxn id="118" idx="1"/>
          </p:cNvCxnSpPr>
          <p:nvPr/>
        </p:nvCxnSpPr>
        <p:spPr bwMode="auto">
          <a:xfrm>
            <a:off x="1495810" y="4908447"/>
            <a:ext cx="429175" cy="1016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39" name="Group 238"/>
          <p:cNvGrpSpPr/>
          <p:nvPr/>
        </p:nvGrpSpPr>
        <p:grpSpPr>
          <a:xfrm>
            <a:off x="3694455" y="3730168"/>
            <a:ext cx="1106841" cy="466427"/>
            <a:chOff x="507046" y="4525112"/>
            <a:chExt cx="1257639" cy="549865"/>
          </a:xfrm>
        </p:grpSpPr>
        <p:sp>
          <p:nvSpPr>
            <p:cNvPr id="240" name="Snip Same Side Corner Rectangle 239"/>
            <p:cNvSpPr/>
            <p:nvPr/>
          </p:nvSpPr>
          <p:spPr bwMode="auto">
            <a:xfrm>
              <a:off x="595865" y="4525112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02B61A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1" name="TextBox 240"/>
            <p:cNvSpPr txBox="1"/>
            <p:nvPr/>
          </p:nvSpPr>
          <p:spPr>
            <a:xfrm>
              <a:off x="507046" y="4530424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PRMT5/SKB1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C5F2C6"/>
                  </a:solidFill>
                  <a:latin typeface="Arial" charset="0"/>
                </a:rPr>
                <a:t>O14744</a:t>
              </a:r>
              <a:endParaRPr lang="en-US" sz="1050" dirty="0">
                <a:solidFill>
                  <a:srgbClr val="C5F2C6"/>
                </a:solidFill>
              </a:endParaRPr>
            </a:p>
          </p:txBody>
        </p:sp>
      </p:grpSp>
      <p:grpSp>
        <p:nvGrpSpPr>
          <p:cNvPr id="212" name="Group 211"/>
          <p:cNvGrpSpPr/>
          <p:nvPr/>
        </p:nvGrpSpPr>
        <p:grpSpPr>
          <a:xfrm>
            <a:off x="7679155" y="2016627"/>
            <a:ext cx="1106841" cy="466427"/>
            <a:chOff x="507046" y="3634424"/>
            <a:chExt cx="1257639" cy="549865"/>
          </a:xfrm>
        </p:grpSpPr>
        <p:sp>
          <p:nvSpPr>
            <p:cNvPr id="213" name="Snip Same Side Corner Rectangle 21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14" name="TextBox 21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SOCS3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O14543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15" name="Group 214"/>
          <p:cNvGrpSpPr/>
          <p:nvPr/>
        </p:nvGrpSpPr>
        <p:grpSpPr>
          <a:xfrm>
            <a:off x="7874738" y="1799018"/>
            <a:ext cx="715674" cy="246221"/>
            <a:chOff x="7592082" y="6000910"/>
            <a:chExt cx="862158" cy="350482"/>
          </a:xfrm>
        </p:grpSpPr>
        <p:sp>
          <p:nvSpPr>
            <p:cNvPr id="21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17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Y221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2" name="Group 241"/>
          <p:cNvGrpSpPr/>
          <p:nvPr/>
        </p:nvGrpSpPr>
        <p:grpSpPr>
          <a:xfrm>
            <a:off x="7874738" y="1605978"/>
            <a:ext cx="715674" cy="246221"/>
            <a:chOff x="7592082" y="6000910"/>
            <a:chExt cx="862158" cy="350482"/>
          </a:xfrm>
        </p:grpSpPr>
        <p:sp>
          <p:nvSpPr>
            <p:cNvPr id="24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4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Y204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45" name="Group 244"/>
          <p:cNvGrpSpPr/>
          <p:nvPr/>
        </p:nvGrpSpPr>
        <p:grpSpPr>
          <a:xfrm>
            <a:off x="6345992" y="3511758"/>
            <a:ext cx="1106841" cy="466427"/>
            <a:chOff x="507046" y="3634424"/>
            <a:chExt cx="1257639" cy="549865"/>
          </a:xfrm>
        </p:grpSpPr>
        <p:sp>
          <p:nvSpPr>
            <p:cNvPr id="246" name="Snip Same Side Corner Rectangle 2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7" name="TextBox 24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GH Receptor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P10912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48" name="Group 247"/>
          <p:cNvGrpSpPr/>
          <p:nvPr/>
        </p:nvGrpSpPr>
        <p:grpSpPr>
          <a:xfrm>
            <a:off x="6541575" y="3284889"/>
            <a:ext cx="715674" cy="246221"/>
            <a:chOff x="7592082" y="6000910"/>
            <a:chExt cx="862158" cy="350482"/>
          </a:xfrm>
        </p:grpSpPr>
        <p:sp>
          <p:nvSpPr>
            <p:cNvPr id="249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0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Y332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1" name="Group 250"/>
          <p:cNvGrpSpPr/>
          <p:nvPr/>
        </p:nvGrpSpPr>
        <p:grpSpPr>
          <a:xfrm>
            <a:off x="7679155" y="1157962"/>
            <a:ext cx="1106841" cy="466427"/>
            <a:chOff x="507046" y="3634424"/>
            <a:chExt cx="1257639" cy="549865"/>
          </a:xfrm>
        </p:grpSpPr>
        <p:sp>
          <p:nvSpPr>
            <p:cNvPr id="252" name="Snip Same Side Corner Rectangle 25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3" name="TextBox 25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CTLA-4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P16410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54" name="Group 253"/>
          <p:cNvGrpSpPr/>
          <p:nvPr/>
        </p:nvGrpSpPr>
        <p:grpSpPr>
          <a:xfrm>
            <a:off x="7874738" y="931093"/>
            <a:ext cx="715674" cy="246221"/>
            <a:chOff x="7592082" y="6000910"/>
            <a:chExt cx="862158" cy="350482"/>
          </a:xfrm>
        </p:grpSpPr>
        <p:sp>
          <p:nvSpPr>
            <p:cNvPr id="25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56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Y201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57" name="Group 256"/>
          <p:cNvGrpSpPr/>
          <p:nvPr/>
        </p:nvGrpSpPr>
        <p:grpSpPr>
          <a:xfrm>
            <a:off x="6345992" y="4243140"/>
            <a:ext cx="1106841" cy="466427"/>
            <a:chOff x="507046" y="3634424"/>
            <a:chExt cx="1257639" cy="549865"/>
          </a:xfrm>
        </p:grpSpPr>
        <p:sp>
          <p:nvSpPr>
            <p:cNvPr id="258" name="Snip Same Side Corner Rectangle 25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59" name="TextBox 258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PRLR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P16471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60" name="Group 259"/>
          <p:cNvGrpSpPr/>
          <p:nvPr/>
        </p:nvGrpSpPr>
        <p:grpSpPr>
          <a:xfrm>
            <a:off x="6541575" y="4016271"/>
            <a:ext cx="715674" cy="246221"/>
            <a:chOff x="7592082" y="6000910"/>
            <a:chExt cx="862158" cy="350482"/>
          </a:xfrm>
        </p:grpSpPr>
        <p:sp>
          <p:nvSpPr>
            <p:cNvPr id="26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2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Y546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3" name="Group 262"/>
          <p:cNvGrpSpPr/>
          <p:nvPr/>
        </p:nvGrpSpPr>
        <p:grpSpPr>
          <a:xfrm>
            <a:off x="3890038" y="916424"/>
            <a:ext cx="715674" cy="246221"/>
            <a:chOff x="7592082" y="6000910"/>
            <a:chExt cx="862158" cy="350482"/>
          </a:xfrm>
        </p:grpSpPr>
        <p:sp>
          <p:nvSpPr>
            <p:cNvPr id="26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Y504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66" name="Group 265"/>
          <p:cNvGrpSpPr/>
          <p:nvPr/>
        </p:nvGrpSpPr>
        <p:grpSpPr>
          <a:xfrm>
            <a:off x="3890038" y="745790"/>
            <a:ext cx="715674" cy="246220"/>
            <a:chOff x="7620676" y="5019399"/>
            <a:chExt cx="862158" cy="350482"/>
          </a:xfrm>
        </p:grpSpPr>
        <p:sp>
          <p:nvSpPr>
            <p:cNvPr id="26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68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+Y454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69" name="Group 268"/>
          <p:cNvGrpSpPr/>
          <p:nvPr/>
        </p:nvGrpSpPr>
        <p:grpSpPr>
          <a:xfrm>
            <a:off x="3890038" y="561656"/>
            <a:ext cx="715674" cy="246221"/>
            <a:chOff x="7592082" y="6000910"/>
            <a:chExt cx="862158" cy="350482"/>
          </a:xfrm>
        </p:grpSpPr>
        <p:sp>
          <p:nvSpPr>
            <p:cNvPr id="27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Y445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72" name="Group 271"/>
          <p:cNvGrpSpPr/>
          <p:nvPr/>
        </p:nvGrpSpPr>
        <p:grpSpPr>
          <a:xfrm>
            <a:off x="622638" y="945892"/>
            <a:ext cx="715674" cy="246220"/>
            <a:chOff x="7620676" y="5019399"/>
            <a:chExt cx="862158" cy="350482"/>
          </a:xfrm>
        </p:grpSpPr>
        <p:sp>
          <p:nvSpPr>
            <p:cNvPr id="273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4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+Y204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17" name="Straight Connector 16"/>
          <p:cNvCxnSpPr/>
          <p:nvPr/>
        </p:nvCxnSpPr>
        <p:spPr bwMode="auto">
          <a:xfrm flipV="1">
            <a:off x="1726947" y="1967045"/>
            <a:ext cx="0" cy="179751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275" name="Group 274"/>
          <p:cNvGrpSpPr/>
          <p:nvPr/>
        </p:nvGrpSpPr>
        <p:grpSpPr>
          <a:xfrm>
            <a:off x="622638" y="1687572"/>
            <a:ext cx="715674" cy="246220"/>
            <a:chOff x="7620676" y="5019399"/>
            <a:chExt cx="862158" cy="350482"/>
          </a:xfrm>
        </p:grpSpPr>
        <p:sp>
          <p:nvSpPr>
            <p:cNvPr id="276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77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+Y187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78" name="Group 277"/>
          <p:cNvGrpSpPr/>
          <p:nvPr/>
        </p:nvGrpSpPr>
        <p:grpSpPr>
          <a:xfrm>
            <a:off x="5016271" y="1895367"/>
            <a:ext cx="1106841" cy="466427"/>
            <a:chOff x="507046" y="2817700"/>
            <a:chExt cx="1257639" cy="549865"/>
          </a:xfrm>
        </p:grpSpPr>
        <p:sp>
          <p:nvSpPr>
            <p:cNvPr id="279" name="Snip Same Side Corner Rectangle 278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0" name="TextBox 279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STAT3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P40763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81" name="Group 280"/>
          <p:cNvGrpSpPr/>
          <p:nvPr/>
        </p:nvGrpSpPr>
        <p:grpSpPr>
          <a:xfrm>
            <a:off x="5211854" y="1658902"/>
            <a:ext cx="715674" cy="246220"/>
            <a:chOff x="7620676" y="5019399"/>
            <a:chExt cx="862158" cy="350482"/>
          </a:xfrm>
        </p:grpSpPr>
        <p:sp>
          <p:nvSpPr>
            <p:cNvPr id="282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3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+Y705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84" name="Group 283"/>
          <p:cNvGrpSpPr/>
          <p:nvPr/>
        </p:nvGrpSpPr>
        <p:grpSpPr>
          <a:xfrm>
            <a:off x="6345992" y="4957980"/>
            <a:ext cx="1106841" cy="466427"/>
            <a:chOff x="507046" y="3634424"/>
            <a:chExt cx="1257639" cy="549865"/>
          </a:xfrm>
        </p:grpSpPr>
        <p:sp>
          <p:nvSpPr>
            <p:cNvPr id="285" name="Snip Same Side Corner Rectangle 28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86" name="TextBox 28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CCR2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P41597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287" name="Group 286"/>
          <p:cNvGrpSpPr/>
          <p:nvPr/>
        </p:nvGrpSpPr>
        <p:grpSpPr>
          <a:xfrm>
            <a:off x="6541575" y="4731111"/>
            <a:ext cx="715674" cy="246221"/>
            <a:chOff x="7592082" y="6000910"/>
            <a:chExt cx="862158" cy="350482"/>
          </a:xfrm>
        </p:grpSpPr>
        <p:sp>
          <p:nvSpPr>
            <p:cNvPr id="28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89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Y139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290" name="Group 289"/>
          <p:cNvGrpSpPr/>
          <p:nvPr/>
        </p:nvGrpSpPr>
        <p:grpSpPr>
          <a:xfrm>
            <a:off x="5016271" y="1179622"/>
            <a:ext cx="1106841" cy="466427"/>
            <a:chOff x="507046" y="2817700"/>
            <a:chExt cx="1257639" cy="549865"/>
          </a:xfrm>
        </p:grpSpPr>
        <p:sp>
          <p:nvSpPr>
            <p:cNvPr id="291" name="Snip Same Side Corner Rectangle 290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2" name="TextBox 291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P42224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93" name="Group 292"/>
          <p:cNvGrpSpPr/>
          <p:nvPr/>
        </p:nvGrpSpPr>
        <p:grpSpPr>
          <a:xfrm>
            <a:off x="5211854" y="943157"/>
            <a:ext cx="715674" cy="246220"/>
            <a:chOff x="7620676" y="5019399"/>
            <a:chExt cx="862158" cy="350482"/>
          </a:xfrm>
        </p:grpSpPr>
        <p:sp>
          <p:nvSpPr>
            <p:cNvPr id="294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295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+Y699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6" name="Group 295"/>
          <p:cNvGrpSpPr/>
          <p:nvPr/>
        </p:nvGrpSpPr>
        <p:grpSpPr>
          <a:xfrm>
            <a:off x="5016271" y="2630472"/>
            <a:ext cx="1106841" cy="466427"/>
            <a:chOff x="507046" y="2817700"/>
            <a:chExt cx="1257639" cy="549865"/>
          </a:xfrm>
        </p:grpSpPr>
        <p:sp>
          <p:nvSpPr>
            <p:cNvPr id="297" name="Snip Same Side Corner Rectangle 296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98" name="TextBox 297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STAT5A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P42229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299" name="Group 298"/>
          <p:cNvGrpSpPr/>
          <p:nvPr/>
        </p:nvGrpSpPr>
        <p:grpSpPr>
          <a:xfrm>
            <a:off x="5211854" y="2394007"/>
            <a:ext cx="715674" cy="246220"/>
            <a:chOff x="7620676" y="5019399"/>
            <a:chExt cx="862158" cy="350482"/>
          </a:xfrm>
        </p:grpSpPr>
        <p:sp>
          <p:nvSpPr>
            <p:cNvPr id="300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01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+Y694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02" name="Group 301"/>
          <p:cNvGrpSpPr/>
          <p:nvPr/>
        </p:nvGrpSpPr>
        <p:grpSpPr>
          <a:xfrm>
            <a:off x="3694455" y="5259935"/>
            <a:ext cx="1106841" cy="466427"/>
            <a:chOff x="507046" y="3634424"/>
            <a:chExt cx="1257639" cy="549865"/>
          </a:xfrm>
        </p:grpSpPr>
        <p:sp>
          <p:nvSpPr>
            <p:cNvPr id="303" name="Snip Same Side Corner Rectangle 30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4" name="TextBox 30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Kip1/CDKN1B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P46527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05" name="Group 304"/>
          <p:cNvGrpSpPr/>
          <p:nvPr/>
        </p:nvGrpSpPr>
        <p:grpSpPr>
          <a:xfrm>
            <a:off x="5016271" y="3385194"/>
            <a:ext cx="1106841" cy="466427"/>
            <a:chOff x="507046" y="2817700"/>
            <a:chExt cx="1257639" cy="549865"/>
          </a:xfrm>
        </p:grpSpPr>
        <p:sp>
          <p:nvSpPr>
            <p:cNvPr id="306" name="Snip Same Side Corner Rectangle 305"/>
            <p:cNvSpPr/>
            <p:nvPr/>
          </p:nvSpPr>
          <p:spPr bwMode="auto">
            <a:xfrm>
              <a:off x="595865" y="2817700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07" name="TextBox 306"/>
            <p:cNvSpPr txBox="1"/>
            <p:nvPr/>
          </p:nvSpPr>
          <p:spPr>
            <a:xfrm>
              <a:off x="507046" y="2823012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STAT5B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rgbClr val="AB743D"/>
                  </a:solidFill>
                  <a:latin typeface="Arial" charset="0"/>
                </a:rPr>
                <a:t>P51692</a:t>
              </a:r>
              <a:endParaRPr lang="en-US" sz="1050" dirty="0">
                <a:solidFill>
                  <a:srgbClr val="AB743D"/>
                </a:solidFill>
              </a:endParaRPr>
            </a:p>
          </p:txBody>
        </p:sp>
      </p:grpSp>
      <p:grpSp>
        <p:nvGrpSpPr>
          <p:cNvPr id="308" name="Group 307"/>
          <p:cNvGrpSpPr/>
          <p:nvPr/>
        </p:nvGrpSpPr>
        <p:grpSpPr>
          <a:xfrm>
            <a:off x="5211854" y="3148729"/>
            <a:ext cx="715674" cy="246220"/>
            <a:chOff x="7620676" y="5019399"/>
            <a:chExt cx="862158" cy="350482"/>
          </a:xfrm>
        </p:grpSpPr>
        <p:sp>
          <p:nvSpPr>
            <p:cNvPr id="309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0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+Y694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1" name="Group 310"/>
          <p:cNvGrpSpPr/>
          <p:nvPr/>
        </p:nvGrpSpPr>
        <p:grpSpPr>
          <a:xfrm>
            <a:off x="5016271" y="4644288"/>
            <a:ext cx="1106841" cy="466427"/>
            <a:chOff x="507046" y="3634424"/>
            <a:chExt cx="1257639" cy="549865"/>
          </a:xfrm>
        </p:grpSpPr>
        <p:sp>
          <p:nvSpPr>
            <p:cNvPr id="312" name="Snip Same Side Corner Rectangle 31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13" name="TextBox 312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Grb2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P62993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14" name="Group 313"/>
          <p:cNvGrpSpPr/>
          <p:nvPr/>
        </p:nvGrpSpPr>
        <p:grpSpPr>
          <a:xfrm>
            <a:off x="5211854" y="4399887"/>
            <a:ext cx="715674" cy="246220"/>
            <a:chOff x="7620676" y="5019399"/>
            <a:chExt cx="862158" cy="350482"/>
          </a:xfrm>
        </p:grpSpPr>
        <p:sp>
          <p:nvSpPr>
            <p:cNvPr id="315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6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+Y209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17" name="Group 316"/>
          <p:cNvGrpSpPr/>
          <p:nvPr/>
        </p:nvGrpSpPr>
        <p:grpSpPr>
          <a:xfrm>
            <a:off x="5211854" y="4232101"/>
            <a:ext cx="715674" cy="246221"/>
            <a:chOff x="7592082" y="6000910"/>
            <a:chExt cx="862158" cy="350482"/>
          </a:xfrm>
        </p:grpSpPr>
        <p:sp>
          <p:nvSpPr>
            <p:cNvPr id="318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19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Y52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20" name="Group 319"/>
          <p:cNvGrpSpPr/>
          <p:nvPr/>
        </p:nvGrpSpPr>
        <p:grpSpPr>
          <a:xfrm>
            <a:off x="5211854" y="4039061"/>
            <a:ext cx="715674" cy="246221"/>
            <a:chOff x="7592082" y="6000910"/>
            <a:chExt cx="862158" cy="350482"/>
          </a:xfrm>
        </p:grpSpPr>
        <p:sp>
          <p:nvSpPr>
            <p:cNvPr id="321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22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23" name="Group 322"/>
          <p:cNvGrpSpPr/>
          <p:nvPr/>
        </p:nvGrpSpPr>
        <p:grpSpPr>
          <a:xfrm>
            <a:off x="5211854" y="3866341"/>
            <a:ext cx="715674" cy="246221"/>
            <a:chOff x="7592082" y="6000910"/>
            <a:chExt cx="862158" cy="350482"/>
          </a:xfrm>
        </p:grpSpPr>
        <p:sp>
          <p:nvSpPr>
            <p:cNvPr id="324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25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26" name="Group 325"/>
          <p:cNvGrpSpPr/>
          <p:nvPr/>
        </p:nvGrpSpPr>
        <p:grpSpPr>
          <a:xfrm>
            <a:off x="7679155" y="2728646"/>
            <a:ext cx="1106841" cy="466427"/>
            <a:chOff x="507046" y="3634424"/>
            <a:chExt cx="1257639" cy="549865"/>
          </a:xfrm>
        </p:grpSpPr>
        <p:sp>
          <p:nvSpPr>
            <p:cNvPr id="327" name="Snip Same Side Corner Rectangle 32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28" name="TextBox 327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RACK1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P63244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29" name="Group 328"/>
          <p:cNvGrpSpPr/>
          <p:nvPr/>
        </p:nvGrpSpPr>
        <p:grpSpPr>
          <a:xfrm>
            <a:off x="7874738" y="2501777"/>
            <a:ext cx="715674" cy="246221"/>
            <a:chOff x="7592082" y="6000910"/>
            <a:chExt cx="862158" cy="350482"/>
          </a:xfrm>
        </p:grpSpPr>
        <p:sp>
          <p:nvSpPr>
            <p:cNvPr id="330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31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Y194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32" name="Group 331"/>
          <p:cNvGrpSpPr/>
          <p:nvPr/>
        </p:nvGrpSpPr>
        <p:grpSpPr>
          <a:xfrm>
            <a:off x="7679155" y="4262463"/>
            <a:ext cx="1106841" cy="466427"/>
            <a:chOff x="507046" y="3634424"/>
            <a:chExt cx="1257639" cy="549865"/>
          </a:xfrm>
        </p:grpSpPr>
        <p:sp>
          <p:nvSpPr>
            <p:cNvPr id="333" name="Snip Same Side Corner Rectangle 33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34" name="TextBox 33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GTF2I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P78347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35" name="Group 334"/>
          <p:cNvGrpSpPr/>
          <p:nvPr/>
        </p:nvGrpSpPr>
        <p:grpSpPr>
          <a:xfrm>
            <a:off x="7874738" y="4035594"/>
            <a:ext cx="715674" cy="246221"/>
            <a:chOff x="7592082" y="6000910"/>
            <a:chExt cx="862158" cy="350482"/>
          </a:xfrm>
        </p:grpSpPr>
        <p:sp>
          <p:nvSpPr>
            <p:cNvPr id="33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37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Y248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38" name="Group 337"/>
          <p:cNvGrpSpPr/>
          <p:nvPr/>
        </p:nvGrpSpPr>
        <p:grpSpPr>
          <a:xfrm>
            <a:off x="6345992" y="2782042"/>
            <a:ext cx="1106841" cy="464212"/>
            <a:chOff x="3740102" y="2066168"/>
            <a:chExt cx="1257639" cy="547253"/>
          </a:xfrm>
        </p:grpSpPr>
        <p:sp>
          <p:nvSpPr>
            <p:cNvPr id="339" name="Rounded Rectangle 338"/>
            <p:cNvSpPr/>
            <p:nvPr/>
          </p:nvSpPr>
          <p:spPr bwMode="auto">
            <a:xfrm>
              <a:off x="3833907" y="2066168"/>
              <a:ext cx="1070029" cy="534778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0" name="TextBox 339"/>
            <p:cNvSpPr txBox="1"/>
            <p:nvPr/>
          </p:nvSpPr>
          <p:spPr>
            <a:xfrm>
              <a:off x="3740102" y="2068869"/>
              <a:ext cx="1257639" cy="54455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PTPN11/SHP2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Arial" charset="0"/>
                </a:rPr>
                <a:t>Q06124</a:t>
              </a:r>
              <a:endParaRPr lang="en-US" sz="1050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41" name="Group 340"/>
          <p:cNvGrpSpPr/>
          <p:nvPr/>
        </p:nvGrpSpPr>
        <p:grpSpPr>
          <a:xfrm>
            <a:off x="6541575" y="2549157"/>
            <a:ext cx="715674" cy="246221"/>
            <a:chOff x="7592082" y="6000910"/>
            <a:chExt cx="862158" cy="350482"/>
          </a:xfrm>
        </p:grpSpPr>
        <p:sp>
          <p:nvSpPr>
            <p:cNvPr id="34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43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Y327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44" name="Group 343"/>
          <p:cNvGrpSpPr/>
          <p:nvPr/>
        </p:nvGrpSpPr>
        <p:grpSpPr>
          <a:xfrm>
            <a:off x="6541575" y="2356117"/>
            <a:ext cx="715674" cy="246221"/>
            <a:chOff x="7592082" y="6000910"/>
            <a:chExt cx="862158" cy="350482"/>
          </a:xfrm>
        </p:grpSpPr>
        <p:sp>
          <p:nvSpPr>
            <p:cNvPr id="345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46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Y304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47" name="Group 346"/>
          <p:cNvGrpSpPr/>
          <p:nvPr/>
        </p:nvGrpSpPr>
        <p:grpSpPr>
          <a:xfrm>
            <a:off x="6391556" y="1876486"/>
            <a:ext cx="1015712" cy="445122"/>
            <a:chOff x="550901" y="1139280"/>
            <a:chExt cx="1154094" cy="524748"/>
          </a:xfrm>
        </p:grpSpPr>
        <p:sp>
          <p:nvSpPr>
            <p:cNvPr id="348" name="Rounded Rectangle 347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49" name="Rectangle 348"/>
            <p:cNvSpPr/>
            <p:nvPr/>
          </p:nvSpPr>
          <p:spPr>
            <a:xfrm>
              <a:off x="550901" y="1139280"/>
              <a:ext cx="1154094" cy="524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PAK1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Q13153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50" name="Group 349"/>
          <p:cNvGrpSpPr/>
          <p:nvPr/>
        </p:nvGrpSpPr>
        <p:grpSpPr>
          <a:xfrm>
            <a:off x="6541575" y="1646898"/>
            <a:ext cx="715674" cy="246220"/>
            <a:chOff x="7620676" y="5019399"/>
            <a:chExt cx="862158" cy="350482"/>
          </a:xfrm>
        </p:grpSpPr>
        <p:sp>
          <p:nvSpPr>
            <p:cNvPr id="351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52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+Y201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53" name="Group 352"/>
          <p:cNvGrpSpPr/>
          <p:nvPr/>
        </p:nvGrpSpPr>
        <p:grpSpPr>
          <a:xfrm>
            <a:off x="6319945" y="1184133"/>
            <a:ext cx="1158935" cy="445122"/>
            <a:chOff x="464375" y="1139280"/>
            <a:chExt cx="1316830" cy="524748"/>
          </a:xfrm>
        </p:grpSpPr>
        <p:sp>
          <p:nvSpPr>
            <p:cNvPr id="354" name="Rounded Rectangle 353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5" name="Rectangle 354"/>
            <p:cNvSpPr/>
            <p:nvPr/>
          </p:nvSpPr>
          <p:spPr>
            <a:xfrm>
              <a:off x="464375" y="1139280"/>
              <a:ext cx="1316830" cy="5247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ASK1/MAP3K5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Q99683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56" name="Group 355"/>
          <p:cNvGrpSpPr/>
          <p:nvPr/>
        </p:nvGrpSpPr>
        <p:grpSpPr>
          <a:xfrm>
            <a:off x="6541575" y="954545"/>
            <a:ext cx="715674" cy="246220"/>
            <a:chOff x="7620676" y="5019399"/>
            <a:chExt cx="862158" cy="350482"/>
          </a:xfrm>
        </p:grpSpPr>
        <p:sp>
          <p:nvSpPr>
            <p:cNvPr id="357" name="AutoShape 153"/>
            <p:cNvSpPr>
              <a:spLocks noChangeArrowheads="1"/>
            </p:cNvSpPr>
            <p:nvPr/>
          </p:nvSpPr>
          <p:spPr bwMode="auto">
            <a:xfrm>
              <a:off x="7746665" y="5030717"/>
              <a:ext cx="610181" cy="289033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008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58" name="Text Box 154"/>
            <p:cNvSpPr txBox="1">
              <a:spLocks noChangeArrowheads="1"/>
            </p:cNvSpPr>
            <p:nvPr/>
          </p:nvSpPr>
          <p:spPr bwMode="auto">
            <a:xfrm>
              <a:off x="7620676" y="5019399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chemeClr val="bg1"/>
                  </a:solidFill>
                  <a:latin typeface="Arial" charset="0"/>
                </a:rPr>
                <a:t>+Y798</a:t>
              </a:r>
              <a:endParaRPr lang="en-US" sz="95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62" name="Group 361"/>
          <p:cNvGrpSpPr/>
          <p:nvPr/>
        </p:nvGrpSpPr>
        <p:grpSpPr>
          <a:xfrm>
            <a:off x="3886054" y="4378100"/>
            <a:ext cx="715674" cy="246221"/>
            <a:chOff x="7592082" y="6000910"/>
            <a:chExt cx="862158" cy="350482"/>
          </a:xfrm>
        </p:grpSpPr>
        <p:sp>
          <p:nvSpPr>
            <p:cNvPr id="363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4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Y494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5" name="Group 364"/>
          <p:cNvGrpSpPr/>
          <p:nvPr/>
        </p:nvGrpSpPr>
        <p:grpSpPr>
          <a:xfrm>
            <a:off x="3886054" y="4185060"/>
            <a:ext cx="715674" cy="246221"/>
            <a:chOff x="7592082" y="6000910"/>
            <a:chExt cx="862158" cy="350482"/>
          </a:xfrm>
        </p:grpSpPr>
        <p:sp>
          <p:nvSpPr>
            <p:cNvPr id="36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67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Y439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grpSp>
        <p:nvGrpSpPr>
          <p:cNvPr id="368" name="Group 367"/>
          <p:cNvGrpSpPr/>
          <p:nvPr/>
        </p:nvGrpSpPr>
        <p:grpSpPr>
          <a:xfrm>
            <a:off x="7679155" y="3502962"/>
            <a:ext cx="1106841" cy="466427"/>
            <a:chOff x="507046" y="3634424"/>
            <a:chExt cx="1257639" cy="549865"/>
          </a:xfrm>
        </p:grpSpPr>
        <p:sp>
          <p:nvSpPr>
            <p:cNvPr id="369" name="Snip Same Side Corner Rectangle 36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70" name="TextBox 36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GAB2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Q9UQC2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371" name="Group 370"/>
          <p:cNvGrpSpPr/>
          <p:nvPr/>
        </p:nvGrpSpPr>
        <p:grpSpPr>
          <a:xfrm>
            <a:off x="7874738" y="3276093"/>
            <a:ext cx="715674" cy="246221"/>
            <a:chOff x="7592082" y="6000910"/>
            <a:chExt cx="862158" cy="350482"/>
          </a:xfrm>
        </p:grpSpPr>
        <p:sp>
          <p:nvSpPr>
            <p:cNvPr id="372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373" name="Text Box 160"/>
            <p:cNvSpPr txBox="1">
              <a:spLocks noChangeArrowheads="1"/>
            </p:cNvSpPr>
            <p:nvPr/>
          </p:nvSpPr>
          <p:spPr bwMode="auto">
            <a:xfrm>
              <a:off x="7592082" y="6000910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Y643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  <p:cxnSp>
        <p:nvCxnSpPr>
          <p:cNvPr id="19" name="Elbow Connector 18"/>
          <p:cNvCxnSpPr/>
          <p:nvPr/>
        </p:nvCxnSpPr>
        <p:spPr bwMode="auto">
          <a:xfrm rot="16200000" flipV="1">
            <a:off x="-343140" y="1744445"/>
            <a:ext cx="4052444" cy="2689202"/>
          </a:xfrm>
          <a:prstGeom prst="bentConnector3">
            <a:avLst>
              <a:gd name="adj1" fmla="val -4655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4" name="Straight Arrow Connector 373"/>
          <p:cNvCxnSpPr/>
          <p:nvPr/>
        </p:nvCxnSpPr>
        <p:spPr bwMode="auto">
          <a:xfrm>
            <a:off x="344425" y="1062824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5" name="Straight Arrow Connector 374"/>
          <p:cNvCxnSpPr/>
          <p:nvPr/>
        </p:nvCxnSpPr>
        <p:spPr bwMode="auto">
          <a:xfrm>
            <a:off x="344425" y="1821607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" name="Elbow Connector 22"/>
          <p:cNvCxnSpPr/>
          <p:nvPr/>
        </p:nvCxnSpPr>
        <p:spPr bwMode="auto">
          <a:xfrm flipV="1">
            <a:off x="3119121" y="670560"/>
            <a:ext cx="876525" cy="586753"/>
          </a:xfrm>
          <a:prstGeom prst="bentConnector3">
            <a:avLst>
              <a:gd name="adj1" fmla="val 26818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8" name="Straight Arrow Connector 27"/>
          <p:cNvCxnSpPr/>
          <p:nvPr/>
        </p:nvCxnSpPr>
        <p:spPr bwMode="auto">
          <a:xfrm>
            <a:off x="3357377" y="1062824"/>
            <a:ext cx="638269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0" name="Elbow Connector 29"/>
          <p:cNvCxnSpPr/>
          <p:nvPr/>
        </p:nvCxnSpPr>
        <p:spPr bwMode="auto">
          <a:xfrm rot="5400000" flipH="1" flipV="1">
            <a:off x="1871471" y="2031998"/>
            <a:ext cx="4215547" cy="1903120"/>
          </a:xfrm>
          <a:prstGeom prst="bentConnector3">
            <a:avLst>
              <a:gd name="adj1" fmla="val -372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6" name="Straight Arrow Connector 375"/>
          <p:cNvCxnSpPr/>
          <p:nvPr/>
        </p:nvCxnSpPr>
        <p:spPr bwMode="auto">
          <a:xfrm flipH="1">
            <a:off x="4529902" y="885944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7" name="Straight Arrow Connector 376"/>
          <p:cNvCxnSpPr/>
          <p:nvPr/>
        </p:nvCxnSpPr>
        <p:spPr bwMode="auto">
          <a:xfrm>
            <a:off x="4926537" y="1772156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8" name="Straight Arrow Connector 377"/>
          <p:cNvCxnSpPr/>
          <p:nvPr/>
        </p:nvCxnSpPr>
        <p:spPr bwMode="auto">
          <a:xfrm>
            <a:off x="4946857" y="1062823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9" name="Straight Arrow Connector 378"/>
          <p:cNvCxnSpPr/>
          <p:nvPr/>
        </p:nvCxnSpPr>
        <p:spPr bwMode="auto">
          <a:xfrm>
            <a:off x="4926537" y="2515326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0" name="Straight Arrow Connector 379"/>
          <p:cNvCxnSpPr/>
          <p:nvPr/>
        </p:nvCxnSpPr>
        <p:spPr bwMode="auto">
          <a:xfrm>
            <a:off x="4926537" y="3290695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1" name="Straight Arrow Connector 380"/>
          <p:cNvCxnSpPr/>
          <p:nvPr/>
        </p:nvCxnSpPr>
        <p:spPr bwMode="auto">
          <a:xfrm>
            <a:off x="4930987" y="4543021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2" name="Straight Arrow Connector 381"/>
          <p:cNvCxnSpPr/>
          <p:nvPr/>
        </p:nvCxnSpPr>
        <p:spPr bwMode="auto">
          <a:xfrm>
            <a:off x="6260708" y="1081998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3" name="Straight Arrow Connector 382"/>
          <p:cNvCxnSpPr/>
          <p:nvPr/>
        </p:nvCxnSpPr>
        <p:spPr bwMode="auto">
          <a:xfrm>
            <a:off x="6260708" y="1779147"/>
            <a:ext cx="38647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11" name="Elbow Connector 110"/>
          <p:cNvCxnSpPr/>
          <p:nvPr/>
        </p:nvCxnSpPr>
        <p:spPr bwMode="auto">
          <a:xfrm>
            <a:off x="4906217" y="885944"/>
            <a:ext cx="1344331" cy="893203"/>
          </a:xfrm>
          <a:prstGeom prst="bentConnector3">
            <a:avLst>
              <a:gd name="adj1" fmla="val 99881"/>
            </a:avLst>
          </a:prstGeom>
          <a:solidFill>
            <a:schemeClr val="accent1"/>
          </a:solidFill>
          <a:ln w="28575" cap="flat" cmpd="sng" algn="ctr">
            <a:solidFill>
              <a:srgbClr val="00C1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4" name="Straight Arrow Connector 383"/>
          <p:cNvCxnSpPr/>
          <p:nvPr/>
        </p:nvCxnSpPr>
        <p:spPr bwMode="auto">
          <a:xfrm>
            <a:off x="3489621" y="5480121"/>
            <a:ext cx="244071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77" name="Elbow Connector 176"/>
          <p:cNvCxnSpPr/>
          <p:nvPr/>
        </p:nvCxnSpPr>
        <p:spPr bwMode="auto">
          <a:xfrm>
            <a:off x="3119121" y="4908447"/>
            <a:ext cx="3131427" cy="273688"/>
          </a:xfrm>
          <a:prstGeom prst="bentConnector3">
            <a:avLst>
              <a:gd name="adj1" fmla="val 12364"/>
            </a:avLst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97" name="Straight Connector 196"/>
          <p:cNvCxnSpPr/>
          <p:nvPr/>
        </p:nvCxnSpPr>
        <p:spPr bwMode="auto">
          <a:xfrm flipV="1">
            <a:off x="6250548" y="2472674"/>
            <a:ext cx="0" cy="304420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5" name="Straight Connector 384"/>
          <p:cNvCxnSpPr/>
          <p:nvPr/>
        </p:nvCxnSpPr>
        <p:spPr bwMode="auto">
          <a:xfrm flipV="1">
            <a:off x="7557542" y="1069383"/>
            <a:ext cx="0" cy="4447497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7" name="Straight Arrow Connector 386"/>
          <p:cNvCxnSpPr/>
          <p:nvPr/>
        </p:nvCxnSpPr>
        <p:spPr bwMode="auto">
          <a:xfrm>
            <a:off x="7547382" y="1058846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9" name="Straight Arrow Connector 388"/>
          <p:cNvCxnSpPr/>
          <p:nvPr/>
        </p:nvCxnSpPr>
        <p:spPr bwMode="auto">
          <a:xfrm>
            <a:off x="7569745" y="1732373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0" name="Straight Arrow Connector 389"/>
          <p:cNvCxnSpPr/>
          <p:nvPr/>
        </p:nvCxnSpPr>
        <p:spPr bwMode="auto">
          <a:xfrm>
            <a:off x="7569745" y="1935573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1" name="Straight Arrow Connector 390"/>
          <p:cNvCxnSpPr/>
          <p:nvPr/>
        </p:nvCxnSpPr>
        <p:spPr bwMode="auto">
          <a:xfrm>
            <a:off x="3499781" y="4327912"/>
            <a:ext cx="50839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2" name="Straight Arrow Connector 391"/>
          <p:cNvCxnSpPr/>
          <p:nvPr/>
        </p:nvCxnSpPr>
        <p:spPr bwMode="auto">
          <a:xfrm>
            <a:off x="3499781" y="4500632"/>
            <a:ext cx="50839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3" name="Straight Arrow Connector 392"/>
          <p:cNvCxnSpPr/>
          <p:nvPr/>
        </p:nvCxnSpPr>
        <p:spPr bwMode="auto">
          <a:xfrm>
            <a:off x="7569745" y="2559510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4" name="Straight Arrow Connector 393"/>
          <p:cNvCxnSpPr/>
          <p:nvPr/>
        </p:nvCxnSpPr>
        <p:spPr bwMode="auto">
          <a:xfrm>
            <a:off x="7569745" y="3413101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5" name="Straight Arrow Connector 394"/>
          <p:cNvCxnSpPr/>
          <p:nvPr/>
        </p:nvCxnSpPr>
        <p:spPr bwMode="auto">
          <a:xfrm>
            <a:off x="7567702" y="4165176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6" name="Straight Arrow Connector 395"/>
          <p:cNvCxnSpPr/>
          <p:nvPr/>
        </p:nvCxnSpPr>
        <p:spPr bwMode="auto">
          <a:xfrm>
            <a:off x="6251231" y="2487443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7" name="Straight Arrow Connector 396"/>
          <p:cNvCxnSpPr/>
          <p:nvPr/>
        </p:nvCxnSpPr>
        <p:spPr bwMode="auto">
          <a:xfrm>
            <a:off x="6251231" y="2680483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8" name="Straight Arrow Connector 397"/>
          <p:cNvCxnSpPr/>
          <p:nvPr/>
        </p:nvCxnSpPr>
        <p:spPr bwMode="auto">
          <a:xfrm>
            <a:off x="6251071" y="3417886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99" name="Straight Arrow Connector 398"/>
          <p:cNvCxnSpPr/>
          <p:nvPr/>
        </p:nvCxnSpPr>
        <p:spPr bwMode="auto">
          <a:xfrm>
            <a:off x="6240388" y="4157275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0" name="Straight Arrow Connector 399"/>
          <p:cNvCxnSpPr/>
          <p:nvPr/>
        </p:nvCxnSpPr>
        <p:spPr bwMode="auto">
          <a:xfrm>
            <a:off x="6250548" y="4868606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1" name="Straight Arrow Connector 400"/>
          <p:cNvCxnSpPr/>
          <p:nvPr/>
        </p:nvCxnSpPr>
        <p:spPr bwMode="auto">
          <a:xfrm flipH="1">
            <a:off x="6250548" y="5516880"/>
            <a:ext cx="1306994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3" name="Straight Arrow Connector 402"/>
          <p:cNvCxnSpPr/>
          <p:nvPr/>
        </p:nvCxnSpPr>
        <p:spPr bwMode="auto">
          <a:xfrm flipH="1">
            <a:off x="5813273" y="3993862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" name="Straight Arrow Connector 403"/>
          <p:cNvCxnSpPr/>
          <p:nvPr/>
        </p:nvCxnSpPr>
        <p:spPr bwMode="auto">
          <a:xfrm flipH="1">
            <a:off x="5813273" y="4169091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5" name="Straight Arrow Connector 404"/>
          <p:cNvCxnSpPr/>
          <p:nvPr/>
        </p:nvCxnSpPr>
        <p:spPr bwMode="auto">
          <a:xfrm flipH="1">
            <a:off x="5823433" y="4352509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7" name="Straight Connector 406"/>
          <p:cNvCxnSpPr/>
          <p:nvPr/>
        </p:nvCxnSpPr>
        <p:spPr bwMode="auto">
          <a:xfrm>
            <a:off x="3497677" y="5107535"/>
            <a:ext cx="0" cy="362426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6" name="Straight Connector 385"/>
          <p:cNvCxnSpPr/>
          <p:nvPr/>
        </p:nvCxnSpPr>
        <p:spPr bwMode="auto">
          <a:xfrm>
            <a:off x="3499781" y="4324625"/>
            <a:ext cx="0" cy="85751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88" name="Straight Arrow Connector 387"/>
          <p:cNvCxnSpPr/>
          <p:nvPr/>
        </p:nvCxnSpPr>
        <p:spPr bwMode="auto">
          <a:xfrm>
            <a:off x="7545915" y="4864253"/>
            <a:ext cx="427115" cy="0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8EB8D8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2375</TotalTime>
  <Words>154</Words>
  <Application>Microsoft Macintosh PowerPoint</Application>
  <PresentationFormat>On-screen Show (4:3)</PresentationFormat>
  <Paragraphs>113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114</cp:revision>
  <dcterms:created xsi:type="dcterms:W3CDTF">2014-02-16T01:31:59Z</dcterms:created>
  <dcterms:modified xsi:type="dcterms:W3CDTF">2016-04-07T21:52:40Z</dcterms:modified>
</cp:coreProperties>
</file>