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85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72AFF"/>
    <a:srgbClr val="7298BD"/>
    <a:srgbClr val="00C100"/>
    <a:srgbClr val="B1783F"/>
    <a:srgbClr val="969600"/>
    <a:srgbClr val="AB743D"/>
    <a:srgbClr val="8EB8D8"/>
    <a:srgbClr val="FFF777"/>
    <a:srgbClr val="90B1D0"/>
    <a:srgbClr val="00A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31" autoAdjust="0"/>
    <p:restoredTop sz="94756" autoAdjust="0"/>
  </p:normalViewPr>
  <p:slideViewPr>
    <p:cSldViewPr snapToGrid="0" snapToObjects="1">
      <p:cViewPr varScale="1">
        <p:scale>
          <a:sx n="140" d="100"/>
          <a:sy n="140" d="100"/>
        </p:scale>
        <p:origin x="-130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53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065D0B-94E1-42B8-BEA4-DFA1429F7219}" type="datetimeFigureOut">
              <a:rPr lang="en-GB" smtClean="0"/>
              <a:t>16-03-22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ECCF5-D3A0-438F-B927-A81215D4EE7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89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52" name="Picture 5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53" name="Text Box 173"/>
          <p:cNvSpPr txBox="1">
            <a:spLocks noChangeArrowheads="1"/>
          </p:cNvSpPr>
          <p:nvPr userDrawn="1"/>
        </p:nvSpPr>
        <p:spPr bwMode="auto">
          <a:xfrm>
            <a:off x="225745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54" name="Group 53"/>
          <p:cNvGrpSpPr/>
          <p:nvPr userDrawn="1"/>
        </p:nvGrpSpPr>
        <p:grpSpPr>
          <a:xfrm>
            <a:off x="1504891" y="5682356"/>
            <a:ext cx="6582739" cy="782825"/>
            <a:chOff x="1504891" y="5682356"/>
            <a:chExt cx="6582739" cy="782825"/>
          </a:xfrm>
        </p:grpSpPr>
        <p:grpSp>
          <p:nvGrpSpPr>
            <p:cNvPr id="55" name="Group 5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90" name="Rounded Rectangle 8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91" name="Rectangle 9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56" name="Group 5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88" name="Rounded Rectangle 8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9" name="Rectangle 8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57" name="Rounded Rectangle 5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9" name="Snip Same Side Corner Rectangle 5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61" name="Group 6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86" name="Snip Same Side Corner Rectangle 8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7" name="TextBox 8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62" name="Group 6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84" name="Snip Same Side Corner Rectangle 8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5" name="TextBox 8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63" name="Group 6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82" name="Snip Same Side Corner Rectangle 8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64" name="Group 6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80" name="Snip Same Side Corner Rectangle 7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81" name="TextBox 8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65" name="Elbow Connector 6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6" name="Elbow Connector 6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7" name="Elbow Connector 6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8" name="Elbow Connector 6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69" name="Elbow Connector 6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70" name="Elbow Connector 6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77" name="Elbow Connector 7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78" name="TextBox 7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50489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" name="Group 78"/>
          <p:cNvGrpSpPr/>
          <p:nvPr/>
        </p:nvGrpSpPr>
        <p:grpSpPr>
          <a:xfrm>
            <a:off x="828761" y="4301123"/>
            <a:ext cx="1015712" cy="465205"/>
            <a:chOff x="537046" y="346083"/>
            <a:chExt cx="1154094" cy="548423"/>
          </a:xfrm>
        </p:grpSpPr>
        <p:sp>
          <p:nvSpPr>
            <p:cNvPr id="23" name="Rounded Rectangle 22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537046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CSK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P41240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7149559" y="4324391"/>
            <a:ext cx="1340126" cy="445087"/>
            <a:chOff x="371271" y="1139280"/>
            <a:chExt cx="1522707" cy="524707"/>
          </a:xfrm>
        </p:grpSpPr>
        <p:sp>
          <p:nvSpPr>
            <p:cNvPr id="21" name="Rounded Rectangle 20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MAP3K7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O43318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45" name="Group 44"/>
          <p:cNvGrpSpPr/>
          <p:nvPr/>
        </p:nvGrpSpPr>
        <p:grpSpPr>
          <a:xfrm>
            <a:off x="2990106" y="3487673"/>
            <a:ext cx="1106841" cy="460785"/>
            <a:chOff x="507046" y="3634424"/>
            <a:chExt cx="1257639" cy="543214"/>
          </a:xfrm>
        </p:grpSpPr>
        <p:sp>
          <p:nvSpPr>
            <p:cNvPr id="36" name="Snip Same Side Corner Rectangle 3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>
                  <a:solidFill>
                    <a:schemeClr val="bg1"/>
                  </a:solidFill>
                  <a:latin typeface="Arial" charset="0"/>
                </a:rPr>
                <a:t>TLR3</a:t>
              </a:r>
            </a:p>
            <a:p>
              <a:pPr algn="ctr">
                <a:lnSpc>
                  <a:spcPct val="110000"/>
                </a:lnSpc>
              </a:pPr>
              <a:r>
                <a:rPr lang="en-US" sz="1100" dirty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O15455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84" name="Elbow Connector 83"/>
          <p:cNvCxnSpPr>
            <a:stCxn id="118" idx="3"/>
          </p:cNvCxnSpPr>
          <p:nvPr/>
        </p:nvCxnSpPr>
        <p:spPr bwMode="auto">
          <a:xfrm>
            <a:off x="1853694" y="1478492"/>
            <a:ext cx="989041" cy="1902841"/>
          </a:xfrm>
          <a:prstGeom prst="bentConnector2">
            <a:avLst/>
          </a:prstGeom>
          <a:ln w="28575" cmpd="sng">
            <a:solidFill>
              <a:srgbClr val="00C100"/>
            </a:solidFill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9" name="Elbow Connector 88"/>
          <p:cNvCxnSpPr>
            <a:stCxn id="109" idx="3"/>
            <a:endCxn id="35" idx="1"/>
          </p:cNvCxnSpPr>
          <p:nvPr/>
        </p:nvCxnSpPr>
        <p:spPr bwMode="auto">
          <a:xfrm>
            <a:off x="1943504" y="2694128"/>
            <a:ext cx="1046602" cy="1026191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Toll-like Receptor 3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O15455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199893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A5ADCB"/>
                </a:solidFill>
                <a:latin typeface="Arial Narrow"/>
                <a:cs typeface="Arial Narrow"/>
              </a:rPr>
              <a:t>Prepared by Emma Titmuss</a:t>
            </a:r>
          </a:p>
        </p:txBody>
      </p:sp>
      <p:grpSp>
        <p:nvGrpSpPr>
          <p:cNvPr id="107" name="Group 106"/>
          <p:cNvGrpSpPr/>
          <p:nvPr/>
        </p:nvGrpSpPr>
        <p:grpSpPr>
          <a:xfrm>
            <a:off x="836663" y="2461482"/>
            <a:ext cx="1106841" cy="460785"/>
            <a:chOff x="507046" y="3634424"/>
            <a:chExt cx="1257639" cy="543214"/>
          </a:xfrm>
        </p:grpSpPr>
        <p:sp>
          <p:nvSpPr>
            <p:cNvPr id="108" name="Snip Same Side Corner Rectangle 10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IGLL5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B9A064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836662" y="3083241"/>
            <a:ext cx="1106841" cy="460785"/>
            <a:chOff x="507046" y="3634424"/>
            <a:chExt cx="1257639" cy="543214"/>
          </a:xfrm>
        </p:grpSpPr>
        <p:sp>
          <p:nvSpPr>
            <p:cNvPr id="111" name="Snip Same Side Corner Rectangle 110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2" name="TextBox 111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IRAK2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O43187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837982" y="1244247"/>
            <a:ext cx="1015712" cy="465205"/>
            <a:chOff x="537046" y="346083"/>
            <a:chExt cx="1154094" cy="548423"/>
          </a:xfrm>
        </p:grpSpPr>
        <p:sp>
          <p:nvSpPr>
            <p:cNvPr id="117" name="Rounded Rectangle 116"/>
            <p:cNvSpPr/>
            <p:nvPr/>
          </p:nvSpPr>
          <p:spPr bwMode="auto">
            <a:xfrm>
              <a:off x="604811" y="346083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672A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8" name="Rectangle 117"/>
            <p:cNvSpPr/>
            <p:nvPr/>
          </p:nvSpPr>
          <p:spPr>
            <a:xfrm>
              <a:off x="537046" y="349954"/>
              <a:ext cx="1154094" cy="54455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err="1" smtClean="0">
                  <a:solidFill>
                    <a:schemeClr val="bg1"/>
                  </a:solidFill>
                  <a:latin typeface="Arial" charset="0"/>
                </a:rPr>
                <a:t>Src</a:t>
              </a:r>
              <a:endParaRPr lang="en-US" sz="11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40000"/>
                      <a:lumOff val="60000"/>
                    </a:schemeClr>
                  </a:solidFill>
                  <a:latin typeface="Arial" charset="0"/>
                </a:rPr>
                <a:t>P12931</a:t>
              </a:r>
              <a:endParaRPr lang="en-US" sz="1050" dirty="0">
                <a:solidFill>
                  <a:schemeClr val="accent4">
                    <a:lumMod val="40000"/>
                    <a:lumOff val="60000"/>
                  </a:schemeClr>
                </a:solidFill>
              </a:endParaRPr>
            </a:p>
          </p:txBody>
        </p:sp>
      </p:grpSp>
      <p:grpSp>
        <p:nvGrpSpPr>
          <p:cNvPr id="122" name="Group 121"/>
          <p:cNvGrpSpPr/>
          <p:nvPr/>
        </p:nvGrpSpPr>
        <p:grpSpPr>
          <a:xfrm>
            <a:off x="819465" y="3671571"/>
            <a:ext cx="1106841" cy="460785"/>
            <a:chOff x="507046" y="3634424"/>
            <a:chExt cx="1257639" cy="543214"/>
          </a:xfrm>
        </p:grpSpPr>
        <p:sp>
          <p:nvSpPr>
            <p:cNvPr id="123" name="Snip Same Side Corner Rectangle 122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CD14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P08571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4318569" y="1115186"/>
            <a:ext cx="1106841" cy="460785"/>
            <a:chOff x="507046" y="3634424"/>
            <a:chExt cx="1257639" cy="543214"/>
          </a:xfrm>
        </p:grpSpPr>
        <p:sp>
          <p:nvSpPr>
            <p:cNvPr id="129" name="Snip Same Side Corner Rectangle 12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30" name="TextBox 12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MYO88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Q99836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4329812" y="1679741"/>
            <a:ext cx="1106841" cy="460785"/>
            <a:chOff x="507046" y="3634424"/>
            <a:chExt cx="1257639" cy="543214"/>
          </a:xfrm>
        </p:grpSpPr>
        <p:sp>
          <p:nvSpPr>
            <p:cNvPr id="138" name="Snip Same Side Corner Rectangle 137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0" name="TextBox 139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TICAM1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Q8IUC6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266202" y="1759168"/>
            <a:ext cx="1106841" cy="460785"/>
            <a:chOff x="507046" y="3634424"/>
            <a:chExt cx="1257639" cy="543214"/>
          </a:xfrm>
        </p:grpSpPr>
        <p:sp>
          <p:nvSpPr>
            <p:cNvPr id="142" name="Snip Same Side Corner Rectangle 14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TAB2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Q9NYJ8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5" name="Group 144"/>
          <p:cNvGrpSpPr/>
          <p:nvPr/>
        </p:nvGrpSpPr>
        <p:grpSpPr>
          <a:xfrm>
            <a:off x="7253184" y="2445554"/>
            <a:ext cx="1106841" cy="460785"/>
            <a:chOff x="507046" y="3634424"/>
            <a:chExt cx="1257639" cy="543214"/>
          </a:xfrm>
        </p:grpSpPr>
        <p:sp>
          <p:nvSpPr>
            <p:cNvPr id="146" name="Snip Same Side Corner Rectangle 145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TRAF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Q9Y4K3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49" name="Group 148"/>
          <p:cNvGrpSpPr/>
          <p:nvPr/>
        </p:nvGrpSpPr>
        <p:grpSpPr>
          <a:xfrm>
            <a:off x="7253184" y="3091609"/>
            <a:ext cx="1106841" cy="466427"/>
            <a:chOff x="507046" y="3634424"/>
            <a:chExt cx="1257639" cy="549865"/>
          </a:xfrm>
        </p:grpSpPr>
        <p:sp>
          <p:nvSpPr>
            <p:cNvPr id="159" name="Snip Same Side Corner Rectangle 158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0" name="TextBox 159"/>
            <p:cNvSpPr txBox="1"/>
            <p:nvPr/>
          </p:nvSpPr>
          <p:spPr>
            <a:xfrm>
              <a:off x="507046" y="3639736"/>
              <a:ext cx="1257639" cy="54455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bg1"/>
                  </a:solidFill>
                  <a:latin typeface="Arial" charset="0"/>
                </a:rPr>
                <a:t>PIK3R1</a:t>
              </a: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P27986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161" name="Group 160"/>
          <p:cNvGrpSpPr/>
          <p:nvPr/>
        </p:nvGrpSpPr>
        <p:grpSpPr>
          <a:xfrm>
            <a:off x="7225022" y="1147316"/>
            <a:ext cx="1106841" cy="460785"/>
            <a:chOff x="507046" y="3634424"/>
            <a:chExt cx="1257639" cy="543214"/>
          </a:xfrm>
        </p:grpSpPr>
        <p:sp>
          <p:nvSpPr>
            <p:cNvPr id="162" name="Snip Same Side Corner Rectangle 16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63" name="TextBox 162"/>
            <p:cNvSpPr txBox="1"/>
            <p:nvPr/>
          </p:nvSpPr>
          <p:spPr>
            <a:xfrm>
              <a:off x="507046" y="3639736"/>
              <a:ext cx="1257639" cy="537902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RNF126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1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Q9BV68</a:t>
              </a:r>
              <a:endParaRPr lang="en-US" sz="11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164" name="Elbow Connector 163"/>
          <p:cNvCxnSpPr>
            <a:stCxn id="112" idx="3"/>
          </p:cNvCxnSpPr>
          <p:nvPr/>
        </p:nvCxnSpPr>
        <p:spPr bwMode="auto">
          <a:xfrm flipV="1">
            <a:off x="1943503" y="3312270"/>
            <a:ext cx="548667" cy="0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5" name="Elbow Connector 164"/>
          <p:cNvCxnSpPr>
            <a:stCxn id="124" idx="3"/>
          </p:cNvCxnSpPr>
          <p:nvPr/>
        </p:nvCxnSpPr>
        <p:spPr bwMode="auto">
          <a:xfrm flipV="1">
            <a:off x="1926306" y="3720319"/>
            <a:ext cx="553120" cy="183898"/>
          </a:xfrm>
          <a:prstGeom prst="bentConnector3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6" name="Elbow Connector 165"/>
          <p:cNvCxnSpPr>
            <a:stCxn id="22" idx="3"/>
          </p:cNvCxnSpPr>
          <p:nvPr/>
        </p:nvCxnSpPr>
        <p:spPr bwMode="auto">
          <a:xfrm flipV="1">
            <a:off x="1844473" y="3730708"/>
            <a:ext cx="622332" cy="804660"/>
          </a:xfrm>
          <a:prstGeom prst="bentConnector2">
            <a:avLst/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none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7" name="Elbow Connector 166"/>
          <p:cNvCxnSpPr>
            <a:stCxn id="35" idx="3"/>
            <a:endCxn id="130" idx="3"/>
          </p:cNvCxnSpPr>
          <p:nvPr/>
        </p:nvCxnSpPr>
        <p:spPr bwMode="auto">
          <a:xfrm flipV="1">
            <a:off x="4096947" y="1347832"/>
            <a:ext cx="1328463" cy="2372487"/>
          </a:xfrm>
          <a:prstGeom prst="bentConnector3">
            <a:avLst>
              <a:gd name="adj1" fmla="val 136481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8" name="Elbow Connector 167"/>
          <p:cNvCxnSpPr>
            <a:endCxn id="140" idx="3"/>
          </p:cNvCxnSpPr>
          <p:nvPr/>
        </p:nvCxnSpPr>
        <p:spPr bwMode="auto">
          <a:xfrm rot="10800000" flipV="1">
            <a:off x="5436654" y="1912385"/>
            <a:ext cx="465507" cy="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00C100"/>
            </a:solidFill>
            <a:prstDash val="sysDash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69" name="Elbow Connector 168"/>
          <p:cNvCxnSpPr/>
          <p:nvPr/>
        </p:nvCxnSpPr>
        <p:spPr bwMode="auto">
          <a:xfrm flipV="1">
            <a:off x="4011446" y="1350496"/>
            <a:ext cx="3283623" cy="2486543"/>
          </a:xfrm>
          <a:prstGeom prst="bentConnector3">
            <a:avLst>
              <a:gd name="adj1" fmla="val 74227"/>
            </a:avLst>
          </a:prstGeom>
          <a:ln w="28575" cmpd="sng">
            <a:solidFill>
              <a:srgbClr val="FFF777"/>
            </a:solidFill>
            <a:prstDash val="sysDash"/>
            <a:headEnd type="arrow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0" name="Elbow Connector 169"/>
          <p:cNvCxnSpPr>
            <a:endCxn id="144" idx="1"/>
          </p:cNvCxnSpPr>
          <p:nvPr/>
        </p:nvCxnSpPr>
        <p:spPr bwMode="auto">
          <a:xfrm>
            <a:off x="6464310" y="1988197"/>
            <a:ext cx="801892" cy="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1" name="Elbow Connector 170"/>
          <p:cNvCxnSpPr/>
          <p:nvPr/>
        </p:nvCxnSpPr>
        <p:spPr bwMode="auto">
          <a:xfrm>
            <a:off x="6460194" y="2654429"/>
            <a:ext cx="801892" cy="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Elbow Connector 171"/>
          <p:cNvCxnSpPr/>
          <p:nvPr/>
        </p:nvCxnSpPr>
        <p:spPr bwMode="auto">
          <a:xfrm>
            <a:off x="6460194" y="3276377"/>
            <a:ext cx="801892" cy="0"/>
          </a:xfrm>
          <a:prstGeom prst="bentConnector3">
            <a:avLst>
              <a:gd name="adj1" fmla="val 50000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Elbow Connector 172"/>
          <p:cNvCxnSpPr/>
          <p:nvPr/>
        </p:nvCxnSpPr>
        <p:spPr bwMode="auto">
          <a:xfrm>
            <a:off x="6460194" y="3837039"/>
            <a:ext cx="801892" cy="726444"/>
          </a:xfrm>
          <a:prstGeom prst="bentConnector3">
            <a:avLst>
              <a:gd name="adj1" fmla="val -2038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87" name="Group 86"/>
          <p:cNvGrpSpPr/>
          <p:nvPr/>
        </p:nvGrpSpPr>
        <p:grpSpPr>
          <a:xfrm>
            <a:off x="3194761" y="3241452"/>
            <a:ext cx="715674" cy="246221"/>
            <a:chOff x="7620676" y="5024219"/>
            <a:chExt cx="862158" cy="350482"/>
          </a:xfrm>
        </p:grpSpPr>
        <p:sp>
          <p:nvSpPr>
            <p:cNvPr id="88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0" name="Text Box 154"/>
            <p:cNvSpPr txBox="1">
              <a:spLocks noChangeArrowheads="1"/>
            </p:cNvSpPr>
            <p:nvPr/>
          </p:nvSpPr>
          <p:spPr bwMode="auto">
            <a:xfrm>
              <a:off x="7620676" y="5024219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+Y759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7157915" y="4913670"/>
            <a:ext cx="1340126" cy="445087"/>
            <a:chOff x="371271" y="1139280"/>
            <a:chExt cx="1522707" cy="524707"/>
          </a:xfrm>
        </p:grpSpPr>
        <p:sp>
          <p:nvSpPr>
            <p:cNvPr id="174" name="Rounded Rectangle 173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75" name="Rectangle 174"/>
            <p:cNvSpPr/>
            <p:nvPr/>
          </p:nvSpPr>
          <p:spPr>
            <a:xfrm>
              <a:off x="371271" y="1139280"/>
              <a:ext cx="1522707" cy="51477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MAP2K6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P52564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94" name="Elbow Connector 93"/>
          <p:cNvCxnSpPr/>
          <p:nvPr/>
        </p:nvCxnSpPr>
        <p:spPr bwMode="auto">
          <a:xfrm>
            <a:off x="2842735" y="3366696"/>
            <a:ext cx="465680" cy="1"/>
          </a:xfrm>
          <a:prstGeom prst="bentConnector3">
            <a:avLst/>
          </a:prstGeom>
          <a:ln w="28575" cmpd="sng">
            <a:solidFill>
              <a:srgbClr val="00C100"/>
            </a:solidFill>
            <a:prstDash val="solid"/>
            <a:headEnd type="none" w="med" len="med"/>
            <a:tailEnd type="arrow"/>
          </a:ln>
          <a:extLst/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00" name="Elbow Connector 99"/>
          <p:cNvCxnSpPr/>
          <p:nvPr/>
        </p:nvCxnSpPr>
        <p:spPr bwMode="auto">
          <a:xfrm>
            <a:off x="6462110" y="4406256"/>
            <a:ext cx="801892" cy="726444"/>
          </a:xfrm>
          <a:prstGeom prst="bentConnector3">
            <a:avLst>
              <a:gd name="adj1" fmla="val -2038"/>
            </a:avLst>
          </a:prstGeom>
          <a:ln w="28575" cmpd="sng">
            <a:solidFill>
              <a:srgbClr val="FFF777"/>
            </a:solidFill>
            <a:prstDash val="sysDash"/>
            <a:headEnd type="none"/>
            <a:tailEnd type="arrow"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5766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18840</TotalTime>
  <Words>42</Words>
  <Application>Microsoft Macintosh PowerPoint</Application>
  <PresentationFormat>On-screen Show (4:3)</PresentationFormat>
  <Paragraphs>32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284</cp:revision>
  <dcterms:created xsi:type="dcterms:W3CDTF">2014-02-16T01:31:59Z</dcterms:created>
  <dcterms:modified xsi:type="dcterms:W3CDTF">2016-03-23T00:53:35Z</dcterms:modified>
</cp:coreProperties>
</file>