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9600"/>
    <a:srgbClr val="AB743D"/>
    <a:srgbClr val="00C100"/>
    <a:srgbClr val="8EB8D8"/>
    <a:srgbClr val="FFF777"/>
    <a:srgbClr val="90B1D0"/>
    <a:srgbClr val="00AD00"/>
    <a:srgbClr val="A5ADCB"/>
    <a:srgbClr val="7298BD"/>
    <a:srgbClr val="672A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407" autoAdjust="0"/>
    <p:restoredTop sz="97917" autoAdjust="0"/>
  </p:normalViewPr>
  <p:slideViewPr>
    <p:cSldViewPr snapToGrid="0" snapToObjects="1">
      <p:cViewPr>
        <p:scale>
          <a:sx n="125" d="100"/>
          <a:sy n="125" d="100"/>
        </p:scale>
        <p:origin x="-2712" y="-4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134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Rectangle 13"/>
          <p:cNvSpPr>
            <a:spLocks noChangeArrowheads="1"/>
          </p:cNvSpPr>
          <p:nvPr userDrawn="1"/>
        </p:nvSpPr>
        <p:spPr bwMode="auto">
          <a:xfrm>
            <a:off x="-8074" y="0"/>
            <a:ext cx="9144000" cy="1879600"/>
          </a:xfrm>
          <a:prstGeom prst="rect">
            <a:avLst/>
          </a:prstGeom>
          <a:gradFill rotWithShape="0">
            <a:gsLst>
              <a:gs pos="0">
                <a:srgbClr val="330066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01" name="Picture 17"/>
          <p:cNvPicPr>
            <a:picLocks noChangeAspect="1" noChangeArrowheads="1"/>
          </p:cNvPicPr>
          <p:nvPr userDrawn="1"/>
        </p:nvPicPr>
        <p:blipFill>
          <a:blip r:embed="rId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0037" y="6136635"/>
            <a:ext cx="7570801" cy="691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2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102" name="Picture 101"/>
          <p:cNvPicPr>
            <a:picLocks noChangeAspect="1" noChangeArrowheads="1"/>
          </p:cNvPicPr>
          <p:nvPr userDrawn="1"/>
        </p:nvPicPr>
        <p:blipFill>
          <a:blip r:embed="rId4">
            <a:lum contrast="2000"/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588" y="6090461"/>
            <a:ext cx="1288735" cy="737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85001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103" name="Text Box 173"/>
          <p:cNvSpPr txBox="1">
            <a:spLocks noChangeArrowheads="1"/>
          </p:cNvSpPr>
          <p:nvPr userDrawn="1"/>
        </p:nvSpPr>
        <p:spPr bwMode="auto">
          <a:xfrm>
            <a:off x="2389538" y="6464594"/>
            <a:ext cx="4940818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300" dirty="0" err="1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Kinexus</a:t>
            </a:r>
            <a:r>
              <a:rPr lang="en-US" sz="1300" dirty="0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 Bioinformatics Corporation © </a:t>
            </a:r>
            <a:r>
              <a:rPr lang="en-US" sz="1300" dirty="0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2016</a:t>
            </a:r>
            <a:endParaRPr lang="en-US" sz="1300" dirty="0">
              <a:solidFill>
                <a:schemeClr val="bg1">
                  <a:lumMod val="65000"/>
                </a:schemeClr>
              </a:solidFill>
              <a:latin typeface="Arial Narrow"/>
              <a:cs typeface="Arial Narrow"/>
            </a:endParaRPr>
          </a:p>
        </p:txBody>
      </p:sp>
      <p:grpSp>
        <p:nvGrpSpPr>
          <p:cNvPr id="104" name="Group 103"/>
          <p:cNvGrpSpPr/>
          <p:nvPr userDrawn="1"/>
        </p:nvGrpSpPr>
        <p:grpSpPr>
          <a:xfrm>
            <a:off x="1546755" y="5682356"/>
            <a:ext cx="6540875" cy="782825"/>
            <a:chOff x="1546755" y="5682356"/>
            <a:chExt cx="6540875" cy="782825"/>
          </a:xfrm>
        </p:grpSpPr>
        <p:grpSp>
          <p:nvGrpSpPr>
            <p:cNvPr id="105" name="Group 104"/>
            <p:cNvGrpSpPr/>
            <p:nvPr/>
          </p:nvGrpSpPr>
          <p:grpSpPr>
            <a:xfrm>
              <a:off x="1546755" y="6239478"/>
              <a:ext cx="804335" cy="225703"/>
              <a:chOff x="6274555" y="1014855"/>
              <a:chExt cx="899993" cy="262648"/>
            </a:xfrm>
          </p:grpSpPr>
          <p:sp>
            <p:nvSpPr>
              <p:cNvPr id="140" name="Rounded Rectangle 139"/>
              <p:cNvSpPr/>
              <p:nvPr/>
            </p:nvSpPr>
            <p:spPr bwMode="auto">
              <a:xfrm>
                <a:off x="6274555" y="1058039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672A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41" name="Rectangle 140"/>
              <p:cNvSpPr/>
              <p:nvPr/>
            </p:nvSpPr>
            <p:spPr>
              <a:xfrm>
                <a:off x="6274555" y="1014855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Tyr Kinase</a:t>
                </a:r>
                <a:endParaRPr lang="en-US" sz="800" b="1" dirty="0">
                  <a:solidFill>
                    <a:schemeClr val="accent4">
                      <a:lumMod val="40000"/>
                      <a:lumOff val="60000"/>
                    </a:schemeClr>
                  </a:solidFill>
                </a:endParaRPr>
              </a:p>
            </p:txBody>
          </p:sp>
        </p:grpSp>
        <p:grpSp>
          <p:nvGrpSpPr>
            <p:cNvPr id="106" name="Group 105"/>
            <p:cNvGrpSpPr/>
            <p:nvPr/>
          </p:nvGrpSpPr>
          <p:grpSpPr>
            <a:xfrm>
              <a:off x="2408089" y="6232250"/>
              <a:ext cx="804335" cy="225703"/>
              <a:chOff x="6289597" y="1599537"/>
              <a:chExt cx="901369" cy="262648"/>
            </a:xfrm>
          </p:grpSpPr>
          <p:sp>
            <p:nvSpPr>
              <p:cNvPr id="138" name="Rounded Rectangle 137"/>
              <p:cNvSpPr/>
              <p:nvPr/>
            </p:nvSpPr>
            <p:spPr bwMode="auto">
              <a:xfrm>
                <a:off x="6289597" y="1655801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9" name="Rectangle 138"/>
              <p:cNvSpPr/>
              <p:nvPr/>
            </p:nvSpPr>
            <p:spPr>
              <a:xfrm>
                <a:off x="6290973" y="1599537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err="1" smtClean="0">
                    <a:solidFill>
                      <a:schemeClr val="bg1"/>
                    </a:solidFill>
                    <a:latin typeface="Arial" charset="0"/>
                  </a:rPr>
                  <a:t>Ser</a:t>
                </a: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 Kinase</a:t>
                </a:r>
                <a:endParaRPr lang="en-US" sz="800" b="1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sp>
          <p:nvSpPr>
            <p:cNvPr id="107" name="Rounded Rectangle 106"/>
            <p:cNvSpPr/>
            <p:nvPr/>
          </p:nvSpPr>
          <p:spPr bwMode="auto">
            <a:xfrm>
              <a:off x="3255385" y="6282861"/>
              <a:ext cx="686666" cy="154681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3149055" y="6232250"/>
              <a:ext cx="878699" cy="22570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Phosphatase</a:t>
              </a:r>
              <a:endParaRPr lang="en-US" sz="800" b="1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109" name="Snip Same Side Corner Rectangle 108"/>
            <p:cNvSpPr/>
            <p:nvPr/>
          </p:nvSpPr>
          <p:spPr bwMode="auto">
            <a:xfrm>
              <a:off x="3990732" y="6280617"/>
              <a:ext cx="720000" cy="154681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3902652" y="6232250"/>
              <a:ext cx="846293" cy="225703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Transcription</a:t>
              </a:r>
            </a:p>
          </p:txBody>
        </p:sp>
        <p:grpSp>
          <p:nvGrpSpPr>
            <p:cNvPr id="111" name="Group 110"/>
            <p:cNvGrpSpPr/>
            <p:nvPr/>
          </p:nvGrpSpPr>
          <p:grpSpPr>
            <a:xfrm>
              <a:off x="5613830" y="6232250"/>
              <a:ext cx="804335" cy="225703"/>
              <a:chOff x="6297896" y="3937355"/>
              <a:chExt cx="908811" cy="262648"/>
            </a:xfrm>
          </p:grpSpPr>
          <p:sp>
            <p:nvSpPr>
              <p:cNvPr id="136" name="Snip Same Side Corner Rectangle 135"/>
              <p:cNvSpPr/>
              <p:nvPr/>
            </p:nvSpPr>
            <p:spPr bwMode="auto">
              <a:xfrm>
                <a:off x="6306714" y="399363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02B61A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7" name="TextBox 136"/>
              <p:cNvSpPr txBox="1"/>
              <p:nvPr/>
            </p:nvSpPr>
            <p:spPr>
              <a:xfrm>
                <a:off x="6297896" y="393735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Metabolic</a:t>
                </a:r>
              </a:p>
            </p:txBody>
          </p:sp>
        </p:grpSp>
        <p:grpSp>
          <p:nvGrpSpPr>
            <p:cNvPr id="112" name="Group 111"/>
            <p:cNvGrpSpPr/>
            <p:nvPr/>
          </p:nvGrpSpPr>
          <p:grpSpPr>
            <a:xfrm>
              <a:off x="6485824" y="6239478"/>
              <a:ext cx="804335" cy="225703"/>
              <a:chOff x="6323832" y="4526975"/>
              <a:chExt cx="904815" cy="262648"/>
            </a:xfrm>
          </p:grpSpPr>
          <p:sp>
            <p:nvSpPr>
              <p:cNvPr id="134" name="Snip Same Side Corner Rectangle 133"/>
              <p:cNvSpPr/>
              <p:nvPr/>
            </p:nvSpPr>
            <p:spPr bwMode="auto">
              <a:xfrm>
                <a:off x="6323832" y="458484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BDB70C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5" name="TextBox 134"/>
              <p:cNvSpPr txBox="1"/>
              <p:nvPr/>
            </p:nvSpPr>
            <p:spPr>
              <a:xfrm>
                <a:off x="6328655" y="4526975"/>
                <a:ext cx="899992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rgbClr val="969600"/>
                    </a:solidFill>
                    <a:latin typeface="Arial" charset="0"/>
                  </a:rPr>
                  <a:t>Structural</a:t>
                </a:r>
              </a:p>
            </p:txBody>
          </p:sp>
        </p:grpSp>
        <p:grpSp>
          <p:nvGrpSpPr>
            <p:cNvPr id="113" name="Group 112"/>
            <p:cNvGrpSpPr/>
            <p:nvPr/>
          </p:nvGrpSpPr>
          <p:grpSpPr>
            <a:xfrm>
              <a:off x="7283295" y="6232250"/>
              <a:ext cx="804335" cy="225703"/>
              <a:chOff x="6275014" y="5127880"/>
              <a:chExt cx="988811" cy="262648"/>
            </a:xfrm>
          </p:grpSpPr>
          <p:sp>
            <p:nvSpPr>
              <p:cNvPr id="132" name="Snip Same Side Corner Rectangle 131"/>
              <p:cNvSpPr/>
              <p:nvPr/>
            </p:nvSpPr>
            <p:spPr bwMode="auto">
              <a:xfrm>
                <a:off x="6323832" y="5174163"/>
                <a:ext cx="899993" cy="180000"/>
              </a:xfrm>
              <a:prstGeom prst="snip2SameRect">
                <a:avLst>
                  <a:gd name="adj1" fmla="val 50000"/>
                  <a:gd name="adj2" fmla="val 48148"/>
                </a:avLst>
              </a:prstGeom>
              <a:solidFill>
                <a:srgbClr val="737373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3" name="TextBox 132"/>
              <p:cNvSpPr txBox="1"/>
              <p:nvPr/>
            </p:nvSpPr>
            <p:spPr>
              <a:xfrm>
                <a:off x="6275014" y="5127880"/>
                <a:ext cx="988811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Unclassified</a:t>
                </a:r>
              </a:p>
            </p:txBody>
          </p:sp>
        </p:grpSp>
        <p:grpSp>
          <p:nvGrpSpPr>
            <p:cNvPr id="114" name="Group 113"/>
            <p:cNvGrpSpPr/>
            <p:nvPr/>
          </p:nvGrpSpPr>
          <p:grpSpPr>
            <a:xfrm>
              <a:off x="4765767" y="6225022"/>
              <a:ext cx="804335" cy="225703"/>
              <a:chOff x="6293641" y="3347735"/>
              <a:chExt cx="916405" cy="262648"/>
            </a:xfrm>
          </p:grpSpPr>
          <p:sp>
            <p:nvSpPr>
              <p:cNvPr id="130" name="Snip Same Side Corner Rectangle 129"/>
              <p:cNvSpPr/>
              <p:nvPr/>
            </p:nvSpPr>
            <p:spPr bwMode="auto">
              <a:xfrm>
                <a:off x="6293641" y="340242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1" name="TextBox 130"/>
              <p:cNvSpPr txBox="1"/>
              <p:nvPr/>
            </p:nvSpPr>
            <p:spPr>
              <a:xfrm>
                <a:off x="6310053" y="334773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Regulatory</a:t>
                </a:r>
              </a:p>
            </p:txBody>
          </p:sp>
        </p:grpSp>
        <p:cxnSp>
          <p:nvCxnSpPr>
            <p:cNvPr id="115" name="Elbow Connector 114"/>
            <p:cNvCxnSpPr/>
            <p:nvPr/>
          </p:nvCxnSpPr>
          <p:spPr bwMode="auto">
            <a:xfrm>
              <a:off x="2546800" y="6072901"/>
              <a:ext cx="478959" cy="1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6" name="Elbow Connector 115"/>
            <p:cNvCxnSpPr/>
            <p:nvPr/>
          </p:nvCxnSpPr>
          <p:spPr bwMode="auto">
            <a:xfrm>
              <a:off x="3353943" y="6072901"/>
              <a:ext cx="472359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7" name="Elbow Connector 116"/>
            <p:cNvCxnSpPr/>
            <p:nvPr/>
          </p:nvCxnSpPr>
          <p:spPr bwMode="auto">
            <a:xfrm>
              <a:off x="4145326" y="6072901"/>
              <a:ext cx="479586" cy="1"/>
            </a:xfrm>
            <a:prstGeom prst="bentConnector3">
              <a:avLst/>
            </a:prstGeom>
            <a:ln w="19050" cmpd="sng">
              <a:solidFill>
                <a:srgbClr val="8EB8D8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8" name="Elbow Connector 117"/>
            <p:cNvCxnSpPr/>
            <p:nvPr/>
          </p:nvCxnSpPr>
          <p:spPr bwMode="auto">
            <a:xfrm>
              <a:off x="5762075" y="6071433"/>
              <a:ext cx="479586" cy="2937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9" name="Elbow Connector 118"/>
            <p:cNvCxnSpPr/>
            <p:nvPr/>
          </p:nvCxnSpPr>
          <p:spPr bwMode="auto">
            <a:xfrm>
              <a:off x="6621612" y="6072901"/>
              <a:ext cx="439470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20" name="Elbow Connector 119"/>
            <p:cNvCxnSpPr/>
            <p:nvPr/>
          </p:nvCxnSpPr>
          <p:spPr bwMode="auto">
            <a:xfrm>
              <a:off x="7468932" y="6070181"/>
              <a:ext cx="441129" cy="5440"/>
            </a:xfrm>
            <a:prstGeom prst="bentConnector3">
              <a:avLst>
                <a:gd name="adj1" fmla="val 100789"/>
              </a:avLst>
            </a:prstGeom>
            <a:ln w="19050" cmpd="sng">
              <a:solidFill>
                <a:srgbClr val="FFF777"/>
              </a:solidFill>
              <a:prstDash val="sysDash"/>
              <a:headEnd type="triangle"/>
              <a:tailEnd type="triangle"/>
            </a:ln>
            <a:ex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21" name="TextBox 120"/>
            <p:cNvSpPr txBox="1"/>
            <p:nvPr/>
          </p:nvSpPr>
          <p:spPr>
            <a:xfrm>
              <a:off x="233635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312960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391269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5629262" y="5682356"/>
              <a:ext cx="710651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6481309" y="5682356"/>
              <a:ext cx="675773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7338021" y="5682356"/>
              <a:ext cx="676888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cxnSp>
          <p:nvCxnSpPr>
            <p:cNvPr id="127" name="Elbow Connector 126"/>
            <p:cNvCxnSpPr/>
            <p:nvPr/>
          </p:nvCxnSpPr>
          <p:spPr bwMode="auto">
            <a:xfrm>
              <a:off x="4917486" y="6072901"/>
              <a:ext cx="479586" cy="1"/>
            </a:xfrm>
            <a:prstGeom prst="bentConnector3">
              <a:avLst/>
            </a:prstGeom>
            <a:ln w="19050" cmpd="sng">
              <a:solidFill>
                <a:srgbClr val="FE9406"/>
              </a:solidFill>
              <a:headEnd type="none" w="med" len="med"/>
              <a:tailEnd type="oval" w="med" len="sm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sp>
          <p:nvSpPr>
            <p:cNvPr id="128" name="TextBox 127"/>
            <p:cNvSpPr txBox="1"/>
            <p:nvPr/>
          </p:nvSpPr>
          <p:spPr>
            <a:xfrm>
              <a:off x="4799562" y="5682356"/>
              <a:ext cx="673407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Dephos</a:t>
              </a: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-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phorylation</a:t>
              </a:r>
              <a:endParaRPr lang="en-US" sz="950" dirty="0" smtClean="0">
                <a:solidFill>
                  <a:schemeClr val="bg1"/>
                </a:solidFill>
                <a:latin typeface="Arial Narrow"/>
                <a:cs typeface="Arial Narrow"/>
              </a:endParaRPr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1636971" y="5771256"/>
              <a:ext cx="57066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schemeClr val="bg1">
                      <a:lumMod val="75000"/>
                    </a:schemeClr>
                  </a:solidFill>
                  <a:latin typeface="Arial Narrow"/>
                  <a:cs typeface="Arial Narrow"/>
                </a:rPr>
                <a:t>Legend</a:t>
              </a:r>
              <a:endParaRPr lang="en-US" sz="1100" dirty="0">
                <a:solidFill>
                  <a:schemeClr val="bg1">
                    <a:lumMod val="75000"/>
                  </a:schemeClr>
                </a:solidFill>
                <a:latin typeface="Arial Narrow"/>
                <a:cs typeface="Arial Narrow"/>
              </a:endParaRPr>
            </a:p>
          </p:txBody>
        </p:sp>
      </p:grpSp>
      <p:sp>
        <p:nvSpPr>
          <p:cNvPr id="142" name="TextBox 141"/>
          <p:cNvSpPr txBox="1"/>
          <p:nvPr userDrawn="1"/>
        </p:nvSpPr>
        <p:spPr>
          <a:xfrm>
            <a:off x="6954350" y="6469149"/>
            <a:ext cx="19948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A5ADCB"/>
                </a:solidFill>
                <a:latin typeface="Arial Narrow"/>
                <a:cs typeface="Arial Narrow"/>
              </a:rPr>
              <a:t>Prepared by Dr. </a:t>
            </a:r>
            <a:r>
              <a:rPr lang="en-US" sz="1200" dirty="0" smtClean="0">
                <a:solidFill>
                  <a:srgbClr val="A5ADCB"/>
                </a:solidFill>
                <a:latin typeface="Arial Narrow"/>
                <a:cs typeface="Arial Narrow"/>
              </a:rPr>
              <a:t>Steven </a:t>
            </a:r>
            <a:r>
              <a:rPr lang="en-US" sz="1200" dirty="0" smtClean="0">
                <a:solidFill>
                  <a:srgbClr val="A5ADCB"/>
                </a:solidFill>
                <a:latin typeface="Arial Narrow"/>
                <a:cs typeface="Arial Narrow"/>
              </a:rPr>
              <a:t>Pelech</a:t>
            </a:r>
            <a:endParaRPr lang="en-US" sz="1200" dirty="0">
              <a:solidFill>
                <a:srgbClr val="A5ADCB"/>
              </a:solidFill>
              <a:latin typeface="Arial Narrow"/>
              <a:cs typeface="Arial Narrow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2" name="Group 131"/>
          <p:cNvGrpSpPr/>
          <p:nvPr/>
        </p:nvGrpSpPr>
        <p:grpSpPr>
          <a:xfrm>
            <a:off x="4823763" y="1795700"/>
            <a:ext cx="1207217" cy="453586"/>
            <a:chOff x="438443" y="1139280"/>
            <a:chExt cx="1371690" cy="534725"/>
          </a:xfrm>
        </p:grpSpPr>
        <p:sp>
          <p:nvSpPr>
            <p:cNvPr id="133" name="Rounded Rectangle 132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34" name="Rectangle 133"/>
            <p:cNvSpPr/>
            <p:nvPr/>
          </p:nvSpPr>
          <p:spPr>
            <a:xfrm>
              <a:off x="438443" y="1139280"/>
              <a:ext cx="1371690" cy="53472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MKK7/MAP2K7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O14733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84" name="Elbow Connector 83"/>
          <p:cNvCxnSpPr/>
          <p:nvPr/>
        </p:nvCxnSpPr>
        <p:spPr bwMode="auto">
          <a:xfrm rot="5400000" flipH="1" flipV="1">
            <a:off x="1089979" y="3061070"/>
            <a:ext cx="3553799" cy="449944"/>
          </a:xfrm>
          <a:prstGeom prst="bentConnector3">
            <a:avLst>
              <a:gd name="adj1" fmla="val -317"/>
            </a:avLst>
          </a:prstGeom>
          <a:ln w="28575" cmpd="sng">
            <a:solidFill>
              <a:srgbClr val="00C100"/>
            </a:solidFill>
            <a:headEnd type="none" w="med" len="med"/>
            <a:tailEnd type="none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39" name="Text Box 173"/>
          <p:cNvSpPr txBox="1">
            <a:spLocks noChangeArrowheads="1"/>
          </p:cNvSpPr>
          <p:nvPr/>
        </p:nvSpPr>
        <p:spPr bwMode="auto">
          <a:xfrm>
            <a:off x="4226560" y="104506"/>
            <a:ext cx="4715811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600" dirty="0" smtClean="0">
                <a:solidFill>
                  <a:srgbClr val="FFBB07"/>
                </a:solidFill>
                <a:latin typeface="Arial Narrow" charset="0"/>
              </a:rPr>
              <a:t>Dual Specificity Mitogen-activated Kinase Kinase 7</a:t>
            </a:r>
            <a:endParaRPr lang="en-US" sz="2600" dirty="0">
              <a:solidFill>
                <a:srgbClr val="FFBB07"/>
              </a:solidFill>
              <a:latin typeface="Symbol" charset="2"/>
              <a:cs typeface="Symbol" charset="2"/>
            </a:endParaRPr>
          </a:p>
        </p:txBody>
      </p:sp>
      <p:sp>
        <p:nvSpPr>
          <p:cNvPr id="143" name="Text Box 173"/>
          <p:cNvSpPr txBox="1">
            <a:spLocks noChangeArrowheads="1"/>
          </p:cNvSpPr>
          <p:nvPr/>
        </p:nvSpPr>
        <p:spPr bwMode="auto">
          <a:xfrm>
            <a:off x="309545" y="132319"/>
            <a:ext cx="391701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Kinections</a:t>
            </a:r>
            <a:r>
              <a:rPr lang="en-US" sz="2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 Map O14733</a:t>
            </a:r>
            <a:endParaRPr lang="en-US" sz="2600" dirty="0">
              <a:solidFill>
                <a:schemeClr val="accent4">
                  <a:lumMod val="60000"/>
                  <a:lumOff val="40000"/>
                </a:schemeClr>
              </a:solidFill>
              <a:latin typeface="Arial"/>
              <a:cs typeface="Arial"/>
            </a:endParaRPr>
          </a:p>
        </p:txBody>
      </p:sp>
      <p:grpSp>
        <p:nvGrpSpPr>
          <p:cNvPr id="66" name="Group 65"/>
          <p:cNvGrpSpPr/>
          <p:nvPr/>
        </p:nvGrpSpPr>
        <p:grpSpPr>
          <a:xfrm>
            <a:off x="4909051" y="2735094"/>
            <a:ext cx="1106841" cy="453586"/>
            <a:chOff x="474042" y="1139280"/>
            <a:chExt cx="1257639" cy="534726"/>
          </a:xfrm>
        </p:grpSpPr>
        <p:sp>
          <p:nvSpPr>
            <p:cNvPr id="69" name="Rounded Rectangle 68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81" name="Rectangle 80"/>
            <p:cNvSpPr/>
            <p:nvPr/>
          </p:nvSpPr>
          <p:spPr>
            <a:xfrm>
              <a:off x="474042" y="1139280"/>
              <a:ext cx="1257639" cy="53472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VRK2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Q86Y07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96" name="Elbow Connector 95"/>
          <p:cNvCxnSpPr/>
          <p:nvPr/>
        </p:nvCxnSpPr>
        <p:spPr bwMode="auto">
          <a:xfrm rot="10800000" flipV="1">
            <a:off x="4813603" y="2146238"/>
            <a:ext cx="1538704" cy="374792"/>
          </a:xfrm>
          <a:prstGeom prst="bentConnector3">
            <a:avLst>
              <a:gd name="adj1" fmla="val -182"/>
            </a:avLst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97" name="Straight Connector 96"/>
          <p:cNvCxnSpPr/>
          <p:nvPr/>
        </p:nvCxnSpPr>
        <p:spPr bwMode="auto">
          <a:xfrm>
            <a:off x="5891355" y="2154218"/>
            <a:ext cx="476503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arrow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121" name="Group 120"/>
          <p:cNvGrpSpPr/>
          <p:nvPr/>
        </p:nvGrpSpPr>
        <p:grpSpPr>
          <a:xfrm>
            <a:off x="3360760" y="2692890"/>
            <a:ext cx="1242519" cy="458059"/>
            <a:chOff x="433691" y="3634424"/>
            <a:chExt cx="1411802" cy="540000"/>
          </a:xfrm>
        </p:grpSpPr>
        <p:sp>
          <p:nvSpPr>
            <p:cNvPr id="122" name="Snip Same Side Corner Rectangle 121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433691" y="3639736"/>
              <a:ext cx="1411802" cy="524749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bg1"/>
                  </a:solidFill>
                  <a:latin typeface="Arial" charset="0"/>
                </a:rPr>
                <a:t>MAPK8IP1/JIP1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Q9UQF2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25" name="Straight Connector 124"/>
          <p:cNvCxnSpPr/>
          <p:nvPr/>
        </p:nvCxnSpPr>
        <p:spPr bwMode="auto">
          <a:xfrm flipH="1">
            <a:off x="4487401" y="2958563"/>
            <a:ext cx="34336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26" name="Straight Connector 125"/>
          <p:cNvCxnSpPr/>
          <p:nvPr/>
        </p:nvCxnSpPr>
        <p:spPr bwMode="auto">
          <a:xfrm flipH="1">
            <a:off x="4487401" y="3501614"/>
            <a:ext cx="34336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27" name="Straight Connector 126"/>
          <p:cNvCxnSpPr/>
          <p:nvPr/>
        </p:nvCxnSpPr>
        <p:spPr bwMode="auto">
          <a:xfrm flipH="1">
            <a:off x="6015892" y="2967214"/>
            <a:ext cx="34336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137" name="Group 136"/>
          <p:cNvGrpSpPr/>
          <p:nvPr/>
        </p:nvGrpSpPr>
        <p:grpSpPr>
          <a:xfrm>
            <a:off x="3360165" y="3263082"/>
            <a:ext cx="1242519" cy="458059"/>
            <a:chOff x="433691" y="3634424"/>
            <a:chExt cx="1411802" cy="540000"/>
          </a:xfrm>
        </p:grpSpPr>
        <p:sp>
          <p:nvSpPr>
            <p:cNvPr id="138" name="Snip Same Side Corner Rectangle 137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40" name="TextBox 139"/>
            <p:cNvSpPr txBox="1"/>
            <p:nvPr/>
          </p:nvSpPr>
          <p:spPr>
            <a:xfrm>
              <a:off x="433691" y="3639736"/>
              <a:ext cx="1411802" cy="524749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bg1"/>
                  </a:solidFill>
                  <a:latin typeface="Arial" charset="0"/>
                </a:rPr>
                <a:t>MAPK8IP2/JIP2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Q13387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41" name="Group 140"/>
          <p:cNvGrpSpPr/>
          <p:nvPr/>
        </p:nvGrpSpPr>
        <p:grpSpPr>
          <a:xfrm>
            <a:off x="3373329" y="3806283"/>
            <a:ext cx="1242519" cy="458059"/>
            <a:chOff x="433691" y="3634424"/>
            <a:chExt cx="1411802" cy="540000"/>
          </a:xfrm>
        </p:grpSpPr>
        <p:sp>
          <p:nvSpPr>
            <p:cNvPr id="142" name="Snip Same Side Corner Rectangle 141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44" name="TextBox 143"/>
            <p:cNvSpPr txBox="1"/>
            <p:nvPr/>
          </p:nvSpPr>
          <p:spPr>
            <a:xfrm>
              <a:off x="433691" y="3639736"/>
              <a:ext cx="1411802" cy="524749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bg1"/>
                  </a:solidFill>
                  <a:latin typeface="Arial" charset="0"/>
                </a:rPr>
                <a:t>MAPK8IP3/JIP3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Q9UPT6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79" name="Group 78"/>
          <p:cNvGrpSpPr/>
          <p:nvPr/>
        </p:nvGrpSpPr>
        <p:grpSpPr>
          <a:xfrm>
            <a:off x="5065832" y="1564109"/>
            <a:ext cx="715674" cy="246220"/>
            <a:chOff x="7620676" y="5019399"/>
            <a:chExt cx="862158" cy="350482"/>
          </a:xfrm>
        </p:grpSpPr>
        <p:sp>
          <p:nvSpPr>
            <p:cNvPr id="80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82" name="Text Box 154"/>
            <p:cNvSpPr txBox="1">
              <a:spLocks noChangeArrowheads="1"/>
            </p:cNvSpPr>
            <p:nvPr/>
          </p:nvSpPr>
          <p:spPr bwMode="auto">
            <a:xfrm>
              <a:off x="7620676" y="501939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+T275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83" name="Group 82"/>
          <p:cNvGrpSpPr/>
          <p:nvPr/>
        </p:nvGrpSpPr>
        <p:grpSpPr>
          <a:xfrm>
            <a:off x="5065832" y="1380009"/>
            <a:ext cx="715674" cy="246220"/>
            <a:chOff x="7620676" y="5019399"/>
            <a:chExt cx="862158" cy="350482"/>
          </a:xfrm>
        </p:grpSpPr>
        <p:sp>
          <p:nvSpPr>
            <p:cNvPr id="85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93" name="Text Box 154"/>
            <p:cNvSpPr txBox="1">
              <a:spLocks noChangeArrowheads="1"/>
            </p:cNvSpPr>
            <p:nvPr/>
          </p:nvSpPr>
          <p:spPr bwMode="auto">
            <a:xfrm>
              <a:off x="7620676" y="501939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+S271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4" name="Group 93"/>
          <p:cNvGrpSpPr/>
          <p:nvPr/>
        </p:nvGrpSpPr>
        <p:grpSpPr>
          <a:xfrm>
            <a:off x="1542263" y="3417086"/>
            <a:ext cx="1202616" cy="453586"/>
            <a:chOff x="446028" y="1139280"/>
            <a:chExt cx="1366462" cy="534726"/>
          </a:xfrm>
        </p:grpSpPr>
        <p:sp>
          <p:nvSpPr>
            <p:cNvPr id="95" name="Rounded Rectangle 94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98" name="Rectangle 97"/>
            <p:cNvSpPr/>
            <p:nvPr/>
          </p:nvSpPr>
          <p:spPr>
            <a:xfrm>
              <a:off x="446028" y="1139280"/>
              <a:ext cx="1366462" cy="53472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bg1"/>
                  </a:solidFill>
                  <a:latin typeface="Arial" charset="0"/>
                </a:rPr>
                <a:t>ASK1/MAP3K5</a:t>
              </a:r>
              <a:endParaRPr lang="en-US" sz="105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Q99683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00" name="Group 99"/>
          <p:cNvGrpSpPr/>
          <p:nvPr/>
        </p:nvGrpSpPr>
        <p:grpSpPr>
          <a:xfrm>
            <a:off x="1611464" y="4839534"/>
            <a:ext cx="1106841" cy="445122"/>
            <a:chOff x="497130" y="1139280"/>
            <a:chExt cx="1257639" cy="524748"/>
          </a:xfrm>
        </p:grpSpPr>
        <p:sp>
          <p:nvSpPr>
            <p:cNvPr id="101" name="Rounded Rectangle 100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02" name="Rectangle 101"/>
            <p:cNvSpPr/>
            <p:nvPr/>
          </p:nvSpPr>
          <p:spPr>
            <a:xfrm>
              <a:off x="497130" y="1139280"/>
              <a:ext cx="1257639" cy="52474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bg1"/>
                  </a:solidFill>
                  <a:latin typeface="Arial" charset="0"/>
                </a:rPr>
                <a:t>DLK/MAP3K12</a:t>
              </a:r>
              <a:endParaRPr lang="en-US" sz="105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Q12852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03" name="Group 102"/>
          <p:cNvGrpSpPr/>
          <p:nvPr/>
        </p:nvGrpSpPr>
        <p:grpSpPr>
          <a:xfrm>
            <a:off x="1525291" y="1291875"/>
            <a:ext cx="1261086" cy="445122"/>
            <a:chOff x="412768" y="1139280"/>
            <a:chExt cx="1432899" cy="524748"/>
          </a:xfrm>
        </p:grpSpPr>
        <p:sp>
          <p:nvSpPr>
            <p:cNvPr id="104" name="Rounded Rectangle 103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05" name="Rectangle 104"/>
            <p:cNvSpPr/>
            <p:nvPr/>
          </p:nvSpPr>
          <p:spPr>
            <a:xfrm>
              <a:off x="412768" y="1139280"/>
              <a:ext cx="1432899" cy="52474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MEKK1/MAP3K1</a:t>
              </a:r>
              <a:endParaRPr lang="en-US" sz="10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Q13233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06" name="Group 105"/>
          <p:cNvGrpSpPr/>
          <p:nvPr/>
        </p:nvGrpSpPr>
        <p:grpSpPr>
          <a:xfrm>
            <a:off x="1523287" y="1994636"/>
            <a:ext cx="1282552" cy="453586"/>
            <a:chOff x="383931" y="1139280"/>
            <a:chExt cx="1457289" cy="534726"/>
          </a:xfrm>
        </p:grpSpPr>
        <p:sp>
          <p:nvSpPr>
            <p:cNvPr id="107" name="Rounded Rectangle 106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383931" y="1139280"/>
              <a:ext cx="1457289" cy="53472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MEKK2/MAP3K2</a:t>
              </a:r>
              <a:endParaRPr lang="en-US" sz="10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Q9Y2U5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09" name="Group 108"/>
          <p:cNvGrpSpPr/>
          <p:nvPr/>
        </p:nvGrpSpPr>
        <p:grpSpPr>
          <a:xfrm>
            <a:off x="1521144" y="2705861"/>
            <a:ext cx="1315175" cy="453586"/>
            <a:chOff x="375854" y="1139280"/>
            <a:chExt cx="1494356" cy="534726"/>
          </a:xfrm>
        </p:grpSpPr>
        <p:sp>
          <p:nvSpPr>
            <p:cNvPr id="110" name="Rounded Rectangle 109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11" name="Rectangle 110"/>
            <p:cNvSpPr/>
            <p:nvPr/>
          </p:nvSpPr>
          <p:spPr>
            <a:xfrm>
              <a:off x="375854" y="1139280"/>
              <a:ext cx="1494356" cy="53472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MEKK3/MAP3K3</a:t>
              </a:r>
              <a:endParaRPr lang="en-US" sz="10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Q99759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15" name="Group 114"/>
          <p:cNvGrpSpPr/>
          <p:nvPr/>
        </p:nvGrpSpPr>
        <p:grpSpPr>
          <a:xfrm>
            <a:off x="1502502" y="4128311"/>
            <a:ext cx="1315175" cy="453586"/>
            <a:chOff x="375854" y="1139280"/>
            <a:chExt cx="1494356" cy="534726"/>
          </a:xfrm>
        </p:grpSpPr>
        <p:sp>
          <p:nvSpPr>
            <p:cNvPr id="116" name="Rounded Rectangle 115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17" name="Rectangle 116"/>
            <p:cNvSpPr/>
            <p:nvPr/>
          </p:nvSpPr>
          <p:spPr>
            <a:xfrm>
              <a:off x="375854" y="1139280"/>
              <a:ext cx="1494356" cy="53472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MLK3/MAP3K11</a:t>
              </a:r>
              <a:endParaRPr lang="en-US" sz="10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Q16584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22" name="Straight Connector 21"/>
          <p:cNvCxnSpPr/>
          <p:nvPr/>
        </p:nvCxnSpPr>
        <p:spPr bwMode="auto">
          <a:xfrm>
            <a:off x="2658323" y="1505529"/>
            <a:ext cx="433528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19" name="Straight Connector 118"/>
          <p:cNvCxnSpPr/>
          <p:nvPr/>
        </p:nvCxnSpPr>
        <p:spPr bwMode="auto">
          <a:xfrm>
            <a:off x="2658323" y="2247587"/>
            <a:ext cx="433528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20" name="Straight Connector 119"/>
          <p:cNvCxnSpPr/>
          <p:nvPr/>
        </p:nvCxnSpPr>
        <p:spPr bwMode="auto">
          <a:xfrm>
            <a:off x="2653357" y="2961939"/>
            <a:ext cx="433528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28" name="Straight Connector 127"/>
          <p:cNvCxnSpPr/>
          <p:nvPr/>
        </p:nvCxnSpPr>
        <p:spPr bwMode="auto">
          <a:xfrm>
            <a:off x="2639681" y="3639507"/>
            <a:ext cx="433528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29" name="Straight Connector 128"/>
          <p:cNvCxnSpPr/>
          <p:nvPr/>
        </p:nvCxnSpPr>
        <p:spPr bwMode="auto">
          <a:xfrm>
            <a:off x="2658323" y="4381187"/>
            <a:ext cx="433528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30" name="Straight Connector 129"/>
          <p:cNvCxnSpPr/>
          <p:nvPr/>
        </p:nvCxnSpPr>
        <p:spPr bwMode="auto">
          <a:xfrm>
            <a:off x="4742894" y="1505244"/>
            <a:ext cx="43352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31" name="Straight Connector 130"/>
          <p:cNvCxnSpPr/>
          <p:nvPr/>
        </p:nvCxnSpPr>
        <p:spPr bwMode="auto">
          <a:xfrm>
            <a:off x="4742894" y="1698284"/>
            <a:ext cx="43352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4" name="Straight Connector 23"/>
          <p:cNvCxnSpPr/>
          <p:nvPr/>
        </p:nvCxnSpPr>
        <p:spPr bwMode="auto">
          <a:xfrm>
            <a:off x="4742894" y="1505244"/>
            <a:ext cx="0" cy="19304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7" name="Straight Connector 26"/>
          <p:cNvCxnSpPr/>
          <p:nvPr/>
        </p:nvCxnSpPr>
        <p:spPr bwMode="auto">
          <a:xfrm>
            <a:off x="3091851" y="1626229"/>
            <a:ext cx="1651043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1" name="Straight Connector 50"/>
          <p:cNvCxnSpPr/>
          <p:nvPr/>
        </p:nvCxnSpPr>
        <p:spPr bwMode="auto">
          <a:xfrm>
            <a:off x="4813603" y="2521030"/>
            <a:ext cx="0" cy="1493519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45" name="Straight Connector 144"/>
          <p:cNvCxnSpPr/>
          <p:nvPr/>
        </p:nvCxnSpPr>
        <p:spPr bwMode="auto">
          <a:xfrm flipH="1">
            <a:off x="4481588" y="4021123"/>
            <a:ext cx="34336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46" name="Straight Connector 145"/>
          <p:cNvCxnSpPr/>
          <p:nvPr/>
        </p:nvCxnSpPr>
        <p:spPr bwMode="auto">
          <a:xfrm>
            <a:off x="6359258" y="2532363"/>
            <a:ext cx="0" cy="43485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112" name="Group 111"/>
          <p:cNvGrpSpPr/>
          <p:nvPr/>
        </p:nvGrpSpPr>
        <p:grpSpPr>
          <a:xfrm>
            <a:off x="6747123" y="1800194"/>
            <a:ext cx="1106841" cy="445122"/>
            <a:chOff x="497130" y="1139280"/>
            <a:chExt cx="1257639" cy="524748"/>
          </a:xfrm>
        </p:grpSpPr>
        <p:sp>
          <p:nvSpPr>
            <p:cNvPr id="113" name="Rounded Rectangle 112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497130" y="1139280"/>
              <a:ext cx="1257639" cy="52474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bg1"/>
                  </a:solidFill>
                  <a:latin typeface="Arial" charset="0"/>
                </a:rPr>
                <a:t>JNK1/MAPK8</a:t>
              </a:r>
              <a:endParaRPr lang="en-US" sz="105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P45983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18" name="Group 117"/>
          <p:cNvGrpSpPr/>
          <p:nvPr/>
        </p:nvGrpSpPr>
        <p:grpSpPr>
          <a:xfrm>
            <a:off x="6747123" y="3090388"/>
            <a:ext cx="1106841" cy="445122"/>
            <a:chOff x="497130" y="1139280"/>
            <a:chExt cx="1257639" cy="524748"/>
          </a:xfrm>
        </p:grpSpPr>
        <p:sp>
          <p:nvSpPr>
            <p:cNvPr id="135" name="Rounded Rectangle 134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36" name="Rectangle 135"/>
            <p:cNvSpPr/>
            <p:nvPr/>
          </p:nvSpPr>
          <p:spPr>
            <a:xfrm>
              <a:off x="497130" y="1139280"/>
              <a:ext cx="1257639" cy="52474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bg1"/>
                  </a:solidFill>
                  <a:latin typeface="Arial" charset="0"/>
                </a:rPr>
                <a:t>JNK2/MAPK9</a:t>
              </a:r>
              <a:endParaRPr lang="en-US" sz="105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P45984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47" name="Group 146"/>
          <p:cNvGrpSpPr/>
          <p:nvPr/>
        </p:nvGrpSpPr>
        <p:grpSpPr>
          <a:xfrm>
            <a:off x="6747123" y="4045054"/>
            <a:ext cx="1106841" cy="445122"/>
            <a:chOff x="497130" y="1139280"/>
            <a:chExt cx="1257639" cy="524748"/>
          </a:xfrm>
        </p:grpSpPr>
        <p:sp>
          <p:nvSpPr>
            <p:cNvPr id="148" name="Rounded Rectangle 147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49" name="Rectangle 148"/>
            <p:cNvSpPr/>
            <p:nvPr/>
          </p:nvSpPr>
          <p:spPr>
            <a:xfrm>
              <a:off x="497130" y="1139280"/>
              <a:ext cx="1257639" cy="52474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bg1"/>
                  </a:solidFill>
                  <a:latin typeface="Arial" charset="0"/>
                </a:rPr>
                <a:t>JNK3/MAPK10</a:t>
              </a:r>
              <a:endParaRPr lang="en-US" sz="105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P53779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50" name="Group 149"/>
          <p:cNvGrpSpPr/>
          <p:nvPr/>
        </p:nvGrpSpPr>
        <p:grpSpPr>
          <a:xfrm>
            <a:off x="6942706" y="1553301"/>
            <a:ext cx="715674" cy="246220"/>
            <a:chOff x="7620676" y="5019399"/>
            <a:chExt cx="862158" cy="350482"/>
          </a:xfrm>
        </p:grpSpPr>
        <p:sp>
          <p:nvSpPr>
            <p:cNvPr id="151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52" name="Text Box 154"/>
            <p:cNvSpPr txBox="1">
              <a:spLocks noChangeArrowheads="1"/>
            </p:cNvSpPr>
            <p:nvPr/>
          </p:nvSpPr>
          <p:spPr bwMode="auto">
            <a:xfrm>
              <a:off x="7620676" y="501939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+Y185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53" name="Group 152"/>
          <p:cNvGrpSpPr/>
          <p:nvPr/>
        </p:nvGrpSpPr>
        <p:grpSpPr>
          <a:xfrm>
            <a:off x="6942706" y="1369201"/>
            <a:ext cx="715674" cy="246220"/>
            <a:chOff x="7620676" y="5019399"/>
            <a:chExt cx="862158" cy="350482"/>
          </a:xfrm>
        </p:grpSpPr>
        <p:sp>
          <p:nvSpPr>
            <p:cNvPr id="154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55" name="Text Box 154"/>
            <p:cNvSpPr txBox="1">
              <a:spLocks noChangeArrowheads="1"/>
            </p:cNvSpPr>
            <p:nvPr/>
          </p:nvSpPr>
          <p:spPr bwMode="auto">
            <a:xfrm>
              <a:off x="7620676" y="501939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+T183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56" name="Group 155"/>
          <p:cNvGrpSpPr/>
          <p:nvPr/>
        </p:nvGrpSpPr>
        <p:grpSpPr>
          <a:xfrm>
            <a:off x="6942706" y="2499550"/>
            <a:ext cx="715674" cy="246220"/>
            <a:chOff x="7620676" y="5019399"/>
            <a:chExt cx="862158" cy="350482"/>
          </a:xfrm>
        </p:grpSpPr>
        <p:sp>
          <p:nvSpPr>
            <p:cNvPr id="157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58" name="Text Box 154"/>
            <p:cNvSpPr txBox="1">
              <a:spLocks noChangeArrowheads="1"/>
            </p:cNvSpPr>
            <p:nvPr/>
          </p:nvSpPr>
          <p:spPr bwMode="auto">
            <a:xfrm>
              <a:off x="7620676" y="501939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+Y185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59" name="Group 158"/>
          <p:cNvGrpSpPr/>
          <p:nvPr/>
        </p:nvGrpSpPr>
        <p:grpSpPr>
          <a:xfrm>
            <a:off x="6942706" y="2315450"/>
            <a:ext cx="715674" cy="246220"/>
            <a:chOff x="7620676" y="5019399"/>
            <a:chExt cx="862158" cy="350482"/>
          </a:xfrm>
        </p:grpSpPr>
        <p:sp>
          <p:nvSpPr>
            <p:cNvPr id="160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61" name="Text Box 154"/>
            <p:cNvSpPr txBox="1">
              <a:spLocks noChangeArrowheads="1"/>
            </p:cNvSpPr>
            <p:nvPr/>
          </p:nvSpPr>
          <p:spPr bwMode="auto">
            <a:xfrm>
              <a:off x="7620676" y="501939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+T183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62" name="Group 161"/>
          <p:cNvGrpSpPr/>
          <p:nvPr/>
        </p:nvGrpSpPr>
        <p:grpSpPr>
          <a:xfrm>
            <a:off x="6942706" y="2674424"/>
            <a:ext cx="715674" cy="246221"/>
            <a:chOff x="7592082" y="6000910"/>
            <a:chExt cx="862158" cy="350482"/>
          </a:xfrm>
        </p:grpSpPr>
        <p:sp>
          <p:nvSpPr>
            <p:cNvPr id="163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64" name="Text Box 160"/>
            <p:cNvSpPr txBox="1">
              <a:spLocks noChangeArrowheads="1"/>
            </p:cNvSpPr>
            <p:nvPr/>
          </p:nvSpPr>
          <p:spPr bwMode="auto">
            <a:xfrm>
              <a:off x="7592082" y="600091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T404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65" name="Group 164"/>
          <p:cNvGrpSpPr/>
          <p:nvPr/>
        </p:nvGrpSpPr>
        <p:grpSpPr>
          <a:xfrm>
            <a:off x="6942706" y="2847144"/>
            <a:ext cx="715674" cy="246221"/>
            <a:chOff x="7592082" y="6000910"/>
            <a:chExt cx="862158" cy="350482"/>
          </a:xfrm>
        </p:grpSpPr>
        <p:sp>
          <p:nvSpPr>
            <p:cNvPr id="166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67" name="Text Box 160"/>
            <p:cNvSpPr txBox="1">
              <a:spLocks noChangeArrowheads="1"/>
            </p:cNvSpPr>
            <p:nvPr/>
          </p:nvSpPr>
          <p:spPr bwMode="auto">
            <a:xfrm>
              <a:off x="7592082" y="600091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S407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68" name="Group 167"/>
          <p:cNvGrpSpPr/>
          <p:nvPr/>
        </p:nvGrpSpPr>
        <p:grpSpPr>
          <a:xfrm>
            <a:off x="6942706" y="3829949"/>
            <a:ext cx="715674" cy="246220"/>
            <a:chOff x="7620676" y="5019399"/>
            <a:chExt cx="862158" cy="350482"/>
          </a:xfrm>
        </p:grpSpPr>
        <p:sp>
          <p:nvSpPr>
            <p:cNvPr id="169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70" name="Text Box 154"/>
            <p:cNvSpPr txBox="1">
              <a:spLocks noChangeArrowheads="1"/>
            </p:cNvSpPr>
            <p:nvPr/>
          </p:nvSpPr>
          <p:spPr bwMode="auto">
            <a:xfrm>
              <a:off x="7620676" y="501939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+Y223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71" name="Group 170"/>
          <p:cNvGrpSpPr/>
          <p:nvPr/>
        </p:nvGrpSpPr>
        <p:grpSpPr>
          <a:xfrm>
            <a:off x="6942706" y="3645849"/>
            <a:ext cx="715674" cy="246220"/>
            <a:chOff x="7620676" y="5019399"/>
            <a:chExt cx="862158" cy="350482"/>
          </a:xfrm>
        </p:grpSpPr>
        <p:sp>
          <p:nvSpPr>
            <p:cNvPr id="172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73" name="Text Box 154"/>
            <p:cNvSpPr txBox="1">
              <a:spLocks noChangeArrowheads="1"/>
            </p:cNvSpPr>
            <p:nvPr/>
          </p:nvSpPr>
          <p:spPr bwMode="auto">
            <a:xfrm>
              <a:off x="7620676" y="501939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+T221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74" name="Group 173"/>
          <p:cNvGrpSpPr/>
          <p:nvPr/>
        </p:nvGrpSpPr>
        <p:grpSpPr>
          <a:xfrm>
            <a:off x="6756438" y="4843495"/>
            <a:ext cx="1106841" cy="466427"/>
            <a:chOff x="507046" y="3634424"/>
            <a:chExt cx="1257639" cy="549865"/>
          </a:xfrm>
        </p:grpSpPr>
        <p:sp>
          <p:nvSpPr>
            <p:cNvPr id="175" name="Snip Same Side Corner Rectangle 174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76" name="TextBox 175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FADD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Q13158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77" name="Group 176"/>
          <p:cNvGrpSpPr/>
          <p:nvPr/>
        </p:nvGrpSpPr>
        <p:grpSpPr>
          <a:xfrm>
            <a:off x="6951095" y="4610954"/>
            <a:ext cx="715674" cy="246221"/>
            <a:chOff x="7592082" y="6000910"/>
            <a:chExt cx="862158" cy="350482"/>
          </a:xfrm>
        </p:grpSpPr>
        <p:sp>
          <p:nvSpPr>
            <p:cNvPr id="178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79" name="Text Box 160"/>
            <p:cNvSpPr txBox="1">
              <a:spLocks noChangeArrowheads="1"/>
            </p:cNvSpPr>
            <p:nvPr/>
          </p:nvSpPr>
          <p:spPr bwMode="auto">
            <a:xfrm>
              <a:off x="7592082" y="600091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S194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cxnSp>
        <p:nvCxnSpPr>
          <p:cNvPr id="4" name="Elbow Connector 3"/>
          <p:cNvCxnSpPr/>
          <p:nvPr/>
        </p:nvCxnSpPr>
        <p:spPr bwMode="auto">
          <a:xfrm rot="16200000" flipH="1">
            <a:off x="5300159" y="2660912"/>
            <a:ext cx="1874716" cy="692326"/>
          </a:xfrm>
          <a:prstGeom prst="bentConnector3">
            <a:avLst>
              <a:gd name="adj1" fmla="val -401"/>
            </a:avLst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80" name="Straight Connector 179"/>
          <p:cNvCxnSpPr/>
          <p:nvPr/>
        </p:nvCxnSpPr>
        <p:spPr bwMode="auto">
          <a:xfrm>
            <a:off x="6583680" y="3944433"/>
            <a:ext cx="479429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6" name="Straight Connector 15"/>
          <p:cNvCxnSpPr/>
          <p:nvPr/>
        </p:nvCxnSpPr>
        <p:spPr bwMode="auto">
          <a:xfrm flipV="1">
            <a:off x="6583680" y="1505244"/>
            <a:ext cx="0" cy="56447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81" name="Straight Connector 180"/>
          <p:cNvCxnSpPr/>
          <p:nvPr/>
        </p:nvCxnSpPr>
        <p:spPr bwMode="auto">
          <a:xfrm>
            <a:off x="6573520" y="1494421"/>
            <a:ext cx="46222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82" name="Straight Connector 181"/>
          <p:cNvCxnSpPr/>
          <p:nvPr/>
        </p:nvCxnSpPr>
        <p:spPr bwMode="auto">
          <a:xfrm>
            <a:off x="6594483" y="1677964"/>
            <a:ext cx="46222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83" name="Straight Connector 182"/>
          <p:cNvCxnSpPr/>
          <p:nvPr/>
        </p:nvCxnSpPr>
        <p:spPr bwMode="auto">
          <a:xfrm>
            <a:off x="6594483" y="2439724"/>
            <a:ext cx="46222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84" name="Straight Connector 183"/>
          <p:cNvCxnSpPr/>
          <p:nvPr/>
        </p:nvCxnSpPr>
        <p:spPr bwMode="auto">
          <a:xfrm>
            <a:off x="6593840" y="2623928"/>
            <a:ext cx="46222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85" name="Straight Connector 184"/>
          <p:cNvCxnSpPr/>
          <p:nvPr/>
        </p:nvCxnSpPr>
        <p:spPr bwMode="auto">
          <a:xfrm>
            <a:off x="6593840" y="3773109"/>
            <a:ext cx="46222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86" name="Elbow Connector 185"/>
          <p:cNvCxnSpPr/>
          <p:nvPr/>
        </p:nvCxnSpPr>
        <p:spPr bwMode="auto">
          <a:xfrm rot="16200000" flipH="1">
            <a:off x="4823574" y="3065398"/>
            <a:ext cx="2746607" cy="590726"/>
          </a:xfrm>
          <a:prstGeom prst="bentConnector3">
            <a:avLst>
              <a:gd name="adj1" fmla="val 62"/>
            </a:avLst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87" name="Straight Connector 186"/>
          <p:cNvCxnSpPr/>
          <p:nvPr/>
        </p:nvCxnSpPr>
        <p:spPr bwMode="auto">
          <a:xfrm>
            <a:off x="6492241" y="4734065"/>
            <a:ext cx="573476" cy="836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88" name="Straight Connector 187"/>
          <p:cNvCxnSpPr/>
          <p:nvPr/>
        </p:nvCxnSpPr>
        <p:spPr bwMode="auto">
          <a:xfrm>
            <a:off x="6483973" y="2976879"/>
            <a:ext cx="573476" cy="836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90" name="Straight Connector 189"/>
          <p:cNvCxnSpPr/>
          <p:nvPr/>
        </p:nvCxnSpPr>
        <p:spPr bwMode="auto">
          <a:xfrm>
            <a:off x="6480705" y="2816663"/>
            <a:ext cx="573476" cy="836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797669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3849</TotalTime>
  <Words>86</Words>
  <Application>Microsoft Macintosh PowerPoint</Application>
  <PresentationFormat>On-screen Show (4:3)</PresentationFormat>
  <Paragraphs>43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Theme</vt:lpstr>
      <vt:lpstr>PowerPoint Presentation</vt:lpstr>
    </vt:vector>
  </TitlesOfParts>
  <Company>University of British Columbia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Pelech</dc:creator>
  <cp:lastModifiedBy>Steven Pelech</cp:lastModifiedBy>
  <cp:revision>151</cp:revision>
  <dcterms:created xsi:type="dcterms:W3CDTF">2014-02-16T01:31:59Z</dcterms:created>
  <dcterms:modified xsi:type="dcterms:W3CDTF">2016-03-15T21:33:59Z</dcterms:modified>
</cp:coreProperties>
</file>